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tags/tag8.xml" ContentType="application/vnd.openxmlformats-officedocument.presentationml.tags+xml"/>
  <Override PartName="/ppt/notesSlides/notesSlide7.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23.xml" ContentType="application/vnd.openxmlformats-officedocument.presentationml.notesSlide+xml"/>
  <Override PartName="/ppt/charts/chart13.xml" ContentType="application/vnd.openxmlformats-officedocument.drawingml.chart+xml"/>
  <Override PartName="/ppt/tags/tag26.xml" ContentType="application/vnd.openxmlformats-officedocument.presentationml.tags+xml"/>
  <Override PartName="/ppt/notesSlides/notesSlide24.xml" ContentType="application/vnd.openxmlformats-officedocument.presentationml.notesSlide+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 id="2147483928" r:id="rId2"/>
    <p:sldMasterId id="2147483940" r:id="rId3"/>
    <p:sldMasterId id="2147483948" r:id="rId4"/>
    <p:sldMasterId id="2147483956" r:id="rId5"/>
  </p:sldMasterIdLst>
  <p:notesMasterIdLst>
    <p:notesMasterId r:id="rId37"/>
  </p:notesMasterIdLst>
  <p:handoutMasterIdLst>
    <p:handoutMasterId r:id="rId38"/>
  </p:handoutMasterIdLst>
  <p:sldIdLst>
    <p:sldId id="595" r:id="rId6"/>
    <p:sldId id="533" r:id="rId7"/>
    <p:sldId id="580" r:id="rId8"/>
    <p:sldId id="505" r:id="rId9"/>
    <p:sldId id="563" r:id="rId10"/>
    <p:sldId id="593" r:id="rId11"/>
    <p:sldId id="594" r:id="rId12"/>
    <p:sldId id="582" r:id="rId13"/>
    <p:sldId id="583" r:id="rId14"/>
    <p:sldId id="584" r:id="rId15"/>
    <p:sldId id="589" r:id="rId16"/>
    <p:sldId id="586" r:id="rId17"/>
    <p:sldId id="587" r:id="rId18"/>
    <p:sldId id="588" r:id="rId19"/>
    <p:sldId id="591" r:id="rId20"/>
    <p:sldId id="564" r:id="rId21"/>
    <p:sldId id="590" r:id="rId22"/>
    <p:sldId id="565" r:id="rId23"/>
    <p:sldId id="566" r:id="rId24"/>
    <p:sldId id="567" r:id="rId25"/>
    <p:sldId id="568" r:id="rId26"/>
    <p:sldId id="569" r:id="rId27"/>
    <p:sldId id="570" r:id="rId28"/>
    <p:sldId id="571" r:id="rId29"/>
    <p:sldId id="572" r:id="rId30"/>
    <p:sldId id="573" r:id="rId31"/>
    <p:sldId id="574" r:id="rId32"/>
    <p:sldId id="575" r:id="rId33"/>
    <p:sldId id="578" r:id="rId34"/>
    <p:sldId id="576" r:id="rId35"/>
    <p:sldId id="577" r:id="rId36"/>
  </p:sldIdLst>
  <p:sldSz cx="9144000" cy="5143500" type="screen16x9"/>
  <p:notesSz cx="6797675" cy="9926638"/>
  <p:custDataLst>
    <p:tags r:id="rId39"/>
  </p:custDataLst>
  <p:defaultTextStyle>
    <a:defPPr>
      <a:defRPr lang="fr-FR"/>
    </a:defPPr>
    <a:lvl1pPr algn="l" rtl="0" fontAlgn="base">
      <a:spcBef>
        <a:spcPct val="0"/>
      </a:spcBef>
      <a:spcAft>
        <a:spcPct val="0"/>
      </a:spcAft>
      <a:defRPr b="1" kern="1200">
        <a:solidFill>
          <a:schemeClr val="tx1"/>
        </a:solidFill>
        <a:latin typeface="Arial Narrow" pitchFamily="34" charset="0"/>
        <a:ea typeface="+mn-ea"/>
        <a:cs typeface="Arial" pitchFamily="34" charset="0"/>
      </a:defRPr>
    </a:lvl1pPr>
    <a:lvl2pPr marL="457200" algn="l" rtl="0" fontAlgn="base">
      <a:spcBef>
        <a:spcPct val="0"/>
      </a:spcBef>
      <a:spcAft>
        <a:spcPct val="0"/>
      </a:spcAft>
      <a:defRPr b="1" kern="1200">
        <a:solidFill>
          <a:schemeClr val="tx1"/>
        </a:solidFill>
        <a:latin typeface="Arial Narrow"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Narrow"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Narrow"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Narrow" pitchFamily="34" charset="0"/>
        <a:ea typeface="+mn-ea"/>
        <a:cs typeface="Arial" pitchFamily="34" charset="0"/>
      </a:defRPr>
    </a:lvl5pPr>
    <a:lvl6pPr marL="2286000" algn="l" defTabSz="914400" rtl="0" eaLnBrk="1" latinLnBrk="0" hangingPunct="1">
      <a:defRPr b="1" kern="1200">
        <a:solidFill>
          <a:schemeClr val="tx1"/>
        </a:solidFill>
        <a:latin typeface="Arial Narrow" pitchFamily="34" charset="0"/>
        <a:ea typeface="+mn-ea"/>
        <a:cs typeface="Arial" pitchFamily="34" charset="0"/>
      </a:defRPr>
    </a:lvl6pPr>
    <a:lvl7pPr marL="2743200" algn="l" defTabSz="914400" rtl="0" eaLnBrk="1" latinLnBrk="0" hangingPunct="1">
      <a:defRPr b="1" kern="1200">
        <a:solidFill>
          <a:schemeClr val="tx1"/>
        </a:solidFill>
        <a:latin typeface="Arial Narrow" pitchFamily="34" charset="0"/>
        <a:ea typeface="+mn-ea"/>
        <a:cs typeface="Arial" pitchFamily="34" charset="0"/>
      </a:defRPr>
    </a:lvl7pPr>
    <a:lvl8pPr marL="3200400" algn="l" defTabSz="914400" rtl="0" eaLnBrk="1" latinLnBrk="0" hangingPunct="1">
      <a:defRPr b="1" kern="1200">
        <a:solidFill>
          <a:schemeClr val="tx1"/>
        </a:solidFill>
        <a:latin typeface="Arial Narrow" pitchFamily="34" charset="0"/>
        <a:ea typeface="+mn-ea"/>
        <a:cs typeface="Arial" pitchFamily="34" charset="0"/>
      </a:defRPr>
    </a:lvl8pPr>
    <a:lvl9pPr marL="3657600" algn="l" defTabSz="914400" rtl="0" eaLnBrk="1" latinLnBrk="0" hangingPunct="1">
      <a:defRPr b="1" kern="1200">
        <a:solidFill>
          <a:schemeClr val="tx1"/>
        </a:solidFill>
        <a:latin typeface="Arial Narrow" pitchFamily="34" charset="0"/>
        <a:ea typeface="+mn-ea"/>
        <a:cs typeface="Arial" pitchFamily="34" charset="0"/>
      </a:defRPr>
    </a:lvl9pPr>
  </p:defaultTextStyle>
  <p:extLst>
    <p:ext uri="{EFAFB233-063F-42B5-8137-9DF3F51BA10A}">
      <p15:sldGuideLst xmlns:p15="http://schemas.microsoft.com/office/powerpoint/2012/main">
        <p15:guide id="1" orient="horz" pos="1348">
          <p15:clr>
            <a:srgbClr val="A4A3A4"/>
          </p15:clr>
        </p15:guide>
        <p15:guide id="2" pos="3152">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699"/>
    <a:srgbClr val="006699"/>
    <a:srgbClr val="003366"/>
    <a:srgbClr val="F8F8F8"/>
    <a:srgbClr val="EAEAEA"/>
    <a:srgbClr val="E4E4E4"/>
    <a:srgbClr val="660066"/>
    <a:srgbClr val="FFFFCC"/>
    <a:srgbClr val="FFED01"/>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373" autoAdjust="0"/>
    <p:restoredTop sz="98385" autoAdjust="0"/>
  </p:normalViewPr>
  <p:slideViewPr>
    <p:cSldViewPr showGuides="1">
      <p:cViewPr varScale="1">
        <p:scale>
          <a:sx n="135" d="100"/>
          <a:sy n="135" d="100"/>
        </p:scale>
        <p:origin x="168" y="520"/>
      </p:cViewPr>
      <p:guideLst>
        <p:guide orient="horz" pos="1348"/>
        <p:guide pos="3152"/>
      </p:guideLst>
    </p:cSldViewPr>
  </p:slideViewPr>
  <p:outlineViewPr>
    <p:cViewPr>
      <p:scale>
        <a:sx n="33" d="100"/>
        <a:sy n="33" d="100"/>
      </p:scale>
      <p:origin x="0" y="0"/>
    </p:cViewPr>
  </p:outlineViewPr>
  <p:notesTextViewPr>
    <p:cViewPr>
      <p:scale>
        <a:sx n="25" d="100"/>
        <a:sy n="25" d="100"/>
      </p:scale>
      <p:origin x="0" y="0"/>
    </p:cViewPr>
  </p:notesTextViewPr>
  <p:sorterViewPr>
    <p:cViewPr>
      <p:scale>
        <a:sx n="200" d="100"/>
        <a:sy n="200" d="100"/>
      </p:scale>
      <p:origin x="0" y="0"/>
    </p:cViewPr>
  </p:sorterViewPr>
  <p:notesViewPr>
    <p:cSldViewPr showGuides="1">
      <p:cViewPr>
        <p:scale>
          <a:sx n="100" d="100"/>
          <a:sy n="100" d="100"/>
        </p:scale>
        <p:origin x="-3486" y="-3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Feuille_de_calcul_Microsoft_Excel.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Feuille_de_calcul_Microsoft_Excel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Feuille_de_calcul_Microsoft_Excel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Feuille_de_calcul_Microsoft_Excel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1" Type="http://schemas.openxmlformats.org/officeDocument/2006/relationships/package" Target="../embeddings/Feuille_de_calcul_Microsoft_Excel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Feuille_de_calcul_Microsoft_Excel13.xlsx"/></Relationships>
</file>

<file path=ppt/charts/_rels/chart2.xml.rels><?xml version="1.0" encoding="UTF-8" standalone="yes"?>
<Relationships xmlns="http://schemas.openxmlformats.org/package/2006/relationships"><Relationship Id="rId2" Type="http://schemas.openxmlformats.org/officeDocument/2006/relationships/package" Target="../embeddings/Feuille_de_calcul_Microsoft_Excel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Feuille_de_calcul_Microsoft_Excel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Feuille_de_calcul_Microsoft_Excel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Feuille_de_calcul_Microsoft_Excel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Feuille_de_calcul_Microsoft_Excel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Feuille_de_calcul_Microsoft_Excel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Feuille_de_calcul_Microsoft_Excel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Feuille_de_calcul_Microsoft_Excel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1.4766220516028194E-2"/>
          <c:y val="3.5350383453062843E-2"/>
          <c:w val="0.903351525003531"/>
          <c:h val="0.96464961654693715"/>
        </c:manualLayout>
      </c:layout>
      <c:pieChart>
        <c:varyColors val="1"/>
        <c:ser>
          <c:idx val="0"/>
          <c:order val="0"/>
          <c:tx>
            <c:strRef>
              <c:f>Feuil1!$B$1</c:f>
              <c:strCache>
                <c:ptCount val="1"/>
                <c:pt idx="0">
                  <c:v>Ventes</c:v>
                </c:pt>
              </c:strCache>
            </c:strRef>
          </c:tx>
          <c:dPt>
            <c:idx val="0"/>
            <c:bubble3D val="0"/>
            <c:spPr>
              <a:noFill/>
            </c:spPr>
            <c:extLst>
              <c:ext xmlns:c16="http://schemas.microsoft.com/office/drawing/2014/chart" uri="{C3380CC4-5D6E-409C-BE32-E72D297353CC}">
                <c16:uniqueId val="{00000001-F4BB-1D41-B101-6FE68028D159}"/>
              </c:ext>
            </c:extLst>
          </c:dPt>
          <c:dPt>
            <c:idx val="1"/>
            <c:bubble3D val="0"/>
            <c:spPr>
              <a:gradFill>
                <a:gsLst>
                  <a:gs pos="80000">
                    <a:srgbClr val="FF0000"/>
                  </a:gs>
                  <a:gs pos="100000">
                    <a:srgbClr val="FF7C80"/>
                  </a:gs>
                  <a:gs pos="19000">
                    <a:srgbClr val="C00000"/>
                  </a:gs>
                </a:gsLst>
                <a:lin ang="13800000" scaled="0"/>
              </a:gradFill>
              <a:effectLst>
                <a:outerShdw blurRad="50800" dist="38100" sx="95000" sy="95000" algn="l" rotWithShape="0">
                  <a:prstClr val="black">
                    <a:alpha val="40000"/>
                  </a:prstClr>
                </a:outerShdw>
              </a:effectLst>
            </c:spPr>
            <c:extLst>
              <c:ext xmlns:c16="http://schemas.microsoft.com/office/drawing/2014/chart" uri="{C3380CC4-5D6E-409C-BE32-E72D297353CC}">
                <c16:uniqueId val="{00000003-F4BB-1D41-B101-6FE68028D159}"/>
              </c:ext>
            </c:extLst>
          </c:dPt>
          <c:cat>
            <c:strRef>
              <c:f>Feuil1!$A$2:$A$3</c:f>
              <c:strCache>
                <c:ptCount val="2"/>
                <c:pt idx="0">
                  <c:v>1er trim.</c:v>
                </c:pt>
                <c:pt idx="1">
                  <c:v>asv</c:v>
                </c:pt>
              </c:strCache>
            </c:strRef>
          </c:cat>
          <c:val>
            <c:numRef>
              <c:f>Feuil1!$B$2:$B$3</c:f>
              <c:numCache>
                <c:formatCode>0%</c:formatCode>
                <c:ptCount val="2"/>
                <c:pt idx="0">
                  <c:v>0.65</c:v>
                </c:pt>
                <c:pt idx="1">
                  <c:v>0.35</c:v>
                </c:pt>
              </c:numCache>
            </c:numRef>
          </c:val>
          <c:extLst>
            <c:ext xmlns:c16="http://schemas.microsoft.com/office/drawing/2014/chart" uri="{C3380CC4-5D6E-409C-BE32-E72D297353CC}">
              <c16:uniqueId val="{00000004-F4BB-1D41-B101-6FE68028D159}"/>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fr-FR"/>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1.4766220516028194E-2"/>
          <c:y val="3.5350383453062843E-2"/>
          <c:w val="0.903351525003531"/>
          <c:h val="0.96464961654693715"/>
        </c:manualLayout>
      </c:layout>
      <c:pieChart>
        <c:varyColors val="1"/>
        <c:ser>
          <c:idx val="0"/>
          <c:order val="0"/>
          <c:tx>
            <c:strRef>
              <c:f>Feuil1!$B$1</c:f>
              <c:strCache>
                <c:ptCount val="1"/>
                <c:pt idx="0">
                  <c:v>Ventes</c:v>
                </c:pt>
              </c:strCache>
            </c:strRef>
          </c:tx>
          <c:spPr>
            <a:effectLst>
              <a:outerShdw blurRad="50800" dir="5400000" algn="ctr" rotWithShape="0">
                <a:srgbClr val="000000">
                  <a:alpha val="43137"/>
                </a:srgbClr>
              </a:outerShdw>
            </a:effectLst>
          </c:spPr>
          <c:dPt>
            <c:idx val="0"/>
            <c:bubble3D val="0"/>
            <c:spPr>
              <a:noFill/>
              <a:effectLst/>
            </c:spPr>
            <c:extLst>
              <c:ext xmlns:c16="http://schemas.microsoft.com/office/drawing/2014/chart" uri="{C3380CC4-5D6E-409C-BE32-E72D297353CC}">
                <c16:uniqueId val="{00000001-4DA1-814E-B8CD-53A07D75552B}"/>
              </c:ext>
            </c:extLst>
          </c:dPt>
          <c:dPt>
            <c:idx val="1"/>
            <c:bubble3D val="0"/>
            <c:spPr>
              <a:gradFill>
                <a:gsLst>
                  <a:gs pos="80000">
                    <a:srgbClr val="99FF33"/>
                  </a:gs>
                  <a:gs pos="100000">
                    <a:srgbClr val="92FF25"/>
                  </a:gs>
                  <a:gs pos="19000">
                    <a:srgbClr val="92D050"/>
                  </a:gs>
                </a:gsLst>
                <a:lin ang="13800000" scaled="0"/>
              </a:gradFill>
              <a:effectLst>
                <a:outerShdw blurRad="50800" sx="95000" sy="95000" algn="ctr" rotWithShape="0">
                  <a:srgbClr val="000000">
                    <a:alpha val="68000"/>
                  </a:srgbClr>
                </a:outerShdw>
              </a:effectLst>
            </c:spPr>
            <c:extLst>
              <c:ext xmlns:c16="http://schemas.microsoft.com/office/drawing/2014/chart" uri="{C3380CC4-5D6E-409C-BE32-E72D297353CC}">
                <c16:uniqueId val="{00000003-4DA1-814E-B8CD-53A07D75552B}"/>
              </c:ext>
            </c:extLst>
          </c:dPt>
          <c:cat>
            <c:strRef>
              <c:f>Feuil1!$A$2:$A$3</c:f>
              <c:strCache>
                <c:ptCount val="2"/>
                <c:pt idx="0">
                  <c:v>1er trim.</c:v>
                </c:pt>
                <c:pt idx="1">
                  <c:v>rcv</c:v>
                </c:pt>
              </c:strCache>
            </c:strRef>
          </c:cat>
          <c:val>
            <c:numRef>
              <c:f>Feuil1!$B$2:$B$3</c:f>
              <c:numCache>
                <c:formatCode>0%</c:formatCode>
                <c:ptCount val="2"/>
                <c:pt idx="0">
                  <c:v>0.44999999999999996</c:v>
                </c:pt>
                <c:pt idx="1">
                  <c:v>0.55000000000000004</c:v>
                </c:pt>
              </c:numCache>
            </c:numRef>
          </c:val>
          <c:extLst>
            <c:ext xmlns:c16="http://schemas.microsoft.com/office/drawing/2014/chart" uri="{C3380CC4-5D6E-409C-BE32-E72D297353CC}">
              <c16:uniqueId val="{00000004-4DA1-814E-B8CD-53A07D75552B}"/>
            </c:ext>
          </c:extLst>
        </c:ser>
        <c:dLbls>
          <c:showLegendKey val="0"/>
          <c:showVal val="0"/>
          <c:showCatName val="0"/>
          <c:showSerName val="0"/>
          <c:showPercent val="0"/>
          <c:showBubbleSize val="0"/>
          <c:showLeaderLines val="0"/>
        </c:dLbls>
        <c:firstSliceAng val="250"/>
      </c:pieChart>
    </c:plotArea>
    <c:plotVisOnly val="1"/>
    <c:dispBlanksAs val="gap"/>
    <c:showDLblsOverMax val="0"/>
  </c:chart>
  <c:txPr>
    <a:bodyPr/>
    <a:lstStyle/>
    <a:p>
      <a:pPr>
        <a:defRPr sz="1800"/>
      </a:pPr>
      <a:endParaRPr lang="fr-FR"/>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1.4766220516028194E-2"/>
          <c:y val="3.5350383453062843E-2"/>
          <c:w val="0.903351525003531"/>
          <c:h val="0.96464961654693715"/>
        </c:manualLayout>
      </c:layout>
      <c:pieChart>
        <c:varyColors val="1"/>
        <c:ser>
          <c:idx val="0"/>
          <c:order val="0"/>
          <c:tx>
            <c:strRef>
              <c:f>Feuil1!$B$1</c:f>
              <c:strCache>
                <c:ptCount val="1"/>
                <c:pt idx="0">
                  <c:v>Ventes</c:v>
                </c:pt>
              </c:strCache>
            </c:strRef>
          </c:tx>
          <c:dPt>
            <c:idx val="0"/>
            <c:bubble3D val="0"/>
            <c:spPr>
              <a:noFill/>
            </c:spPr>
            <c:extLst>
              <c:ext xmlns:c16="http://schemas.microsoft.com/office/drawing/2014/chart" uri="{C3380CC4-5D6E-409C-BE32-E72D297353CC}">
                <c16:uniqueId val="{00000001-5DAE-4643-92A1-E0C8905F112E}"/>
              </c:ext>
            </c:extLst>
          </c:dPt>
          <c:dPt>
            <c:idx val="1"/>
            <c:bubble3D val="0"/>
            <c:spPr>
              <a:gradFill>
                <a:gsLst>
                  <a:gs pos="80000">
                    <a:srgbClr val="FF0000"/>
                  </a:gs>
                  <a:gs pos="100000">
                    <a:srgbClr val="FF7C80"/>
                  </a:gs>
                  <a:gs pos="19000">
                    <a:srgbClr val="C00000"/>
                  </a:gs>
                </a:gsLst>
                <a:lin ang="13800000" scaled="0"/>
              </a:gradFill>
              <a:effectLst>
                <a:outerShdw blurRad="50800" dist="38100" sx="95000" sy="95000" algn="l" rotWithShape="0">
                  <a:prstClr val="black">
                    <a:alpha val="40000"/>
                  </a:prstClr>
                </a:outerShdw>
              </a:effectLst>
            </c:spPr>
            <c:extLst>
              <c:ext xmlns:c16="http://schemas.microsoft.com/office/drawing/2014/chart" uri="{C3380CC4-5D6E-409C-BE32-E72D297353CC}">
                <c16:uniqueId val="{00000003-5DAE-4643-92A1-E0C8905F112E}"/>
              </c:ext>
            </c:extLst>
          </c:dPt>
          <c:cat>
            <c:strRef>
              <c:f>Feuil1!$A$2:$A$3</c:f>
              <c:strCache>
                <c:ptCount val="2"/>
                <c:pt idx="0">
                  <c:v>1er trim.</c:v>
                </c:pt>
                <c:pt idx="1">
                  <c:v>asv</c:v>
                </c:pt>
              </c:strCache>
            </c:strRef>
          </c:cat>
          <c:val>
            <c:numRef>
              <c:f>Feuil1!$B$2:$B$3</c:f>
              <c:numCache>
                <c:formatCode>0%</c:formatCode>
                <c:ptCount val="2"/>
                <c:pt idx="0">
                  <c:v>0.67999999999999994</c:v>
                </c:pt>
                <c:pt idx="1">
                  <c:v>0.32</c:v>
                </c:pt>
              </c:numCache>
            </c:numRef>
          </c:val>
          <c:extLst>
            <c:ext xmlns:c16="http://schemas.microsoft.com/office/drawing/2014/chart" uri="{C3380CC4-5D6E-409C-BE32-E72D297353CC}">
              <c16:uniqueId val="{00000004-5DAE-4643-92A1-E0C8905F112E}"/>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fr-FR"/>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1.4766220516028194E-2"/>
          <c:y val="3.5350383453062843E-2"/>
          <c:w val="0.903351525003531"/>
          <c:h val="0.96464961654693715"/>
        </c:manualLayout>
      </c:layout>
      <c:pieChart>
        <c:varyColors val="1"/>
        <c:ser>
          <c:idx val="0"/>
          <c:order val="0"/>
          <c:tx>
            <c:strRef>
              <c:f>Feuil1!$B$1</c:f>
              <c:strCache>
                <c:ptCount val="1"/>
                <c:pt idx="0">
                  <c:v>Ventes</c:v>
                </c:pt>
              </c:strCache>
            </c:strRef>
          </c:tx>
          <c:dPt>
            <c:idx val="0"/>
            <c:bubble3D val="0"/>
            <c:spPr>
              <a:noFill/>
            </c:spPr>
            <c:extLst>
              <c:ext xmlns:c16="http://schemas.microsoft.com/office/drawing/2014/chart" uri="{C3380CC4-5D6E-409C-BE32-E72D297353CC}">
                <c16:uniqueId val="{00000001-2681-084B-8282-27E162D91916}"/>
              </c:ext>
            </c:extLst>
          </c:dPt>
          <c:dPt>
            <c:idx val="1"/>
            <c:bubble3D val="0"/>
            <c:spPr>
              <a:gradFill>
                <a:gsLst>
                  <a:gs pos="53000">
                    <a:srgbClr val="00B0F0"/>
                  </a:gs>
                  <a:gs pos="100000">
                    <a:schemeClr val="bg2">
                      <a:lumMod val="40000"/>
                      <a:lumOff val="60000"/>
                    </a:schemeClr>
                  </a:gs>
                  <a:gs pos="19000">
                    <a:srgbClr val="0070C0"/>
                  </a:gs>
                </a:gsLst>
                <a:lin ang="13800000" scaled="0"/>
              </a:gradFill>
              <a:effectLst>
                <a:outerShdw blurRad="50800" dist="38100" sx="95000" sy="95000" algn="l" rotWithShape="0">
                  <a:prstClr val="black">
                    <a:alpha val="40000"/>
                  </a:prstClr>
                </a:outerShdw>
              </a:effectLst>
            </c:spPr>
            <c:extLst>
              <c:ext xmlns:c16="http://schemas.microsoft.com/office/drawing/2014/chart" uri="{C3380CC4-5D6E-409C-BE32-E72D297353CC}">
                <c16:uniqueId val="{00000003-2681-084B-8282-27E162D91916}"/>
              </c:ext>
            </c:extLst>
          </c:dPt>
          <c:cat>
            <c:strRef>
              <c:f>Feuil1!$A$2:$A$3</c:f>
              <c:strCache>
                <c:ptCount val="2"/>
                <c:pt idx="0">
                  <c:v>1er trim.</c:v>
                </c:pt>
                <c:pt idx="1">
                  <c:v>rb</c:v>
                </c:pt>
              </c:strCache>
            </c:strRef>
          </c:cat>
          <c:val>
            <c:numRef>
              <c:f>Feuil1!$B$2:$B$3</c:f>
              <c:numCache>
                <c:formatCode>0%</c:formatCode>
                <c:ptCount val="2"/>
                <c:pt idx="0">
                  <c:v>0.87</c:v>
                </c:pt>
                <c:pt idx="1">
                  <c:v>0.13</c:v>
                </c:pt>
              </c:numCache>
            </c:numRef>
          </c:val>
          <c:extLst>
            <c:ext xmlns:c16="http://schemas.microsoft.com/office/drawing/2014/chart" uri="{C3380CC4-5D6E-409C-BE32-E72D297353CC}">
              <c16:uniqueId val="{00000004-2681-084B-8282-27E162D91916}"/>
            </c:ext>
          </c:extLst>
        </c:ser>
        <c:dLbls>
          <c:showLegendKey val="0"/>
          <c:showVal val="0"/>
          <c:showCatName val="0"/>
          <c:showSerName val="0"/>
          <c:showPercent val="0"/>
          <c:showBubbleSize val="0"/>
          <c:showLeaderLines val="0"/>
        </c:dLbls>
        <c:firstSliceAng val="50"/>
      </c:pieChart>
    </c:plotArea>
    <c:plotVisOnly val="1"/>
    <c:dispBlanksAs val="gap"/>
    <c:showDLblsOverMax val="0"/>
  </c:chart>
  <c:txPr>
    <a:bodyPr/>
    <a:lstStyle/>
    <a:p>
      <a:pPr>
        <a:defRPr sz="1800"/>
      </a:pPr>
      <a:endParaRPr lang="fr-FR"/>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rAngAx val="1"/>
    </c:view3D>
    <c:floor>
      <c:thickness val="0"/>
    </c:floor>
    <c:sideWall>
      <c:thickness val="0"/>
    </c:sideWall>
    <c:backWall>
      <c:thickness val="0"/>
    </c:backWall>
    <c:plotArea>
      <c:layout>
        <c:manualLayout>
          <c:layoutTarget val="inner"/>
          <c:xMode val="edge"/>
          <c:yMode val="edge"/>
          <c:x val="0.15728131892258712"/>
          <c:y val="0.22099447513812154"/>
          <c:w val="0.67148768000958059"/>
          <c:h val="0.77900564299981279"/>
        </c:manualLayout>
      </c:layout>
      <c:pie3DChart>
        <c:varyColors val="1"/>
        <c:ser>
          <c:idx val="0"/>
          <c:order val="0"/>
          <c:tx>
            <c:strRef>
              <c:f>Sheet1!$A$2</c:f>
              <c:strCache>
                <c:ptCount val="1"/>
                <c:pt idx="0">
                  <c:v>Aides accordées</c:v>
                </c:pt>
              </c:strCache>
            </c:strRef>
          </c:tx>
          <c:spPr>
            <a:solidFill>
              <a:schemeClr val="accent1"/>
            </a:solidFill>
            <a:ln w="13997">
              <a:solidFill>
                <a:schemeClr val="tx1"/>
              </a:solidFill>
              <a:prstDash val="solid"/>
            </a:ln>
            <a:effectLst>
              <a:outerShdw blurRad="76200" dir="13500000" sy="23000" kx="1200000" algn="br" rotWithShape="0">
                <a:prstClr val="black">
                  <a:alpha val="20000"/>
                </a:prstClr>
              </a:outerShdw>
            </a:effectLst>
            <a:scene3d>
              <a:camera prst="orthographicFront"/>
              <a:lightRig rig="contrasting" dir="t">
                <a:rot lat="0" lon="0" rev="1500000"/>
              </a:lightRig>
            </a:scene3d>
            <a:sp3d prstMaterial="metal">
              <a:bevelT w="88900" h="88900"/>
            </a:sp3d>
          </c:spPr>
          <c:explosion val="15"/>
          <c:dPt>
            <c:idx val="0"/>
            <c:bubble3D val="0"/>
            <c:explosion val="0"/>
            <c:spPr>
              <a:solidFill>
                <a:srgbClr val="99CC00"/>
              </a:solidFill>
              <a:ln w="13997">
                <a:solidFill>
                  <a:srgbClr val="99CC00"/>
                </a:solidFill>
                <a:prstDash val="solid"/>
              </a:ln>
              <a:effectLst>
                <a:outerShdw blurRad="76200" dir="13500000" sy="23000" kx="1200000" algn="br" rotWithShape="0">
                  <a:prstClr val="black">
                    <a:alpha val="20000"/>
                  </a:prstClr>
                </a:outerShdw>
              </a:effectLst>
              <a:scene3d>
                <a:camera prst="orthographicFront"/>
                <a:lightRig rig="contrasting" dir="t">
                  <a:rot lat="0" lon="0" rev="1500000"/>
                </a:lightRig>
              </a:scene3d>
              <a:sp3d prstMaterial="metal">
                <a:bevelT w="88900" h="88900"/>
              </a:sp3d>
            </c:spPr>
            <c:extLst>
              <c:ext xmlns:c16="http://schemas.microsoft.com/office/drawing/2014/chart" uri="{C3380CC4-5D6E-409C-BE32-E72D297353CC}">
                <c16:uniqueId val="{00000001-1BB0-A940-85F9-2F252DB10990}"/>
              </c:ext>
            </c:extLst>
          </c:dPt>
          <c:dPt>
            <c:idx val="1"/>
            <c:bubble3D val="0"/>
            <c:spPr>
              <a:solidFill>
                <a:srgbClr val="800080"/>
              </a:solidFill>
              <a:ln w="13997">
                <a:solidFill>
                  <a:srgbClr val="800080"/>
                </a:solidFill>
                <a:prstDash val="solid"/>
              </a:ln>
              <a:effectLst>
                <a:outerShdw blurRad="76200" dir="13500000" sy="23000" kx="1200000" algn="br" rotWithShape="0">
                  <a:prstClr val="black">
                    <a:alpha val="20000"/>
                  </a:prstClr>
                </a:outerShdw>
              </a:effectLst>
              <a:scene3d>
                <a:camera prst="orthographicFront"/>
                <a:lightRig rig="contrasting" dir="t">
                  <a:rot lat="0" lon="0" rev="1500000"/>
                </a:lightRig>
              </a:scene3d>
              <a:sp3d prstMaterial="metal">
                <a:bevelT w="88900" h="88900"/>
              </a:sp3d>
            </c:spPr>
            <c:extLst>
              <c:ext xmlns:c16="http://schemas.microsoft.com/office/drawing/2014/chart" uri="{C3380CC4-5D6E-409C-BE32-E72D297353CC}">
                <c16:uniqueId val="{00000003-1BB0-A940-85F9-2F252DB10990}"/>
              </c:ext>
            </c:extLst>
          </c:dPt>
          <c:dLbls>
            <c:delete val="1"/>
          </c:dLbls>
          <c:cat>
            <c:strRef>
              <c:f>Sheet1!$B$1:$C$1</c:f>
              <c:strCache>
                <c:ptCount val="2"/>
                <c:pt idx="0">
                  <c:v>Avances remboursables</c:v>
                </c:pt>
                <c:pt idx="1">
                  <c:v>Dons</c:v>
                </c:pt>
              </c:strCache>
            </c:strRef>
          </c:cat>
          <c:val>
            <c:numRef>
              <c:f>Sheet1!$B$2:$C$2</c:f>
              <c:numCache>
                <c:formatCode>0_ ;[Red]\-0\ </c:formatCode>
                <c:ptCount val="2"/>
                <c:pt idx="0">
                  <c:v>727688</c:v>
                </c:pt>
                <c:pt idx="1">
                  <c:v>1370650</c:v>
                </c:pt>
              </c:numCache>
            </c:numRef>
          </c:val>
          <c:extLst>
            <c:ext xmlns:c16="http://schemas.microsoft.com/office/drawing/2014/chart" uri="{C3380CC4-5D6E-409C-BE32-E72D297353CC}">
              <c16:uniqueId val="{00000004-1BB0-A940-85F9-2F252DB10990}"/>
            </c:ext>
          </c:extLst>
        </c:ser>
        <c:dLbls>
          <c:showLegendKey val="0"/>
          <c:showVal val="0"/>
          <c:showCatName val="1"/>
          <c:showSerName val="0"/>
          <c:showPercent val="0"/>
          <c:showBubbleSize val="0"/>
          <c:showLeaderLines val="1"/>
        </c:dLbls>
      </c:pie3DChart>
      <c:spPr>
        <a:noFill/>
        <a:ln w="27995">
          <a:noFill/>
        </a:ln>
      </c:spPr>
    </c:plotArea>
    <c:plotVisOnly val="1"/>
    <c:dispBlanksAs val="zero"/>
    <c:showDLblsOverMax val="0"/>
  </c:chart>
  <c:spPr>
    <a:noFill/>
    <a:ln>
      <a:noFill/>
    </a:ln>
  </c:spPr>
  <c:txPr>
    <a:bodyPr/>
    <a:lstStyle/>
    <a:p>
      <a:pPr>
        <a:defRPr sz="1488" b="1" i="0" u="none" strike="noStrike" baseline="0">
          <a:solidFill>
            <a:schemeClr val="tx1"/>
          </a:solidFill>
          <a:latin typeface="Arial"/>
          <a:ea typeface="Arial"/>
          <a:cs typeface="Arial"/>
        </a:defRPr>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1"/>
    </c:view3D>
    <c:floor>
      <c:thickness val="0"/>
    </c:floor>
    <c:sideWall>
      <c:thickness val="0"/>
    </c:sideWall>
    <c:backWall>
      <c:thickness val="0"/>
    </c:backWall>
    <c:plotArea>
      <c:layout>
        <c:manualLayout>
          <c:layoutTarget val="inner"/>
          <c:xMode val="edge"/>
          <c:yMode val="edge"/>
          <c:x val="0.23255813953488372"/>
          <c:y val="0.22038567493112948"/>
          <c:w val="0.5864499152464826"/>
          <c:h val="0.77020288396542114"/>
        </c:manualLayout>
      </c:layout>
      <c:pie3DChart>
        <c:varyColors val="1"/>
        <c:ser>
          <c:idx val="0"/>
          <c:order val="0"/>
          <c:tx>
            <c:strRef>
              <c:f>Sheet1!$A$2</c:f>
              <c:strCache>
                <c:ptCount val="1"/>
                <c:pt idx="0">
                  <c:v>Dossiers traités</c:v>
                </c:pt>
              </c:strCache>
            </c:strRef>
          </c:tx>
          <c:spPr>
            <a:solidFill>
              <a:srgbClr val="008000"/>
            </a:solidFill>
            <a:ln w="15736">
              <a:solidFill>
                <a:schemeClr val="tx1"/>
              </a:solidFill>
              <a:prstDash val="solid"/>
            </a:ln>
            <a:effectLst>
              <a:outerShdw blurRad="76200" dir="13500000" sy="23000" kx="1200000" algn="br" rotWithShape="0">
                <a:prstClr val="black">
                  <a:alpha val="20000"/>
                </a:prstClr>
              </a:outerShdw>
            </a:effectLst>
            <a:scene3d>
              <a:camera prst="orthographicFront"/>
              <a:lightRig rig="contrasting" dir="t">
                <a:rot lat="0" lon="0" rev="1500000"/>
              </a:lightRig>
            </a:scene3d>
            <a:sp3d prstMaterial="metal">
              <a:bevelT w="88900" h="88900"/>
            </a:sp3d>
          </c:spPr>
          <c:explosion val="25"/>
          <c:dPt>
            <c:idx val="0"/>
            <c:bubble3D val="0"/>
            <c:explosion val="15"/>
            <c:spPr>
              <a:solidFill>
                <a:srgbClr val="008000"/>
              </a:solidFill>
              <a:ln w="15736">
                <a:solidFill>
                  <a:srgbClr val="339966"/>
                </a:solidFill>
                <a:prstDash val="solid"/>
              </a:ln>
              <a:effectLst>
                <a:outerShdw blurRad="76200" dir="13500000" sy="23000" kx="1200000" algn="br" rotWithShape="0">
                  <a:prstClr val="black">
                    <a:alpha val="20000"/>
                  </a:prstClr>
                </a:outerShdw>
              </a:effectLst>
              <a:scene3d>
                <a:camera prst="orthographicFront"/>
                <a:lightRig rig="contrasting" dir="t">
                  <a:rot lat="0" lon="0" rev="1500000"/>
                </a:lightRig>
              </a:scene3d>
              <a:sp3d prstMaterial="metal">
                <a:bevelT w="88900" h="355600"/>
                <a:bevelB h="127000"/>
                <a:contourClr>
                  <a:srgbClr val="000000"/>
                </a:contourClr>
              </a:sp3d>
            </c:spPr>
            <c:extLst>
              <c:ext xmlns:c16="http://schemas.microsoft.com/office/drawing/2014/chart" uri="{C3380CC4-5D6E-409C-BE32-E72D297353CC}">
                <c16:uniqueId val="{00000001-9D38-CB48-93C0-B13C7311EB9C}"/>
              </c:ext>
            </c:extLst>
          </c:dPt>
          <c:dPt>
            <c:idx val="1"/>
            <c:bubble3D val="0"/>
            <c:spPr>
              <a:solidFill>
                <a:srgbClr val="FF9900"/>
              </a:solidFill>
              <a:ln w="15736">
                <a:solidFill>
                  <a:srgbClr val="FF9900"/>
                </a:solidFill>
                <a:prstDash val="solid"/>
              </a:ln>
              <a:effectLst>
                <a:outerShdw blurRad="76200" dir="13500000" sy="23000" kx="1200000" algn="br" rotWithShape="0">
                  <a:prstClr val="black">
                    <a:alpha val="20000"/>
                  </a:prstClr>
                </a:outerShdw>
              </a:effectLst>
              <a:scene3d>
                <a:camera prst="orthographicFront"/>
                <a:lightRig rig="contrasting" dir="t">
                  <a:rot lat="0" lon="0" rev="1500000"/>
                </a:lightRig>
              </a:scene3d>
              <a:sp3d prstMaterial="metal">
                <a:bevelT w="95250" h="336550"/>
                <a:bevelB h="215900"/>
                <a:contourClr>
                  <a:srgbClr val="000000"/>
                </a:contourClr>
              </a:sp3d>
            </c:spPr>
            <c:extLst>
              <c:ext xmlns:c16="http://schemas.microsoft.com/office/drawing/2014/chart" uri="{C3380CC4-5D6E-409C-BE32-E72D297353CC}">
                <c16:uniqueId val="{00000003-9D38-CB48-93C0-B13C7311EB9C}"/>
              </c:ext>
            </c:extLst>
          </c:dPt>
          <c:dLbls>
            <c:delete val="1"/>
          </c:dLbls>
          <c:cat>
            <c:strRef>
              <c:f>Sheet1!$B$1:$C$1</c:f>
              <c:strCache>
                <c:ptCount val="2"/>
                <c:pt idx="0">
                  <c:v>Cotisants</c:v>
                </c:pt>
                <c:pt idx="1">
                  <c:v>Allocataires ou prestataires</c:v>
                </c:pt>
              </c:strCache>
            </c:strRef>
          </c:cat>
          <c:val>
            <c:numRef>
              <c:f>Sheet1!$B$2:$C$2</c:f>
              <c:numCache>
                <c:formatCode>0_ ;[Red]\-0\ </c:formatCode>
                <c:ptCount val="2"/>
                <c:pt idx="0">
                  <c:v>68</c:v>
                </c:pt>
                <c:pt idx="1">
                  <c:v>1283</c:v>
                </c:pt>
              </c:numCache>
            </c:numRef>
          </c:val>
          <c:extLst>
            <c:ext xmlns:c16="http://schemas.microsoft.com/office/drawing/2014/chart" uri="{C3380CC4-5D6E-409C-BE32-E72D297353CC}">
              <c16:uniqueId val="{00000004-9D38-CB48-93C0-B13C7311EB9C}"/>
            </c:ext>
          </c:extLst>
        </c:ser>
        <c:dLbls>
          <c:showLegendKey val="0"/>
          <c:showVal val="0"/>
          <c:showCatName val="1"/>
          <c:showSerName val="0"/>
          <c:showPercent val="0"/>
          <c:showBubbleSize val="0"/>
          <c:showLeaderLines val="1"/>
        </c:dLbls>
      </c:pie3DChart>
      <c:spPr>
        <a:noFill/>
        <a:ln w="31473">
          <a:noFill/>
        </a:ln>
      </c:spPr>
    </c:plotArea>
    <c:plotVisOnly val="1"/>
    <c:dispBlanksAs val="zero"/>
    <c:showDLblsOverMax val="0"/>
  </c:chart>
  <c:spPr>
    <a:noFill/>
    <a:ln>
      <a:noFill/>
    </a:ln>
  </c:spPr>
  <c:txPr>
    <a:bodyPr/>
    <a:lstStyle/>
    <a:p>
      <a:pPr>
        <a:defRPr sz="1673" b="1" i="0" u="none" strike="noStrike" baseline="0">
          <a:solidFill>
            <a:schemeClr val="tx1"/>
          </a:solidFill>
          <a:latin typeface="Arial"/>
          <a:ea typeface="Arial"/>
          <a:cs typeface="Arial"/>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1.4766220516028194E-2"/>
          <c:y val="3.5350383453062843E-2"/>
          <c:w val="0.903351525003531"/>
          <c:h val="0.96464961654693715"/>
        </c:manualLayout>
      </c:layout>
      <c:pieChart>
        <c:varyColors val="1"/>
        <c:ser>
          <c:idx val="0"/>
          <c:order val="0"/>
          <c:tx>
            <c:strRef>
              <c:f>Feuil1!$B$1</c:f>
              <c:strCache>
                <c:ptCount val="1"/>
                <c:pt idx="0">
                  <c:v>Ventes</c:v>
                </c:pt>
              </c:strCache>
            </c:strRef>
          </c:tx>
          <c:dPt>
            <c:idx val="0"/>
            <c:bubble3D val="0"/>
            <c:spPr>
              <a:noFill/>
            </c:spPr>
            <c:extLst>
              <c:ext xmlns:c16="http://schemas.microsoft.com/office/drawing/2014/chart" uri="{C3380CC4-5D6E-409C-BE32-E72D297353CC}">
                <c16:uniqueId val="{00000001-7CD2-AD40-8F09-2722E3D3B680}"/>
              </c:ext>
            </c:extLst>
          </c:dPt>
          <c:dPt>
            <c:idx val="1"/>
            <c:bubble3D val="0"/>
            <c:spPr>
              <a:gradFill>
                <a:gsLst>
                  <a:gs pos="53000">
                    <a:srgbClr val="00B0F0"/>
                  </a:gs>
                  <a:gs pos="100000">
                    <a:schemeClr val="bg2">
                      <a:lumMod val="40000"/>
                      <a:lumOff val="60000"/>
                    </a:schemeClr>
                  </a:gs>
                  <a:gs pos="19000">
                    <a:srgbClr val="0070C0"/>
                  </a:gs>
                </a:gsLst>
                <a:lin ang="13800000" scaled="0"/>
              </a:gradFill>
              <a:effectLst>
                <a:outerShdw blurRad="50800" dist="38100" sx="95000" sy="95000" algn="l" rotWithShape="0">
                  <a:prstClr val="black">
                    <a:alpha val="40000"/>
                  </a:prstClr>
                </a:outerShdw>
              </a:effectLst>
            </c:spPr>
            <c:extLst>
              <c:ext xmlns:c16="http://schemas.microsoft.com/office/drawing/2014/chart" uri="{C3380CC4-5D6E-409C-BE32-E72D297353CC}">
                <c16:uniqueId val="{00000003-7CD2-AD40-8F09-2722E3D3B680}"/>
              </c:ext>
            </c:extLst>
          </c:dPt>
          <c:cat>
            <c:strRef>
              <c:f>Feuil1!$A$2:$A$3</c:f>
              <c:strCache>
                <c:ptCount val="2"/>
                <c:pt idx="0">
                  <c:v>1er trim.</c:v>
                </c:pt>
                <c:pt idx="1">
                  <c:v>rb</c:v>
                </c:pt>
              </c:strCache>
            </c:strRef>
          </c:cat>
          <c:val>
            <c:numRef>
              <c:f>Feuil1!$B$2:$B$3</c:f>
              <c:numCache>
                <c:formatCode>0%</c:formatCode>
                <c:ptCount val="2"/>
                <c:pt idx="0">
                  <c:v>0.79</c:v>
                </c:pt>
                <c:pt idx="1">
                  <c:v>0.21</c:v>
                </c:pt>
              </c:numCache>
            </c:numRef>
          </c:val>
          <c:extLst>
            <c:ext xmlns:c16="http://schemas.microsoft.com/office/drawing/2014/chart" uri="{C3380CC4-5D6E-409C-BE32-E72D297353CC}">
              <c16:uniqueId val="{00000004-7CD2-AD40-8F09-2722E3D3B680}"/>
            </c:ext>
          </c:extLst>
        </c:ser>
        <c:dLbls>
          <c:showLegendKey val="0"/>
          <c:showVal val="0"/>
          <c:showCatName val="0"/>
          <c:showSerName val="0"/>
          <c:showPercent val="0"/>
          <c:showBubbleSize val="0"/>
          <c:showLeaderLines val="0"/>
        </c:dLbls>
        <c:firstSliceAng val="76"/>
      </c:pieChart>
    </c:plotArea>
    <c:plotVisOnly val="1"/>
    <c:dispBlanksAs val="gap"/>
    <c:showDLblsOverMax val="0"/>
  </c:chart>
  <c:txPr>
    <a:bodyPr/>
    <a:lstStyle/>
    <a:p>
      <a:pPr>
        <a:defRPr sz="1800"/>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1.4766220516028194E-2"/>
          <c:y val="3.5350383453062843E-2"/>
          <c:w val="0.903351525003531"/>
          <c:h val="0.96464961654693715"/>
        </c:manualLayout>
      </c:layout>
      <c:pieChart>
        <c:varyColors val="1"/>
        <c:ser>
          <c:idx val="0"/>
          <c:order val="0"/>
          <c:tx>
            <c:strRef>
              <c:f>Feuil1!$B$1</c:f>
              <c:strCache>
                <c:ptCount val="1"/>
                <c:pt idx="0">
                  <c:v>Ventes</c:v>
                </c:pt>
              </c:strCache>
            </c:strRef>
          </c:tx>
          <c:spPr>
            <a:effectLst/>
          </c:spPr>
          <c:dPt>
            <c:idx val="0"/>
            <c:bubble3D val="0"/>
            <c:spPr>
              <a:noFill/>
              <a:effectLst/>
            </c:spPr>
            <c:extLst>
              <c:ext xmlns:c16="http://schemas.microsoft.com/office/drawing/2014/chart" uri="{C3380CC4-5D6E-409C-BE32-E72D297353CC}">
                <c16:uniqueId val="{00000001-361C-EE4C-977E-25C50B809565}"/>
              </c:ext>
            </c:extLst>
          </c:dPt>
          <c:dPt>
            <c:idx val="1"/>
            <c:bubble3D val="0"/>
            <c:spPr>
              <a:gradFill>
                <a:gsLst>
                  <a:gs pos="80000">
                    <a:srgbClr val="99FF33"/>
                  </a:gs>
                  <a:gs pos="100000">
                    <a:srgbClr val="92FF25"/>
                  </a:gs>
                  <a:gs pos="19000">
                    <a:srgbClr val="92D050"/>
                  </a:gs>
                </a:gsLst>
                <a:lin ang="13800000" scaled="0"/>
              </a:gradFill>
              <a:effectLst>
                <a:outerShdw blurRad="50800" dir="5400000" algn="ctr" rotWithShape="0">
                  <a:srgbClr val="000000">
                    <a:alpha val="43137"/>
                  </a:srgbClr>
                </a:outerShdw>
              </a:effectLst>
            </c:spPr>
            <c:extLst>
              <c:ext xmlns:c16="http://schemas.microsoft.com/office/drawing/2014/chart" uri="{C3380CC4-5D6E-409C-BE32-E72D297353CC}">
                <c16:uniqueId val="{00000003-361C-EE4C-977E-25C50B809565}"/>
              </c:ext>
            </c:extLst>
          </c:dPt>
          <c:cat>
            <c:strRef>
              <c:f>Feuil1!$A$2:$A$3</c:f>
              <c:strCache>
                <c:ptCount val="2"/>
                <c:pt idx="0">
                  <c:v>1er trim.</c:v>
                </c:pt>
                <c:pt idx="1">
                  <c:v>rcv</c:v>
                </c:pt>
              </c:strCache>
            </c:strRef>
          </c:cat>
          <c:val>
            <c:numRef>
              <c:f>Feuil1!$B$2:$B$3</c:f>
              <c:numCache>
                <c:formatCode>0%</c:formatCode>
                <c:ptCount val="2"/>
                <c:pt idx="0">
                  <c:v>0.56000000000000005</c:v>
                </c:pt>
                <c:pt idx="1">
                  <c:v>0.44</c:v>
                </c:pt>
              </c:numCache>
            </c:numRef>
          </c:val>
          <c:extLst>
            <c:ext xmlns:c16="http://schemas.microsoft.com/office/drawing/2014/chart" uri="{C3380CC4-5D6E-409C-BE32-E72D297353CC}">
              <c16:uniqueId val="{00000004-361C-EE4C-977E-25C50B809565}"/>
            </c:ext>
          </c:extLst>
        </c:ser>
        <c:dLbls>
          <c:showLegendKey val="0"/>
          <c:showVal val="0"/>
          <c:showCatName val="0"/>
          <c:showSerName val="0"/>
          <c:showPercent val="0"/>
          <c:showBubbleSize val="0"/>
          <c:showLeaderLines val="0"/>
        </c:dLbls>
        <c:firstSliceAng val="240"/>
      </c:pieChart>
      <c:spPr>
        <a:noFill/>
        <a:ln w="25400">
          <a:noFill/>
        </a:ln>
      </c:spPr>
    </c:plotArea>
    <c:plotVisOnly val="1"/>
    <c:dispBlanksAs val="gap"/>
    <c:showDLblsOverMax val="0"/>
  </c:chart>
  <c:txPr>
    <a:bodyPr/>
    <a:lstStyle/>
    <a:p>
      <a:pPr>
        <a:defRPr sz="1800"/>
      </a:pPr>
      <a:endParaRPr lang="fr-F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1.4766220516028194E-2"/>
          <c:y val="3.5350383453062843E-2"/>
          <c:w val="0.903351525003531"/>
          <c:h val="0.96464961654693715"/>
        </c:manualLayout>
      </c:layout>
      <c:pieChart>
        <c:varyColors val="1"/>
        <c:ser>
          <c:idx val="0"/>
          <c:order val="0"/>
          <c:tx>
            <c:strRef>
              <c:f>Feuil1!$B$1</c:f>
              <c:strCache>
                <c:ptCount val="1"/>
                <c:pt idx="0">
                  <c:v>Ventes</c:v>
                </c:pt>
              </c:strCache>
            </c:strRef>
          </c:tx>
          <c:dPt>
            <c:idx val="0"/>
            <c:bubble3D val="0"/>
            <c:spPr>
              <a:noFill/>
            </c:spPr>
            <c:extLst>
              <c:ext xmlns:c16="http://schemas.microsoft.com/office/drawing/2014/chart" uri="{C3380CC4-5D6E-409C-BE32-E72D297353CC}">
                <c16:uniqueId val="{00000001-4C96-0343-A10A-4F0F1D64A18D}"/>
              </c:ext>
            </c:extLst>
          </c:dPt>
          <c:dPt>
            <c:idx val="1"/>
            <c:bubble3D val="0"/>
            <c:spPr>
              <a:gradFill>
                <a:gsLst>
                  <a:gs pos="80000">
                    <a:srgbClr val="FF0000"/>
                  </a:gs>
                  <a:gs pos="100000">
                    <a:srgbClr val="FF7C80"/>
                  </a:gs>
                  <a:gs pos="19000">
                    <a:srgbClr val="C00000"/>
                  </a:gs>
                </a:gsLst>
                <a:lin ang="13800000" scaled="0"/>
              </a:gradFill>
              <a:effectLst>
                <a:outerShdw blurRad="50800" dist="38100" sx="95000" sy="95000" algn="l" rotWithShape="0">
                  <a:prstClr val="black">
                    <a:alpha val="40000"/>
                  </a:prstClr>
                </a:outerShdw>
              </a:effectLst>
            </c:spPr>
            <c:extLst>
              <c:ext xmlns:c16="http://schemas.microsoft.com/office/drawing/2014/chart" uri="{C3380CC4-5D6E-409C-BE32-E72D297353CC}">
                <c16:uniqueId val="{00000003-4C96-0343-A10A-4F0F1D64A18D}"/>
              </c:ext>
            </c:extLst>
          </c:dPt>
          <c:cat>
            <c:strRef>
              <c:f>Feuil1!$A$2:$A$3</c:f>
              <c:strCache>
                <c:ptCount val="2"/>
                <c:pt idx="0">
                  <c:v>1er trim.</c:v>
                </c:pt>
                <c:pt idx="1">
                  <c:v>asv</c:v>
                </c:pt>
              </c:strCache>
            </c:strRef>
          </c:cat>
          <c:val>
            <c:numRef>
              <c:f>Feuil1!$B$2:$B$3</c:f>
              <c:numCache>
                <c:formatCode>0%</c:formatCode>
                <c:ptCount val="2"/>
                <c:pt idx="0">
                  <c:v>0.65</c:v>
                </c:pt>
                <c:pt idx="1">
                  <c:v>0.35</c:v>
                </c:pt>
              </c:numCache>
            </c:numRef>
          </c:val>
          <c:extLst>
            <c:ext xmlns:c16="http://schemas.microsoft.com/office/drawing/2014/chart" uri="{C3380CC4-5D6E-409C-BE32-E72D297353CC}">
              <c16:uniqueId val="{00000004-4C96-0343-A10A-4F0F1D64A18D}"/>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fr-F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1.4766220516028194E-2"/>
          <c:y val="3.5350383453062843E-2"/>
          <c:w val="0.903351525003531"/>
          <c:h val="0.96464961654693715"/>
        </c:manualLayout>
      </c:layout>
      <c:pieChart>
        <c:varyColors val="1"/>
        <c:ser>
          <c:idx val="0"/>
          <c:order val="0"/>
          <c:tx>
            <c:strRef>
              <c:f>Feuil1!$B$1</c:f>
              <c:strCache>
                <c:ptCount val="1"/>
                <c:pt idx="0">
                  <c:v>Ventes</c:v>
                </c:pt>
              </c:strCache>
            </c:strRef>
          </c:tx>
          <c:dPt>
            <c:idx val="0"/>
            <c:bubble3D val="0"/>
            <c:spPr>
              <a:noFill/>
            </c:spPr>
            <c:extLst>
              <c:ext xmlns:c16="http://schemas.microsoft.com/office/drawing/2014/chart" uri="{C3380CC4-5D6E-409C-BE32-E72D297353CC}">
                <c16:uniqueId val="{00000001-3361-6640-AED8-817A98D74253}"/>
              </c:ext>
            </c:extLst>
          </c:dPt>
          <c:dPt>
            <c:idx val="1"/>
            <c:bubble3D val="0"/>
            <c:spPr>
              <a:gradFill>
                <a:gsLst>
                  <a:gs pos="53000">
                    <a:srgbClr val="00B0F0"/>
                  </a:gs>
                  <a:gs pos="100000">
                    <a:schemeClr val="bg2">
                      <a:lumMod val="40000"/>
                      <a:lumOff val="60000"/>
                    </a:schemeClr>
                  </a:gs>
                  <a:gs pos="19000">
                    <a:srgbClr val="0070C0"/>
                  </a:gs>
                </a:gsLst>
                <a:lin ang="13800000" scaled="0"/>
              </a:gradFill>
              <a:effectLst>
                <a:outerShdw blurRad="50800" dist="38100" sx="95000" sy="95000" algn="l" rotWithShape="0">
                  <a:prstClr val="black">
                    <a:alpha val="40000"/>
                  </a:prstClr>
                </a:outerShdw>
              </a:effectLst>
            </c:spPr>
            <c:extLst>
              <c:ext xmlns:c16="http://schemas.microsoft.com/office/drawing/2014/chart" uri="{C3380CC4-5D6E-409C-BE32-E72D297353CC}">
                <c16:uniqueId val="{00000003-3361-6640-AED8-817A98D74253}"/>
              </c:ext>
            </c:extLst>
          </c:dPt>
          <c:cat>
            <c:strRef>
              <c:f>Feuil1!$A$2:$A$3</c:f>
              <c:strCache>
                <c:ptCount val="2"/>
                <c:pt idx="0">
                  <c:v>1er trim.</c:v>
                </c:pt>
                <c:pt idx="1">
                  <c:v>rb</c:v>
                </c:pt>
              </c:strCache>
            </c:strRef>
          </c:cat>
          <c:val>
            <c:numRef>
              <c:f>Feuil1!$B$2:$B$3</c:f>
              <c:numCache>
                <c:formatCode>0%</c:formatCode>
                <c:ptCount val="2"/>
                <c:pt idx="0">
                  <c:v>0.79</c:v>
                </c:pt>
                <c:pt idx="1">
                  <c:v>0.21</c:v>
                </c:pt>
              </c:numCache>
            </c:numRef>
          </c:val>
          <c:extLst>
            <c:ext xmlns:c16="http://schemas.microsoft.com/office/drawing/2014/chart" uri="{C3380CC4-5D6E-409C-BE32-E72D297353CC}">
              <c16:uniqueId val="{00000004-3361-6640-AED8-817A98D74253}"/>
            </c:ext>
          </c:extLst>
        </c:ser>
        <c:dLbls>
          <c:showLegendKey val="0"/>
          <c:showVal val="0"/>
          <c:showCatName val="0"/>
          <c:showSerName val="0"/>
          <c:showPercent val="0"/>
          <c:showBubbleSize val="0"/>
          <c:showLeaderLines val="0"/>
        </c:dLbls>
        <c:firstSliceAng val="76"/>
      </c:pieChart>
    </c:plotArea>
    <c:plotVisOnly val="1"/>
    <c:dispBlanksAs val="gap"/>
    <c:showDLblsOverMax val="0"/>
  </c:chart>
  <c:txPr>
    <a:bodyPr/>
    <a:lstStyle/>
    <a:p>
      <a:pPr>
        <a:defRPr sz="1800"/>
      </a:pPr>
      <a:endParaRPr lang="fr-F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1.4766220516028194E-2"/>
          <c:y val="3.5350383453062843E-2"/>
          <c:w val="0.903351525003531"/>
          <c:h val="0.96464961654693715"/>
        </c:manualLayout>
      </c:layout>
      <c:pieChart>
        <c:varyColors val="1"/>
        <c:ser>
          <c:idx val="0"/>
          <c:order val="0"/>
          <c:tx>
            <c:strRef>
              <c:f>Feuil1!$B$1</c:f>
              <c:strCache>
                <c:ptCount val="1"/>
                <c:pt idx="0">
                  <c:v>Ventes</c:v>
                </c:pt>
              </c:strCache>
            </c:strRef>
          </c:tx>
          <c:spPr>
            <a:effectLst/>
          </c:spPr>
          <c:dPt>
            <c:idx val="0"/>
            <c:bubble3D val="0"/>
            <c:spPr>
              <a:noFill/>
              <a:effectLst/>
            </c:spPr>
            <c:extLst>
              <c:ext xmlns:c16="http://schemas.microsoft.com/office/drawing/2014/chart" uri="{C3380CC4-5D6E-409C-BE32-E72D297353CC}">
                <c16:uniqueId val="{00000001-8B03-7842-9D36-F9F5D058CCBB}"/>
              </c:ext>
            </c:extLst>
          </c:dPt>
          <c:dPt>
            <c:idx val="1"/>
            <c:bubble3D val="0"/>
            <c:spPr>
              <a:gradFill>
                <a:gsLst>
                  <a:gs pos="80000">
                    <a:srgbClr val="99FF33"/>
                  </a:gs>
                  <a:gs pos="100000">
                    <a:srgbClr val="92FF25"/>
                  </a:gs>
                  <a:gs pos="19000">
                    <a:srgbClr val="92D050"/>
                  </a:gs>
                </a:gsLst>
                <a:lin ang="13800000" scaled="0"/>
              </a:gradFill>
              <a:effectLst>
                <a:outerShdw blurRad="50800" dir="5400000" algn="ctr" rotWithShape="0">
                  <a:srgbClr val="000000">
                    <a:alpha val="43137"/>
                  </a:srgbClr>
                </a:outerShdw>
              </a:effectLst>
            </c:spPr>
            <c:extLst>
              <c:ext xmlns:c16="http://schemas.microsoft.com/office/drawing/2014/chart" uri="{C3380CC4-5D6E-409C-BE32-E72D297353CC}">
                <c16:uniqueId val="{00000003-8B03-7842-9D36-F9F5D058CCBB}"/>
              </c:ext>
            </c:extLst>
          </c:dPt>
          <c:cat>
            <c:strRef>
              <c:f>Feuil1!$A$2:$A$3</c:f>
              <c:strCache>
                <c:ptCount val="2"/>
                <c:pt idx="0">
                  <c:v>1er trim.</c:v>
                </c:pt>
                <c:pt idx="1">
                  <c:v>rcv</c:v>
                </c:pt>
              </c:strCache>
            </c:strRef>
          </c:cat>
          <c:val>
            <c:numRef>
              <c:f>Feuil1!$B$2:$B$3</c:f>
              <c:numCache>
                <c:formatCode>0%</c:formatCode>
                <c:ptCount val="2"/>
                <c:pt idx="0">
                  <c:v>0.56000000000000005</c:v>
                </c:pt>
                <c:pt idx="1">
                  <c:v>0.44</c:v>
                </c:pt>
              </c:numCache>
            </c:numRef>
          </c:val>
          <c:extLst>
            <c:ext xmlns:c16="http://schemas.microsoft.com/office/drawing/2014/chart" uri="{C3380CC4-5D6E-409C-BE32-E72D297353CC}">
              <c16:uniqueId val="{00000004-8B03-7842-9D36-F9F5D058CCBB}"/>
            </c:ext>
          </c:extLst>
        </c:ser>
        <c:dLbls>
          <c:showLegendKey val="0"/>
          <c:showVal val="0"/>
          <c:showCatName val="0"/>
          <c:showSerName val="0"/>
          <c:showPercent val="0"/>
          <c:showBubbleSize val="0"/>
          <c:showLeaderLines val="0"/>
        </c:dLbls>
        <c:firstSliceAng val="240"/>
      </c:pieChart>
      <c:spPr>
        <a:noFill/>
        <a:ln w="25400">
          <a:noFill/>
        </a:ln>
      </c:spPr>
    </c:plotArea>
    <c:plotVisOnly val="1"/>
    <c:dispBlanksAs val="gap"/>
    <c:showDLblsOverMax val="0"/>
  </c:chart>
  <c:txPr>
    <a:bodyPr/>
    <a:lstStyle/>
    <a:p>
      <a:pPr>
        <a:defRPr sz="1800"/>
      </a:pPr>
      <a:endParaRPr lang="fr-F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1.4766220516028194E-2"/>
          <c:y val="3.5350383453062843E-2"/>
          <c:w val="0.903351525003531"/>
          <c:h val="0.96464961654693715"/>
        </c:manualLayout>
      </c:layout>
      <c:pieChart>
        <c:varyColors val="1"/>
        <c:ser>
          <c:idx val="0"/>
          <c:order val="0"/>
          <c:tx>
            <c:strRef>
              <c:f>Feuil1!$B$1</c:f>
              <c:strCache>
                <c:ptCount val="1"/>
                <c:pt idx="0">
                  <c:v>Ventes</c:v>
                </c:pt>
              </c:strCache>
            </c:strRef>
          </c:tx>
          <c:spPr>
            <a:effectLst>
              <a:outerShdw blurRad="50800" dir="5400000" algn="ctr" rotWithShape="0">
                <a:srgbClr val="000000">
                  <a:alpha val="43137"/>
                </a:srgbClr>
              </a:outerShdw>
            </a:effectLst>
          </c:spPr>
          <c:dPt>
            <c:idx val="0"/>
            <c:bubble3D val="0"/>
            <c:spPr>
              <a:noFill/>
              <a:effectLst/>
            </c:spPr>
            <c:extLst>
              <c:ext xmlns:c16="http://schemas.microsoft.com/office/drawing/2014/chart" uri="{C3380CC4-5D6E-409C-BE32-E72D297353CC}">
                <c16:uniqueId val="{00000001-FEA1-9D4D-BF84-BC20D36A2C22}"/>
              </c:ext>
            </c:extLst>
          </c:dPt>
          <c:dPt>
            <c:idx val="1"/>
            <c:bubble3D val="0"/>
            <c:spPr>
              <a:gradFill>
                <a:gsLst>
                  <a:gs pos="80000">
                    <a:srgbClr val="99FF33"/>
                  </a:gs>
                  <a:gs pos="100000">
                    <a:srgbClr val="92FF25"/>
                  </a:gs>
                  <a:gs pos="19000">
                    <a:srgbClr val="92D050"/>
                  </a:gs>
                </a:gsLst>
                <a:lin ang="13800000" scaled="0"/>
              </a:gradFill>
              <a:effectLst>
                <a:outerShdw blurRad="50800" sx="95000" sy="95000" algn="ctr" rotWithShape="0">
                  <a:srgbClr val="000000">
                    <a:alpha val="68000"/>
                  </a:srgbClr>
                </a:outerShdw>
              </a:effectLst>
            </c:spPr>
            <c:extLst>
              <c:ext xmlns:c16="http://schemas.microsoft.com/office/drawing/2014/chart" uri="{C3380CC4-5D6E-409C-BE32-E72D297353CC}">
                <c16:uniqueId val="{00000003-FEA1-9D4D-BF84-BC20D36A2C22}"/>
              </c:ext>
            </c:extLst>
          </c:dPt>
          <c:cat>
            <c:strRef>
              <c:f>Feuil1!$A$2:$A$3</c:f>
              <c:strCache>
                <c:ptCount val="2"/>
                <c:pt idx="0">
                  <c:v>1er trim.</c:v>
                </c:pt>
                <c:pt idx="1">
                  <c:v>rcv</c:v>
                </c:pt>
              </c:strCache>
            </c:strRef>
          </c:cat>
          <c:val>
            <c:numRef>
              <c:f>Feuil1!$B$2:$B$3</c:f>
              <c:numCache>
                <c:formatCode>0%</c:formatCode>
                <c:ptCount val="2"/>
                <c:pt idx="0">
                  <c:v>0.45999999999999996</c:v>
                </c:pt>
                <c:pt idx="1">
                  <c:v>0.54</c:v>
                </c:pt>
              </c:numCache>
            </c:numRef>
          </c:val>
          <c:extLst>
            <c:ext xmlns:c16="http://schemas.microsoft.com/office/drawing/2014/chart" uri="{C3380CC4-5D6E-409C-BE32-E72D297353CC}">
              <c16:uniqueId val="{00000004-FEA1-9D4D-BF84-BC20D36A2C22}"/>
            </c:ext>
          </c:extLst>
        </c:ser>
        <c:dLbls>
          <c:showLegendKey val="0"/>
          <c:showVal val="0"/>
          <c:showCatName val="0"/>
          <c:showSerName val="0"/>
          <c:showPercent val="0"/>
          <c:showBubbleSize val="0"/>
          <c:showLeaderLines val="0"/>
        </c:dLbls>
        <c:firstSliceAng val="250"/>
      </c:pieChart>
    </c:plotArea>
    <c:plotVisOnly val="1"/>
    <c:dispBlanksAs val="gap"/>
    <c:showDLblsOverMax val="0"/>
  </c:chart>
  <c:txPr>
    <a:bodyPr/>
    <a:lstStyle/>
    <a:p>
      <a:pPr>
        <a:defRPr sz="1800"/>
      </a:pPr>
      <a:endParaRPr lang="fr-FR"/>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1.4766220516028194E-2"/>
          <c:y val="3.5350383453062843E-2"/>
          <c:w val="0.903351525003531"/>
          <c:h val="0.96464961654693715"/>
        </c:manualLayout>
      </c:layout>
      <c:pieChart>
        <c:varyColors val="1"/>
        <c:ser>
          <c:idx val="0"/>
          <c:order val="0"/>
          <c:tx>
            <c:strRef>
              <c:f>Feuil1!$B$1</c:f>
              <c:strCache>
                <c:ptCount val="1"/>
                <c:pt idx="0">
                  <c:v>Ventes</c:v>
                </c:pt>
              </c:strCache>
            </c:strRef>
          </c:tx>
          <c:dPt>
            <c:idx val="0"/>
            <c:bubble3D val="0"/>
            <c:spPr>
              <a:noFill/>
            </c:spPr>
            <c:extLst>
              <c:ext xmlns:c16="http://schemas.microsoft.com/office/drawing/2014/chart" uri="{C3380CC4-5D6E-409C-BE32-E72D297353CC}">
                <c16:uniqueId val="{00000001-8485-2347-B65E-5A9A8B40FCCB}"/>
              </c:ext>
            </c:extLst>
          </c:dPt>
          <c:dPt>
            <c:idx val="1"/>
            <c:bubble3D val="0"/>
            <c:spPr>
              <a:gradFill>
                <a:gsLst>
                  <a:gs pos="80000">
                    <a:srgbClr val="FF0000"/>
                  </a:gs>
                  <a:gs pos="100000">
                    <a:srgbClr val="FF7C80"/>
                  </a:gs>
                  <a:gs pos="19000">
                    <a:srgbClr val="C00000"/>
                  </a:gs>
                </a:gsLst>
                <a:lin ang="13800000" scaled="0"/>
              </a:gradFill>
              <a:effectLst>
                <a:outerShdw blurRad="50800" dist="38100" sx="95000" sy="95000" algn="l" rotWithShape="0">
                  <a:prstClr val="black">
                    <a:alpha val="40000"/>
                  </a:prstClr>
                </a:outerShdw>
              </a:effectLst>
            </c:spPr>
            <c:extLst>
              <c:ext xmlns:c16="http://schemas.microsoft.com/office/drawing/2014/chart" uri="{C3380CC4-5D6E-409C-BE32-E72D297353CC}">
                <c16:uniqueId val="{00000003-8485-2347-B65E-5A9A8B40FCCB}"/>
              </c:ext>
            </c:extLst>
          </c:dPt>
          <c:cat>
            <c:strRef>
              <c:f>Feuil1!$A$2:$A$3</c:f>
              <c:strCache>
                <c:ptCount val="2"/>
                <c:pt idx="0">
                  <c:v>1er trim.</c:v>
                </c:pt>
                <c:pt idx="1">
                  <c:v>asv</c:v>
                </c:pt>
              </c:strCache>
            </c:strRef>
          </c:cat>
          <c:val>
            <c:numRef>
              <c:f>Feuil1!$B$2:$B$3</c:f>
              <c:numCache>
                <c:formatCode>0%</c:formatCode>
                <c:ptCount val="2"/>
                <c:pt idx="0">
                  <c:v>0.66999999999999993</c:v>
                </c:pt>
                <c:pt idx="1">
                  <c:v>0.33</c:v>
                </c:pt>
              </c:numCache>
            </c:numRef>
          </c:val>
          <c:extLst>
            <c:ext xmlns:c16="http://schemas.microsoft.com/office/drawing/2014/chart" uri="{C3380CC4-5D6E-409C-BE32-E72D297353CC}">
              <c16:uniqueId val="{00000004-8485-2347-B65E-5A9A8B40FCCB}"/>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fr-FR"/>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1.4766220516028194E-2"/>
          <c:y val="3.5350383453062843E-2"/>
          <c:w val="0.903351525003531"/>
          <c:h val="0.96464961654693715"/>
        </c:manualLayout>
      </c:layout>
      <c:pieChart>
        <c:varyColors val="1"/>
        <c:ser>
          <c:idx val="0"/>
          <c:order val="0"/>
          <c:tx>
            <c:strRef>
              <c:f>Feuil1!$B$1</c:f>
              <c:strCache>
                <c:ptCount val="1"/>
                <c:pt idx="0">
                  <c:v>Ventes</c:v>
                </c:pt>
              </c:strCache>
            </c:strRef>
          </c:tx>
          <c:dPt>
            <c:idx val="0"/>
            <c:bubble3D val="0"/>
            <c:spPr>
              <a:noFill/>
            </c:spPr>
            <c:extLst>
              <c:ext xmlns:c16="http://schemas.microsoft.com/office/drawing/2014/chart" uri="{C3380CC4-5D6E-409C-BE32-E72D297353CC}">
                <c16:uniqueId val="{00000001-4F15-4547-AF4D-F9999CC97AEE}"/>
              </c:ext>
            </c:extLst>
          </c:dPt>
          <c:dPt>
            <c:idx val="1"/>
            <c:bubble3D val="0"/>
            <c:spPr>
              <a:gradFill>
                <a:gsLst>
                  <a:gs pos="53000">
                    <a:srgbClr val="00B0F0"/>
                  </a:gs>
                  <a:gs pos="100000">
                    <a:schemeClr val="bg2">
                      <a:lumMod val="40000"/>
                      <a:lumOff val="60000"/>
                    </a:schemeClr>
                  </a:gs>
                  <a:gs pos="19000">
                    <a:srgbClr val="0070C0"/>
                  </a:gs>
                </a:gsLst>
                <a:lin ang="13800000" scaled="0"/>
              </a:gradFill>
              <a:effectLst>
                <a:outerShdw blurRad="50800" dist="38100" sx="95000" sy="95000" algn="l" rotWithShape="0">
                  <a:prstClr val="black">
                    <a:alpha val="40000"/>
                  </a:prstClr>
                </a:outerShdw>
              </a:effectLst>
            </c:spPr>
            <c:extLst>
              <c:ext xmlns:c16="http://schemas.microsoft.com/office/drawing/2014/chart" uri="{C3380CC4-5D6E-409C-BE32-E72D297353CC}">
                <c16:uniqueId val="{00000003-4F15-4547-AF4D-F9999CC97AEE}"/>
              </c:ext>
            </c:extLst>
          </c:dPt>
          <c:cat>
            <c:strRef>
              <c:f>Feuil1!$A$2:$A$3</c:f>
              <c:strCache>
                <c:ptCount val="2"/>
                <c:pt idx="0">
                  <c:v>1er trim.</c:v>
                </c:pt>
                <c:pt idx="1">
                  <c:v>rb</c:v>
                </c:pt>
              </c:strCache>
            </c:strRef>
          </c:cat>
          <c:val>
            <c:numRef>
              <c:f>Feuil1!$B$2:$B$3</c:f>
              <c:numCache>
                <c:formatCode>0%</c:formatCode>
                <c:ptCount val="2"/>
                <c:pt idx="0">
                  <c:v>0.86519999999999997</c:v>
                </c:pt>
                <c:pt idx="1">
                  <c:v>0.1348</c:v>
                </c:pt>
              </c:numCache>
            </c:numRef>
          </c:val>
          <c:extLst>
            <c:ext xmlns:c16="http://schemas.microsoft.com/office/drawing/2014/chart" uri="{C3380CC4-5D6E-409C-BE32-E72D297353CC}">
              <c16:uniqueId val="{00000004-4F15-4547-AF4D-F9999CC97AEE}"/>
            </c:ext>
          </c:extLst>
        </c:ser>
        <c:dLbls>
          <c:showLegendKey val="0"/>
          <c:showVal val="0"/>
          <c:showCatName val="0"/>
          <c:showSerName val="0"/>
          <c:showPercent val="0"/>
          <c:showBubbleSize val="0"/>
          <c:showLeaderLines val="0"/>
        </c:dLbls>
        <c:firstSliceAng val="50"/>
      </c:pieChart>
    </c:plotArea>
    <c:plotVisOnly val="1"/>
    <c:dispBlanksAs val="gap"/>
    <c:showDLblsOverMax val="0"/>
  </c:chart>
  <c:txPr>
    <a:bodyPr/>
    <a:lstStyle/>
    <a:p>
      <a:pPr>
        <a:defRPr sz="1800"/>
      </a:pPr>
      <a:endParaRPr lang="fr-FR"/>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3585939" y="210791"/>
            <a:ext cx="2946064" cy="49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70" tIns="47686" rIns="95370" bIns="47686" numCol="1" anchor="t" anchorCtr="0" compatLnSpc="1">
            <a:prstTxWarp prst="textNoShape">
              <a:avLst/>
            </a:prstTxWarp>
          </a:bodyPr>
          <a:lstStyle>
            <a:lvl1pPr defTabSz="954907">
              <a:defRPr sz="1000" b="0"/>
            </a:lvl1pPr>
          </a:lstStyle>
          <a:p>
            <a:pPr>
              <a:defRPr/>
            </a:pPr>
            <a:r>
              <a:rPr lang="fr-FR" sz="900" dirty="0"/>
              <a:t>CARMF - Service Communication</a:t>
            </a:r>
          </a:p>
        </p:txBody>
      </p:sp>
      <p:sp>
        <p:nvSpPr>
          <p:cNvPr id="5123" name="Rectangle 3"/>
          <p:cNvSpPr>
            <a:spLocks noGrp="1" noChangeArrowheads="1"/>
          </p:cNvSpPr>
          <p:nvPr>
            <p:ph type="dt" sz="quarter" idx="1"/>
          </p:nvPr>
        </p:nvSpPr>
        <p:spPr bwMode="auto">
          <a:xfrm>
            <a:off x="6927229" y="138783"/>
            <a:ext cx="3116980" cy="652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70" tIns="47686" rIns="95370" bIns="47686" numCol="1" anchor="t" anchorCtr="0" compatLnSpc="1">
            <a:prstTxWarp prst="textNoShape">
              <a:avLst/>
            </a:prstTxWarp>
          </a:bodyPr>
          <a:lstStyle>
            <a:lvl1pPr algn="r" defTabSz="954907">
              <a:defRPr sz="1300" b="0"/>
            </a:lvl1pPr>
          </a:lstStyle>
          <a:p>
            <a:r>
              <a:rPr lang="fr-FR" sz="1100" dirty="0"/>
              <a:t>Réunion </a:t>
            </a:r>
            <a:r>
              <a:rPr lang="fr-FR" altLang="fr-FR" sz="1100" dirty="0"/>
              <a:t>AMEREVE</a:t>
            </a:r>
          </a:p>
          <a:p>
            <a:r>
              <a:rPr lang="fr-FR" altLang="fr-FR" sz="1100" dirty="0"/>
              <a:t>Région Nouvelle Aquitaine  - Bordeaux</a:t>
            </a:r>
          </a:p>
          <a:p>
            <a:pPr>
              <a:defRPr/>
            </a:pPr>
            <a:r>
              <a:rPr lang="fr-FR" sz="1100" dirty="0"/>
              <a:t>Vendredi 8 mars 2019</a:t>
            </a:r>
          </a:p>
        </p:txBody>
      </p:sp>
    </p:spTree>
    <p:extLst>
      <p:ext uri="{BB962C8B-B14F-4D97-AF65-F5344CB8AC3E}">
        <p14:creationId xmlns:p14="http://schemas.microsoft.com/office/powerpoint/2010/main" val="3294023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14" y="14"/>
            <a:ext cx="2946065" cy="49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70" tIns="47686" rIns="95370" bIns="47686" numCol="1" anchor="t" anchorCtr="0" compatLnSpc="1">
            <a:prstTxWarp prst="textNoShape">
              <a:avLst/>
            </a:prstTxWarp>
          </a:bodyPr>
          <a:lstStyle>
            <a:lvl1pPr defTabSz="954907">
              <a:defRPr sz="1300" b="0"/>
            </a:lvl1pPr>
          </a:lstStyle>
          <a:p>
            <a:pPr>
              <a:defRPr/>
            </a:pPr>
            <a:endParaRPr lang="fr-FR"/>
          </a:p>
        </p:txBody>
      </p:sp>
      <p:sp>
        <p:nvSpPr>
          <p:cNvPr id="134147" name="Rectangle 3"/>
          <p:cNvSpPr>
            <a:spLocks noGrp="1" noChangeArrowheads="1"/>
          </p:cNvSpPr>
          <p:nvPr>
            <p:ph type="dt" idx="1"/>
          </p:nvPr>
        </p:nvSpPr>
        <p:spPr bwMode="auto">
          <a:xfrm>
            <a:off x="3850105" y="14"/>
            <a:ext cx="2946065" cy="49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70" tIns="47686" rIns="95370" bIns="47686" numCol="1" anchor="t" anchorCtr="0" compatLnSpc="1">
            <a:prstTxWarp prst="textNoShape">
              <a:avLst/>
            </a:prstTxWarp>
          </a:bodyPr>
          <a:lstStyle>
            <a:lvl1pPr algn="r" defTabSz="954907">
              <a:defRPr sz="1300" b="0"/>
            </a:lvl1pPr>
          </a:lstStyle>
          <a:p>
            <a:pPr>
              <a:defRPr/>
            </a:pPr>
            <a:endParaRPr lang="fr-FR"/>
          </a:p>
        </p:txBody>
      </p:sp>
      <p:sp>
        <p:nvSpPr>
          <p:cNvPr id="126980" name="Rectangle 4"/>
          <p:cNvSpPr>
            <a:spLocks noGrp="1" noRot="1" noChangeAspect="1" noChangeArrowheads="1" noTextEdit="1"/>
          </p:cNvSpPr>
          <p:nvPr>
            <p:ph type="sldImg" idx="2"/>
          </p:nvPr>
        </p:nvSpPr>
        <p:spPr bwMode="auto">
          <a:xfrm>
            <a:off x="93663" y="746125"/>
            <a:ext cx="6613525"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4149" name="Rectangle 5"/>
          <p:cNvSpPr>
            <a:spLocks noGrp="1" noChangeArrowheads="1"/>
          </p:cNvSpPr>
          <p:nvPr>
            <p:ph type="body" sz="quarter" idx="3"/>
          </p:nvPr>
        </p:nvSpPr>
        <p:spPr bwMode="auto">
          <a:xfrm>
            <a:off x="679179" y="4714593"/>
            <a:ext cx="5439355" cy="4468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70" tIns="47686" rIns="95370" bIns="47686"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34150" name="Rectangle 6"/>
          <p:cNvSpPr>
            <a:spLocks noGrp="1" noChangeArrowheads="1"/>
          </p:cNvSpPr>
          <p:nvPr>
            <p:ph type="ftr" sz="quarter" idx="4"/>
          </p:nvPr>
        </p:nvSpPr>
        <p:spPr bwMode="auto">
          <a:xfrm>
            <a:off x="14" y="9429162"/>
            <a:ext cx="2946065" cy="49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70" tIns="47686" rIns="95370" bIns="47686" numCol="1" anchor="b" anchorCtr="0" compatLnSpc="1">
            <a:prstTxWarp prst="textNoShape">
              <a:avLst/>
            </a:prstTxWarp>
          </a:bodyPr>
          <a:lstStyle>
            <a:lvl1pPr defTabSz="954907">
              <a:defRPr sz="1300" b="0"/>
            </a:lvl1pPr>
          </a:lstStyle>
          <a:p>
            <a:pPr>
              <a:defRPr/>
            </a:pPr>
            <a:endParaRPr lang="fr-FR"/>
          </a:p>
        </p:txBody>
      </p:sp>
      <p:sp>
        <p:nvSpPr>
          <p:cNvPr id="134151" name="Rectangle 7"/>
          <p:cNvSpPr>
            <a:spLocks noGrp="1" noChangeArrowheads="1"/>
          </p:cNvSpPr>
          <p:nvPr>
            <p:ph type="sldNum" sz="quarter" idx="5"/>
          </p:nvPr>
        </p:nvSpPr>
        <p:spPr bwMode="auto">
          <a:xfrm>
            <a:off x="3850105" y="9429162"/>
            <a:ext cx="2946065" cy="49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70" tIns="47686" rIns="95370" bIns="47686" numCol="1" anchor="b" anchorCtr="0" compatLnSpc="1">
            <a:prstTxWarp prst="textNoShape">
              <a:avLst/>
            </a:prstTxWarp>
          </a:bodyPr>
          <a:lstStyle>
            <a:lvl1pPr algn="r" defTabSz="954907">
              <a:defRPr sz="1300" b="0"/>
            </a:lvl1pPr>
          </a:lstStyle>
          <a:p>
            <a:pPr>
              <a:defRPr/>
            </a:pPr>
            <a:fld id="{1384B590-77A4-412C-B5AD-FF29281C4DED}" type="slidenum">
              <a:rPr lang="fr-FR"/>
              <a:pPr>
                <a:defRPr/>
              </a:pPr>
              <a:t>‹N°›</a:t>
            </a:fld>
            <a:endParaRPr lang="fr-FR"/>
          </a:p>
        </p:txBody>
      </p:sp>
    </p:spTree>
    <p:extLst>
      <p:ext uri="{BB962C8B-B14F-4D97-AF65-F5344CB8AC3E}">
        <p14:creationId xmlns:p14="http://schemas.microsoft.com/office/powerpoint/2010/main" val="2528467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Narrow"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Narrow"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Narrow"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Narrow"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4538"/>
            <a:ext cx="6618287" cy="3724275"/>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1384B590-77A4-412C-B5AD-FF29281C4DED}" type="slidenum">
              <a:rPr lang="fr-FR" smtClean="0"/>
              <a:pPr>
                <a:defRPr/>
              </a:pPr>
              <a:t>1</a:t>
            </a:fld>
            <a:endParaRPr lang="fr-FR"/>
          </a:p>
        </p:txBody>
      </p:sp>
    </p:spTree>
    <p:extLst>
      <p:ext uri="{BB962C8B-B14F-4D97-AF65-F5344CB8AC3E}">
        <p14:creationId xmlns:p14="http://schemas.microsoft.com/office/powerpoint/2010/main" val="1706990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1384B590-77A4-412C-B5AD-FF29281C4DED}" type="slidenum">
              <a:rPr lang="fr-FR" smtClean="0"/>
              <a:pPr>
                <a:defRPr/>
              </a:pPr>
              <a:t>16</a:t>
            </a:fld>
            <a:endParaRPr lang="fr-FR"/>
          </a:p>
        </p:txBody>
      </p:sp>
    </p:spTree>
    <p:extLst>
      <p:ext uri="{BB962C8B-B14F-4D97-AF65-F5344CB8AC3E}">
        <p14:creationId xmlns:p14="http://schemas.microsoft.com/office/powerpoint/2010/main" val="1443828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1384B590-77A4-412C-B5AD-FF29281C4DED}" type="slidenum">
              <a:rPr lang="fr-FR" smtClean="0"/>
              <a:pPr>
                <a:defRPr/>
              </a:pPr>
              <a:t>17</a:t>
            </a:fld>
            <a:endParaRPr lang="fr-FR"/>
          </a:p>
        </p:txBody>
      </p:sp>
    </p:spTree>
    <p:extLst>
      <p:ext uri="{BB962C8B-B14F-4D97-AF65-F5344CB8AC3E}">
        <p14:creationId xmlns:p14="http://schemas.microsoft.com/office/powerpoint/2010/main" val="430014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a:t>A FAIRE </a:t>
            </a:r>
          </a:p>
          <a:p>
            <a:endParaRPr lang="fr-FR" dirty="0"/>
          </a:p>
        </p:txBody>
      </p:sp>
      <p:sp>
        <p:nvSpPr>
          <p:cNvPr id="4" name="Espace réservé du numéro de diapositive 3"/>
          <p:cNvSpPr>
            <a:spLocks noGrp="1"/>
          </p:cNvSpPr>
          <p:nvPr>
            <p:ph type="sldNum" sz="quarter" idx="10"/>
          </p:nvPr>
        </p:nvSpPr>
        <p:spPr/>
        <p:txBody>
          <a:bodyPr/>
          <a:lstStyle/>
          <a:p>
            <a:pPr>
              <a:defRPr/>
            </a:pPr>
            <a:fld id="{1384B590-77A4-412C-B5AD-FF29281C4DED}" type="slidenum">
              <a:rPr lang="fr-FR" smtClean="0"/>
              <a:pPr>
                <a:defRPr/>
              </a:pPr>
              <a:t>18</a:t>
            </a:fld>
            <a:endParaRPr lang="fr-FR"/>
          </a:p>
        </p:txBody>
      </p:sp>
    </p:spTree>
    <p:extLst>
      <p:ext uri="{BB962C8B-B14F-4D97-AF65-F5344CB8AC3E}">
        <p14:creationId xmlns:p14="http://schemas.microsoft.com/office/powerpoint/2010/main" val="1137980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a:t>A FAIRE  et chiffres à demander</a:t>
            </a:r>
            <a:r>
              <a:rPr lang="fr-FR" baseline="0" dirty="0"/>
              <a:t> à </a:t>
            </a:r>
            <a:r>
              <a:rPr lang="fr-FR" baseline="0" dirty="0" err="1"/>
              <a:t>hascoetfenech</a:t>
            </a:r>
            <a:endParaRPr lang="fr-FR" dirty="0"/>
          </a:p>
          <a:p>
            <a:endParaRPr lang="fr-FR" dirty="0"/>
          </a:p>
        </p:txBody>
      </p:sp>
      <p:sp>
        <p:nvSpPr>
          <p:cNvPr id="4" name="Espace réservé du numéro de diapositive 3"/>
          <p:cNvSpPr>
            <a:spLocks noGrp="1"/>
          </p:cNvSpPr>
          <p:nvPr>
            <p:ph type="sldNum" sz="quarter" idx="10"/>
          </p:nvPr>
        </p:nvSpPr>
        <p:spPr/>
        <p:txBody>
          <a:bodyPr/>
          <a:lstStyle/>
          <a:p>
            <a:pPr>
              <a:defRPr/>
            </a:pPr>
            <a:fld id="{1384B590-77A4-412C-B5AD-FF29281C4DED}" type="slidenum">
              <a:rPr lang="fr-FR" smtClean="0"/>
              <a:pPr>
                <a:defRPr/>
              </a:pPr>
              <a:t>19</a:t>
            </a:fld>
            <a:endParaRPr lang="fr-FR"/>
          </a:p>
        </p:txBody>
      </p:sp>
    </p:spTree>
    <p:extLst>
      <p:ext uri="{BB962C8B-B14F-4D97-AF65-F5344CB8AC3E}">
        <p14:creationId xmlns:p14="http://schemas.microsoft.com/office/powerpoint/2010/main" val="4247153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1384B590-77A4-412C-B5AD-FF29281C4DED}" type="slidenum">
              <a:rPr lang="fr-FR" smtClean="0"/>
              <a:pPr>
                <a:defRPr/>
              </a:pPr>
              <a:t>20</a:t>
            </a:fld>
            <a:endParaRPr lang="fr-FR"/>
          </a:p>
        </p:txBody>
      </p:sp>
    </p:spTree>
    <p:extLst>
      <p:ext uri="{BB962C8B-B14F-4D97-AF65-F5344CB8AC3E}">
        <p14:creationId xmlns:p14="http://schemas.microsoft.com/office/powerpoint/2010/main" val="1136177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1384B590-77A4-412C-B5AD-FF29281C4DED}" type="slidenum">
              <a:rPr lang="fr-FR" smtClean="0"/>
              <a:pPr>
                <a:defRPr/>
              </a:pPr>
              <a:t>21</a:t>
            </a:fld>
            <a:endParaRPr lang="fr-FR"/>
          </a:p>
        </p:txBody>
      </p:sp>
    </p:spTree>
    <p:extLst>
      <p:ext uri="{BB962C8B-B14F-4D97-AF65-F5344CB8AC3E}">
        <p14:creationId xmlns:p14="http://schemas.microsoft.com/office/powerpoint/2010/main" val="1789725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a:t>
            </a:r>
            <a:r>
              <a:rPr lang="fr-FR" baseline="0" dirty="0"/>
              <a:t> faire</a:t>
            </a:r>
            <a:endParaRPr lang="fr-FR" dirty="0"/>
          </a:p>
        </p:txBody>
      </p:sp>
      <p:sp>
        <p:nvSpPr>
          <p:cNvPr id="4" name="Espace réservé du numéro de diapositive 3"/>
          <p:cNvSpPr>
            <a:spLocks noGrp="1"/>
          </p:cNvSpPr>
          <p:nvPr>
            <p:ph type="sldNum" sz="quarter" idx="10"/>
          </p:nvPr>
        </p:nvSpPr>
        <p:spPr/>
        <p:txBody>
          <a:bodyPr/>
          <a:lstStyle/>
          <a:p>
            <a:pPr>
              <a:defRPr/>
            </a:pPr>
            <a:fld id="{1384B590-77A4-412C-B5AD-FF29281C4DED}" type="slidenum">
              <a:rPr lang="fr-FR" smtClean="0"/>
              <a:pPr>
                <a:defRPr/>
              </a:pPr>
              <a:t>22</a:t>
            </a:fld>
            <a:endParaRPr lang="fr-FR"/>
          </a:p>
        </p:txBody>
      </p:sp>
    </p:spTree>
    <p:extLst>
      <p:ext uri="{BB962C8B-B14F-4D97-AF65-F5344CB8AC3E}">
        <p14:creationId xmlns:p14="http://schemas.microsoft.com/office/powerpoint/2010/main" val="1017677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1384B590-77A4-412C-B5AD-FF29281C4DED}" type="slidenum">
              <a:rPr lang="fr-FR" smtClean="0"/>
              <a:pPr>
                <a:defRPr/>
              </a:pPr>
              <a:t>23</a:t>
            </a:fld>
            <a:endParaRPr lang="fr-FR"/>
          </a:p>
        </p:txBody>
      </p:sp>
    </p:spTree>
    <p:extLst>
      <p:ext uri="{BB962C8B-B14F-4D97-AF65-F5344CB8AC3E}">
        <p14:creationId xmlns:p14="http://schemas.microsoft.com/office/powerpoint/2010/main" val="3892434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1384B590-77A4-412C-B5AD-FF29281C4DED}" type="slidenum">
              <a:rPr lang="fr-FR" smtClean="0"/>
              <a:pPr>
                <a:defRPr/>
              </a:pPr>
              <a:t>24</a:t>
            </a:fld>
            <a:endParaRPr lang="fr-FR"/>
          </a:p>
        </p:txBody>
      </p:sp>
    </p:spTree>
    <p:extLst>
      <p:ext uri="{BB962C8B-B14F-4D97-AF65-F5344CB8AC3E}">
        <p14:creationId xmlns:p14="http://schemas.microsoft.com/office/powerpoint/2010/main" val="1424677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1384B590-77A4-412C-B5AD-FF29281C4DED}" type="slidenum">
              <a:rPr lang="fr-FR" smtClean="0"/>
              <a:pPr>
                <a:defRPr/>
              </a:pPr>
              <a:t>25</a:t>
            </a:fld>
            <a:endParaRPr lang="fr-FR"/>
          </a:p>
        </p:txBody>
      </p:sp>
    </p:spTree>
    <p:extLst>
      <p:ext uri="{BB962C8B-B14F-4D97-AF65-F5344CB8AC3E}">
        <p14:creationId xmlns:p14="http://schemas.microsoft.com/office/powerpoint/2010/main" val="321876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1384B590-77A4-412C-B5AD-FF29281C4DED}" type="slidenum">
              <a:rPr lang="fr-FR" smtClean="0"/>
              <a:pPr>
                <a:defRPr/>
              </a:pPr>
              <a:t>2</a:t>
            </a:fld>
            <a:endParaRPr lang="fr-FR"/>
          </a:p>
        </p:txBody>
      </p:sp>
    </p:spTree>
    <p:extLst>
      <p:ext uri="{BB962C8B-B14F-4D97-AF65-F5344CB8AC3E}">
        <p14:creationId xmlns:p14="http://schemas.microsoft.com/office/powerpoint/2010/main" val="601283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1384B590-77A4-412C-B5AD-FF29281C4DED}" type="slidenum">
              <a:rPr lang="fr-FR" smtClean="0"/>
              <a:pPr>
                <a:defRPr/>
              </a:pPr>
              <a:t>26</a:t>
            </a:fld>
            <a:endParaRPr lang="fr-FR"/>
          </a:p>
        </p:txBody>
      </p:sp>
    </p:spTree>
    <p:extLst>
      <p:ext uri="{BB962C8B-B14F-4D97-AF65-F5344CB8AC3E}">
        <p14:creationId xmlns:p14="http://schemas.microsoft.com/office/powerpoint/2010/main" val="262834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1384B590-77A4-412C-B5AD-FF29281C4DED}" type="slidenum">
              <a:rPr lang="fr-FR" smtClean="0"/>
              <a:pPr>
                <a:defRPr/>
              </a:pPr>
              <a:t>27</a:t>
            </a:fld>
            <a:endParaRPr lang="fr-FR"/>
          </a:p>
        </p:txBody>
      </p:sp>
    </p:spTree>
    <p:extLst>
      <p:ext uri="{BB962C8B-B14F-4D97-AF65-F5344CB8AC3E}">
        <p14:creationId xmlns:p14="http://schemas.microsoft.com/office/powerpoint/2010/main" val="4107385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1384B590-77A4-412C-B5AD-FF29281C4DED}" type="slidenum">
              <a:rPr lang="fr-FR" smtClean="0"/>
              <a:pPr>
                <a:defRPr/>
              </a:pPr>
              <a:t>28</a:t>
            </a:fld>
            <a:endParaRPr lang="fr-FR"/>
          </a:p>
        </p:txBody>
      </p:sp>
    </p:spTree>
    <p:extLst>
      <p:ext uri="{BB962C8B-B14F-4D97-AF65-F5344CB8AC3E}">
        <p14:creationId xmlns:p14="http://schemas.microsoft.com/office/powerpoint/2010/main" val="2440967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defTabSz="954472" eaLnBrk="0" hangingPunct="0">
              <a:defRPr b="1">
                <a:solidFill>
                  <a:schemeClr val="tx1"/>
                </a:solidFill>
                <a:latin typeface="Arial Narrow" pitchFamily="34" charset="0"/>
                <a:cs typeface="Arial" pitchFamily="34" charset="0"/>
              </a:defRPr>
            </a:lvl1pPr>
            <a:lvl2pPr marL="715853" indent="-275328" defTabSz="954472" eaLnBrk="0" hangingPunct="0">
              <a:defRPr b="1">
                <a:solidFill>
                  <a:schemeClr val="tx1"/>
                </a:solidFill>
                <a:latin typeface="Arial Narrow" pitchFamily="34" charset="0"/>
                <a:cs typeface="Arial" pitchFamily="34" charset="0"/>
              </a:defRPr>
            </a:lvl2pPr>
            <a:lvl3pPr marL="1101311" indent="-220260" defTabSz="954472" eaLnBrk="0" hangingPunct="0">
              <a:defRPr b="1">
                <a:solidFill>
                  <a:schemeClr val="tx1"/>
                </a:solidFill>
                <a:latin typeface="Arial Narrow" pitchFamily="34" charset="0"/>
                <a:cs typeface="Arial" pitchFamily="34" charset="0"/>
              </a:defRPr>
            </a:lvl3pPr>
            <a:lvl4pPr marL="1541838" indent="-220260" defTabSz="954472" eaLnBrk="0" hangingPunct="0">
              <a:defRPr b="1">
                <a:solidFill>
                  <a:schemeClr val="tx1"/>
                </a:solidFill>
                <a:latin typeface="Arial Narrow" pitchFamily="34" charset="0"/>
                <a:cs typeface="Arial" pitchFamily="34" charset="0"/>
              </a:defRPr>
            </a:lvl4pPr>
            <a:lvl5pPr marL="1982362" indent="-220260" defTabSz="954472" eaLnBrk="0" hangingPunct="0">
              <a:defRPr b="1">
                <a:solidFill>
                  <a:schemeClr val="tx1"/>
                </a:solidFill>
                <a:latin typeface="Arial Narrow" pitchFamily="34" charset="0"/>
                <a:cs typeface="Arial" pitchFamily="34" charset="0"/>
              </a:defRPr>
            </a:lvl5pPr>
            <a:lvl6pPr marL="2422887" indent="-220260" defTabSz="954472" eaLnBrk="0" fontAlgn="base" hangingPunct="0">
              <a:spcBef>
                <a:spcPct val="0"/>
              </a:spcBef>
              <a:spcAft>
                <a:spcPct val="0"/>
              </a:spcAft>
              <a:defRPr b="1">
                <a:solidFill>
                  <a:schemeClr val="tx1"/>
                </a:solidFill>
                <a:latin typeface="Arial Narrow" pitchFamily="34" charset="0"/>
                <a:cs typeface="Arial" pitchFamily="34" charset="0"/>
              </a:defRPr>
            </a:lvl6pPr>
            <a:lvl7pPr marL="2863414" indent="-220260" defTabSz="954472" eaLnBrk="0" fontAlgn="base" hangingPunct="0">
              <a:spcBef>
                <a:spcPct val="0"/>
              </a:spcBef>
              <a:spcAft>
                <a:spcPct val="0"/>
              </a:spcAft>
              <a:defRPr b="1">
                <a:solidFill>
                  <a:schemeClr val="tx1"/>
                </a:solidFill>
                <a:latin typeface="Arial Narrow" pitchFamily="34" charset="0"/>
                <a:cs typeface="Arial" pitchFamily="34" charset="0"/>
              </a:defRPr>
            </a:lvl7pPr>
            <a:lvl8pPr marL="3303937" indent="-220260" defTabSz="954472" eaLnBrk="0" fontAlgn="base" hangingPunct="0">
              <a:spcBef>
                <a:spcPct val="0"/>
              </a:spcBef>
              <a:spcAft>
                <a:spcPct val="0"/>
              </a:spcAft>
              <a:defRPr b="1">
                <a:solidFill>
                  <a:schemeClr val="tx1"/>
                </a:solidFill>
                <a:latin typeface="Arial Narrow" pitchFamily="34" charset="0"/>
                <a:cs typeface="Arial" pitchFamily="34" charset="0"/>
              </a:defRPr>
            </a:lvl8pPr>
            <a:lvl9pPr marL="3744464" indent="-220260" defTabSz="954472" eaLnBrk="0" fontAlgn="base" hangingPunct="0">
              <a:spcBef>
                <a:spcPct val="0"/>
              </a:spcBef>
              <a:spcAft>
                <a:spcPct val="0"/>
              </a:spcAft>
              <a:defRPr b="1">
                <a:solidFill>
                  <a:schemeClr val="tx1"/>
                </a:solidFill>
                <a:latin typeface="Arial Narrow" pitchFamily="34" charset="0"/>
                <a:cs typeface="Arial" pitchFamily="34" charset="0"/>
              </a:defRPr>
            </a:lvl9pPr>
          </a:lstStyle>
          <a:p>
            <a:pPr eaLnBrk="1" hangingPunct="1"/>
            <a:fld id="{C7607800-3B01-44C6-BBC8-FCF76A83C660}" type="slidenum">
              <a:rPr lang="fr-FR" b="0" smtClean="0"/>
              <a:pPr eaLnBrk="1" hangingPunct="1"/>
              <a:t>30</a:t>
            </a:fld>
            <a:endParaRPr lang="fr-FR" b="0"/>
          </a:p>
        </p:txBody>
      </p:sp>
      <p:sp>
        <p:nvSpPr>
          <p:cNvPr id="130051" name="Rectangle 2"/>
          <p:cNvSpPr>
            <a:spLocks noGrp="1" noRot="1" noChangeAspect="1" noChangeArrowheads="1" noTextEdit="1"/>
          </p:cNvSpPr>
          <p:nvPr>
            <p:ph type="sldImg"/>
          </p:nvPr>
        </p:nvSpPr>
        <p:spPr>
          <a:xfrm>
            <a:off x="128588" y="749300"/>
            <a:ext cx="6608762" cy="3717925"/>
          </a:xfrm>
          <a:ln/>
        </p:spPr>
      </p:sp>
      <p:sp>
        <p:nvSpPr>
          <p:cNvPr id="130052" name="Rectangle 3"/>
          <p:cNvSpPr>
            <a:spLocks noGrp="1" noChangeArrowheads="1"/>
          </p:cNvSpPr>
          <p:nvPr>
            <p:ph type="body" idx="1"/>
          </p:nvPr>
        </p:nvSpPr>
        <p:spPr>
          <a:xfrm>
            <a:off x="907087" y="4713083"/>
            <a:ext cx="4983543" cy="4468143"/>
          </a:xfrm>
          <a:noFill/>
        </p:spPr>
        <p:txBody>
          <a:bodyPr/>
          <a:lstStyle/>
          <a:p>
            <a:pPr eaLnBrk="1" hangingPunct="1"/>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defTabSz="954472" eaLnBrk="0" hangingPunct="0">
              <a:defRPr b="1">
                <a:solidFill>
                  <a:schemeClr val="tx1"/>
                </a:solidFill>
                <a:latin typeface="Arial Narrow" pitchFamily="34" charset="0"/>
                <a:cs typeface="Arial" pitchFamily="34" charset="0"/>
              </a:defRPr>
            </a:lvl1pPr>
            <a:lvl2pPr marL="715853" indent="-275328" defTabSz="954472" eaLnBrk="0" hangingPunct="0">
              <a:defRPr b="1">
                <a:solidFill>
                  <a:schemeClr val="tx1"/>
                </a:solidFill>
                <a:latin typeface="Arial Narrow" pitchFamily="34" charset="0"/>
                <a:cs typeface="Arial" pitchFamily="34" charset="0"/>
              </a:defRPr>
            </a:lvl2pPr>
            <a:lvl3pPr marL="1101311" indent="-220260" defTabSz="954472" eaLnBrk="0" hangingPunct="0">
              <a:defRPr b="1">
                <a:solidFill>
                  <a:schemeClr val="tx1"/>
                </a:solidFill>
                <a:latin typeface="Arial Narrow" pitchFamily="34" charset="0"/>
                <a:cs typeface="Arial" pitchFamily="34" charset="0"/>
              </a:defRPr>
            </a:lvl3pPr>
            <a:lvl4pPr marL="1541838" indent="-220260" defTabSz="954472" eaLnBrk="0" hangingPunct="0">
              <a:defRPr b="1">
                <a:solidFill>
                  <a:schemeClr val="tx1"/>
                </a:solidFill>
                <a:latin typeface="Arial Narrow" pitchFamily="34" charset="0"/>
                <a:cs typeface="Arial" pitchFamily="34" charset="0"/>
              </a:defRPr>
            </a:lvl4pPr>
            <a:lvl5pPr marL="1982362" indent="-220260" defTabSz="954472" eaLnBrk="0" hangingPunct="0">
              <a:defRPr b="1">
                <a:solidFill>
                  <a:schemeClr val="tx1"/>
                </a:solidFill>
                <a:latin typeface="Arial Narrow" pitchFamily="34" charset="0"/>
                <a:cs typeface="Arial" pitchFamily="34" charset="0"/>
              </a:defRPr>
            </a:lvl5pPr>
            <a:lvl6pPr marL="2422887" indent="-220260" defTabSz="954472" eaLnBrk="0" fontAlgn="base" hangingPunct="0">
              <a:spcBef>
                <a:spcPct val="0"/>
              </a:spcBef>
              <a:spcAft>
                <a:spcPct val="0"/>
              </a:spcAft>
              <a:defRPr b="1">
                <a:solidFill>
                  <a:schemeClr val="tx1"/>
                </a:solidFill>
                <a:latin typeface="Arial Narrow" pitchFamily="34" charset="0"/>
                <a:cs typeface="Arial" pitchFamily="34" charset="0"/>
              </a:defRPr>
            </a:lvl6pPr>
            <a:lvl7pPr marL="2863414" indent="-220260" defTabSz="954472" eaLnBrk="0" fontAlgn="base" hangingPunct="0">
              <a:spcBef>
                <a:spcPct val="0"/>
              </a:spcBef>
              <a:spcAft>
                <a:spcPct val="0"/>
              </a:spcAft>
              <a:defRPr b="1">
                <a:solidFill>
                  <a:schemeClr val="tx1"/>
                </a:solidFill>
                <a:latin typeface="Arial Narrow" pitchFamily="34" charset="0"/>
                <a:cs typeface="Arial" pitchFamily="34" charset="0"/>
              </a:defRPr>
            </a:lvl7pPr>
            <a:lvl8pPr marL="3303937" indent="-220260" defTabSz="954472" eaLnBrk="0" fontAlgn="base" hangingPunct="0">
              <a:spcBef>
                <a:spcPct val="0"/>
              </a:spcBef>
              <a:spcAft>
                <a:spcPct val="0"/>
              </a:spcAft>
              <a:defRPr b="1">
                <a:solidFill>
                  <a:schemeClr val="tx1"/>
                </a:solidFill>
                <a:latin typeface="Arial Narrow" pitchFamily="34" charset="0"/>
                <a:cs typeface="Arial" pitchFamily="34" charset="0"/>
              </a:defRPr>
            </a:lvl8pPr>
            <a:lvl9pPr marL="3744464" indent="-220260" defTabSz="954472" eaLnBrk="0" fontAlgn="base" hangingPunct="0">
              <a:spcBef>
                <a:spcPct val="0"/>
              </a:spcBef>
              <a:spcAft>
                <a:spcPct val="0"/>
              </a:spcAft>
              <a:defRPr b="1">
                <a:solidFill>
                  <a:schemeClr val="tx1"/>
                </a:solidFill>
                <a:latin typeface="Arial Narrow" pitchFamily="34" charset="0"/>
                <a:cs typeface="Arial" pitchFamily="34" charset="0"/>
              </a:defRPr>
            </a:lvl9pPr>
          </a:lstStyle>
          <a:p>
            <a:pPr eaLnBrk="1" hangingPunct="1"/>
            <a:fld id="{352D70F5-F065-4D54-B3A8-603611B8EBC5}" type="slidenum">
              <a:rPr lang="fr-FR" b="0" smtClean="0"/>
              <a:pPr eaLnBrk="1" hangingPunct="1"/>
              <a:t>31</a:t>
            </a:fld>
            <a:endParaRPr lang="fr-FR" b="0"/>
          </a:p>
        </p:txBody>
      </p:sp>
      <p:sp>
        <p:nvSpPr>
          <p:cNvPr id="131075" name="Rectangle 2"/>
          <p:cNvSpPr>
            <a:spLocks noGrp="1" noRot="1" noChangeAspect="1" noChangeArrowheads="1" noTextEdit="1"/>
          </p:cNvSpPr>
          <p:nvPr>
            <p:ph type="sldImg"/>
          </p:nvPr>
        </p:nvSpPr>
        <p:spPr>
          <a:xfrm>
            <a:off x="128588" y="749300"/>
            <a:ext cx="6608762" cy="3717925"/>
          </a:xfrm>
          <a:ln/>
        </p:spPr>
      </p:sp>
      <p:sp>
        <p:nvSpPr>
          <p:cNvPr id="131076" name="Rectangle 3"/>
          <p:cNvSpPr>
            <a:spLocks noGrp="1" noChangeArrowheads="1"/>
          </p:cNvSpPr>
          <p:nvPr>
            <p:ph type="body" idx="1"/>
          </p:nvPr>
        </p:nvSpPr>
        <p:spPr>
          <a:xfrm>
            <a:off x="907087" y="4713083"/>
            <a:ext cx="4983543" cy="4468143"/>
          </a:xfrm>
          <a:noFill/>
        </p:spPr>
        <p:txBody>
          <a:bodyPr/>
          <a:lstStyle/>
          <a:p>
            <a:pPr eaLnBrk="1" hangingPunct="1"/>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1384B590-77A4-412C-B5AD-FF29281C4DED}" type="slidenum">
              <a:rPr lang="fr-FR" smtClean="0"/>
              <a:pPr>
                <a:defRPr/>
              </a:pPr>
              <a:t>3</a:t>
            </a:fld>
            <a:endParaRPr lang="fr-FR"/>
          </a:p>
        </p:txBody>
      </p:sp>
    </p:spTree>
    <p:extLst>
      <p:ext uri="{BB962C8B-B14F-4D97-AF65-F5344CB8AC3E}">
        <p14:creationId xmlns:p14="http://schemas.microsoft.com/office/powerpoint/2010/main" val="601283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1384B590-77A4-412C-B5AD-FF29281C4DED}" type="slidenum">
              <a:rPr lang="fr-FR" smtClean="0"/>
              <a:pPr>
                <a:defRPr/>
              </a:pPr>
              <a:t>4</a:t>
            </a:fld>
            <a:endParaRPr lang="fr-FR"/>
          </a:p>
        </p:txBody>
      </p:sp>
    </p:spTree>
    <p:extLst>
      <p:ext uri="{BB962C8B-B14F-4D97-AF65-F5344CB8AC3E}">
        <p14:creationId xmlns:p14="http://schemas.microsoft.com/office/powerpoint/2010/main" val="2638730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1384B590-77A4-412C-B5AD-FF29281C4DED}" type="slidenum">
              <a:rPr lang="fr-FR" smtClean="0"/>
              <a:pPr>
                <a:defRPr/>
              </a:pPr>
              <a:t>5</a:t>
            </a:fld>
            <a:endParaRPr lang="fr-FR"/>
          </a:p>
        </p:txBody>
      </p:sp>
    </p:spTree>
    <p:extLst>
      <p:ext uri="{BB962C8B-B14F-4D97-AF65-F5344CB8AC3E}">
        <p14:creationId xmlns:p14="http://schemas.microsoft.com/office/powerpoint/2010/main" val="2638730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defTabSz="954394" eaLnBrk="0" hangingPunct="0">
              <a:defRPr b="1">
                <a:solidFill>
                  <a:schemeClr val="tx1"/>
                </a:solidFill>
                <a:latin typeface="Arial Narrow" pitchFamily="34" charset="0"/>
                <a:cs typeface="Arial" pitchFamily="34" charset="0"/>
              </a:defRPr>
            </a:lvl1pPr>
            <a:lvl2pPr marL="715795" indent="-275303" defTabSz="954394" eaLnBrk="0" hangingPunct="0">
              <a:defRPr b="1">
                <a:solidFill>
                  <a:schemeClr val="tx1"/>
                </a:solidFill>
                <a:latin typeface="Arial Narrow" pitchFamily="34" charset="0"/>
                <a:cs typeface="Arial" pitchFamily="34" charset="0"/>
              </a:defRPr>
            </a:lvl2pPr>
            <a:lvl3pPr marL="1101223" indent="-220244" defTabSz="954394" eaLnBrk="0" hangingPunct="0">
              <a:defRPr b="1">
                <a:solidFill>
                  <a:schemeClr val="tx1"/>
                </a:solidFill>
                <a:latin typeface="Arial Narrow" pitchFamily="34" charset="0"/>
                <a:cs typeface="Arial" pitchFamily="34" charset="0"/>
              </a:defRPr>
            </a:lvl3pPr>
            <a:lvl4pPr marL="1541713" indent="-220244" defTabSz="954394" eaLnBrk="0" hangingPunct="0">
              <a:defRPr b="1">
                <a:solidFill>
                  <a:schemeClr val="tx1"/>
                </a:solidFill>
                <a:latin typeface="Arial Narrow" pitchFamily="34" charset="0"/>
                <a:cs typeface="Arial" pitchFamily="34" charset="0"/>
              </a:defRPr>
            </a:lvl4pPr>
            <a:lvl5pPr marL="1982201" indent="-220244" defTabSz="954394" eaLnBrk="0" hangingPunct="0">
              <a:defRPr b="1">
                <a:solidFill>
                  <a:schemeClr val="tx1"/>
                </a:solidFill>
                <a:latin typeface="Arial Narrow" pitchFamily="34" charset="0"/>
                <a:cs typeface="Arial" pitchFamily="34" charset="0"/>
              </a:defRPr>
            </a:lvl5pPr>
            <a:lvl6pPr marL="2422690" indent="-220244" defTabSz="954394" eaLnBrk="0" fontAlgn="base" hangingPunct="0">
              <a:spcBef>
                <a:spcPct val="0"/>
              </a:spcBef>
              <a:spcAft>
                <a:spcPct val="0"/>
              </a:spcAft>
              <a:defRPr b="1">
                <a:solidFill>
                  <a:schemeClr val="tx1"/>
                </a:solidFill>
                <a:latin typeface="Arial Narrow" pitchFamily="34" charset="0"/>
                <a:cs typeface="Arial" pitchFamily="34" charset="0"/>
              </a:defRPr>
            </a:lvl6pPr>
            <a:lvl7pPr marL="2863181" indent="-220244" defTabSz="954394" eaLnBrk="0" fontAlgn="base" hangingPunct="0">
              <a:spcBef>
                <a:spcPct val="0"/>
              </a:spcBef>
              <a:spcAft>
                <a:spcPct val="0"/>
              </a:spcAft>
              <a:defRPr b="1">
                <a:solidFill>
                  <a:schemeClr val="tx1"/>
                </a:solidFill>
                <a:latin typeface="Arial Narrow" pitchFamily="34" charset="0"/>
                <a:cs typeface="Arial" pitchFamily="34" charset="0"/>
              </a:defRPr>
            </a:lvl7pPr>
            <a:lvl8pPr marL="3303669" indent="-220244" defTabSz="954394" eaLnBrk="0" fontAlgn="base" hangingPunct="0">
              <a:spcBef>
                <a:spcPct val="0"/>
              </a:spcBef>
              <a:spcAft>
                <a:spcPct val="0"/>
              </a:spcAft>
              <a:defRPr b="1">
                <a:solidFill>
                  <a:schemeClr val="tx1"/>
                </a:solidFill>
                <a:latin typeface="Arial Narrow" pitchFamily="34" charset="0"/>
                <a:cs typeface="Arial" pitchFamily="34" charset="0"/>
              </a:defRPr>
            </a:lvl8pPr>
            <a:lvl9pPr marL="3744159" indent="-220244" defTabSz="954394" eaLnBrk="0" fontAlgn="base" hangingPunct="0">
              <a:spcBef>
                <a:spcPct val="0"/>
              </a:spcBef>
              <a:spcAft>
                <a:spcPct val="0"/>
              </a:spcAft>
              <a:defRPr b="1">
                <a:solidFill>
                  <a:schemeClr val="tx1"/>
                </a:solidFill>
                <a:latin typeface="Arial Narrow" pitchFamily="34" charset="0"/>
                <a:cs typeface="Arial" pitchFamily="34" charset="0"/>
              </a:defRPr>
            </a:lvl9pPr>
          </a:lstStyle>
          <a:p>
            <a:pPr eaLnBrk="1" hangingPunct="1"/>
            <a:fld id="{BBEFA3E7-1DD5-4F0E-89D5-9340DC00B2F8}" type="slidenum">
              <a:rPr lang="fr-FR" b="0" smtClean="0"/>
              <a:pPr eaLnBrk="1" hangingPunct="1"/>
              <a:t>6</a:t>
            </a:fld>
            <a:endParaRPr lang="fr-FR" b="0"/>
          </a:p>
        </p:txBody>
      </p:sp>
      <p:sp>
        <p:nvSpPr>
          <p:cNvPr id="129027" name="Rectangle 2"/>
          <p:cNvSpPr>
            <a:spLocks noGrp="1" noRot="1" noChangeAspect="1" noChangeArrowheads="1" noTextEdit="1"/>
          </p:cNvSpPr>
          <p:nvPr>
            <p:ph type="sldImg"/>
          </p:nvPr>
        </p:nvSpPr>
        <p:spPr>
          <a:xfrm>
            <a:off x="128588" y="749300"/>
            <a:ext cx="6608762" cy="3717925"/>
          </a:xfrm>
          <a:ln/>
        </p:spPr>
      </p:sp>
      <p:sp>
        <p:nvSpPr>
          <p:cNvPr id="129028" name="Rectangle 3"/>
          <p:cNvSpPr>
            <a:spLocks noGrp="1" noChangeArrowheads="1"/>
          </p:cNvSpPr>
          <p:nvPr>
            <p:ph type="body" idx="1"/>
          </p:nvPr>
        </p:nvSpPr>
        <p:spPr>
          <a:xfrm>
            <a:off x="907087" y="4713085"/>
            <a:ext cx="4983543" cy="4468143"/>
          </a:xfrm>
          <a:noFill/>
        </p:spPr>
        <p:txBody>
          <a:bodyPr/>
          <a:lstStyle/>
          <a:p>
            <a:pPr eaLnBrk="1" hangingPunct="1"/>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defTabSz="954394" eaLnBrk="0" hangingPunct="0">
              <a:defRPr b="1">
                <a:solidFill>
                  <a:schemeClr val="tx1"/>
                </a:solidFill>
                <a:latin typeface="Arial Narrow" pitchFamily="34" charset="0"/>
                <a:cs typeface="Arial" pitchFamily="34" charset="0"/>
              </a:defRPr>
            </a:lvl1pPr>
            <a:lvl2pPr marL="715795" indent="-275303" defTabSz="954394" eaLnBrk="0" hangingPunct="0">
              <a:defRPr b="1">
                <a:solidFill>
                  <a:schemeClr val="tx1"/>
                </a:solidFill>
                <a:latin typeface="Arial Narrow" pitchFamily="34" charset="0"/>
                <a:cs typeface="Arial" pitchFamily="34" charset="0"/>
              </a:defRPr>
            </a:lvl2pPr>
            <a:lvl3pPr marL="1101223" indent="-220244" defTabSz="954394" eaLnBrk="0" hangingPunct="0">
              <a:defRPr b="1">
                <a:solidFill>
                  <a:schemeClr val="tx1"/>
                </a:solidFill>
                <a:latin typeface="Arial Narrow" pitchFamily="34" charset="0"/>
                <a:cs typeface="Arial" pitchFamily="34" charset="0"/>
              </a:defRPr>
            </a:lvl3pPr>
            <a:lvl4pPr marL="1541713" indent="-220244" defTabSz="954394" eaLnBrk="0" hangingPunct="0">
              <a:defRPr b="1">
                <a:solidFill>
                  <a:schemeClr val="tx1"/>
                </a:solidFill>
                <a:latin typeface="Arial Narrow" pitchFamily="34" charset="0"/>
                <a:cs typeface="Arial" pitchFamily="34" charset="0"/>
              </a:defRPr>
            </a:lvl4pPr>
            <a:lvl5pPr marL="1982201" indent="-220244" defTabSz="954394" eaLnBrk="0" hangingPunct="0">
              <a:defRPr b="1">
                <a:solidFill>
                  <a:schemeClr val="tx1"/>
                </a:solidFill>
                <a:latin typeface="Arial Narrow" pitchFamily="34" charset="0"/>
                <a:cs typeface="Arial" pitchFamily="34" charset="0"/>
              </a:defRPr>
            </a:lvl5pPr>
            <a:lvl6pPr marL="2422690" indent="-220244" defTabSz="954394" eaLnBrk="0" fontAlgn="base" hangingPunct="0">
              <a:spcBef>
                <a:spcPct val="0"/>
              </a:spcBef>
              <a:spcAft>
                <a:spcPct val="0"/>
              </a:spcAft>
              <a:defRPr b="1">
                <a:solidFill>
                  <a:schemeClr val="tx1"/>
                </a:solidFill>
                <a:latin typeface="Arial Narrow" pitchFamily="34" charset="0"/>
                <a:cs typeface="Arial" pitchFamily="34" charset="0"/>
              </a:defRPr>
            </a:lvl6pPr>
            <a:lvl7pPr marL="2863181" indent="-220244" defTabSz="954394" eaLnBrk="0" fontAlgn="base" hangingPunct="0">
              <a:spcBef>
                <a:spcPct val="0"/>
              </a:spcBef>
              <a:spcAft>
                <a:spcPct val="0"/>
              </a:spcAft>
              <a:defRPr b="1">
                <a:solidFill>
                  <a:schemeClr val="tx1"/>
                </a:solidFill>
                <a:latin typeface="Arial Narrow" pitchFamily="34" charset="0"/>
                <a:cs typeface="Arial" pitchFamily="34" charset="0"/>
              </a:defRPr>
            </a:lvl7pPr>
            <a:lvl8pPr marL="3303669" indent="-220244" defTabSz="954394" eaLnBrk="0" fontAlgn="base" hangingPunct="0">
              <a:spcBef>
                <a:spcPct val="0"/>
              </a:spcBef>
              <a:spcAft>
                <a:spcPct val="0"/>
              </a:spcAft>
              <a:defRPr b="1">
                <a:solidFill>
                  <a:schemeClr val="tx1"/>
                </a:solidFill>
                <a:latin typeface="Arial Narrow" pitchFamily="34" charset="0"/>
                <a:cs typeface="Arial" pitchFamily="34" charset="0"/>
              </a:defRPr>
            </a:lvl8pPr>
            <a:lvl9pPr marL="3744159" indent="-220244" defTabSz="954394" eaLnBrk="0" fontAlgn="base" hangingPunct="0">
              <a:spcBef>
                <a:spcPct val="0"/>
              </a:spcBef>
              <a:spcAft>
                <a:spcPct val="0"/>
              </a:spcAft>
              <a:defRPr b="1">
                <a:solidFill>
                  <a:schemeClr val="tx1"/>
                </a:solidFill>
                <a:latin typeface="Arial Narrow" pitchFamily="34" charset="0"/>
                <a:cs typeface="Arial" pitchFamily="34" charset="0"/>
              </a:defRPr>
            </a:lvl9pPr>
          </a:lstStyle>
          <a:p>
            <a:pPr eaLnBrk="1" hangingPunct="1"/>
            <a:fld id="{BBEFA3E7-1DD5-4F0E-89D5-9340DC00B2F8}" type="slidenum">
              <a:rPr lang="fr-FR" b="0" smtClean="0"/>
              <a:pPr eaLnBrk="1" hangingPunct="1"/>
              <a:t>7</a:t>
            </a:fld>
            <a:endParaRPr lang="fr-FR" b="0"/>
          </a:p>
        </p:txBody>
      </p:sp>
      <p:sp>
        <p:nvSpPr>
          <p:cNvPr id="129027" name="Rectangle 2"/>
          <p:cNvSpPr>
            <a:spLocks noGrp="1" noRot="1" noChangeAspect="1" noChangeArrowheads="1" noTextEdit="1"/>
          </p:cNvSpPr>
          <p:nvPr>
            <p:ph type="sldImg"/>
          </p:nvPr>
        </p:nvSpPr>
        <p:spPr>
          <a:xfrm>
            <a:off x="128588" y="749300"/>
            <a:ext cx="6608762" cy="3717925"/>
          </a:xfrm>
          <a:ln/>
        </p:spPr>
      </p:sp>
      <p:sp>
        <p:nvSpPr>
          <p:cNvPr id="129028" name="Rectangle 3"/>
          <p:cNvSpPr>
            <a:spLocks noGrp="1" noChangeArrowheads="1"/>
          </p:cNvSpPr>
          <p:nvPr>
            <p:ph type="body" idx="1"/>
          </p:nvPr>
        </p:nvSpPr>
        <p:spPr>
          <a:xfrm>
            <a:off x="907087" y="4713085"/>
            <a:ext cx="4983543" cy="4468143"/>
          </a:xfrm>
          <a:noFill/>
        </p:spPr>
        <p:txBody>
          <a:bodyPr/>
          <a:lstStyle/>
          <a:p>
            <a:pPr eaLnBrk="1" hangingPunct="1"/>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788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9775" indent="-282575" eaLnBrk="0" hangingPunct="0">
              <a:spcBef>
                <a:spcPct val="30000"/>
              </a:spcBef>
              <a:defRPr sz="1200">
                <a:solidFill>
                  <a:schemeClr val="tx1"/>
                </a:solidFill>
                <a:latin typeface="Calibri" pitchFamily="34" charset="0"/>
              </a:defRPr>
            </a:lvl2pPr>
            <a:lvl3pPr marL="1139825" indent="-225425" eaLnBrk="0" hangingPunct="0">
              <a:spcBef>
                <a:spcPct val="30000"/>
              </a:spcBef>
              <a:defRPr sz="1200">
                <a:solidFill>
                  <a:schemeClr val="tx1"/>
                </a:solidFill>
                <a:latin typeface="Calibri" pitchFamily="34" charset="0"/>
              </a:defRPr>
            </a:lvl3pPr>
            <a:lvl4pPr marL="1597025" indent="-225425" eaLnBrk="0" hangingPunct="0">
              <a:spcBef>
                <a:spcPct val="30000"/>
              </a:spcBef>
              <a:defRPr sz="1200">
                <a:solidFill>
                  <a:schemeClr val="tx1"/>
                </a:solidFill>
                <a:latin typeface="Calibri" pitchFamily="34" charset="0"/>
              </a:defRPr>
            </a:lvl4pPr>
            <a:lvl5pPr marL="2054225" indent="-225425" eaLnBrk="0" hangingPunct="0">
              <a:spcBef>
                <a:spcPct val="30000"/>
              </a:spcBef>
              <a:defRPr sz="1200">
                <a:solidFill>
                  <a:schemeClr val="tx1"/>
                </a:solidFill>
                <a:latin typeface="Calibri" pitchFamily="34" charset="0"/>
              </a:defRPr>
            </a:lvl5pPr>
            <a:lvl6pPr marL="2511425" indent="-225425" eaLnBrk="0" fontAlgn="base" hangingPunct="0">
              <a:spcBef>
                <a:spcPct val="30000"/>
              </a:spcBef>
              <a:spcAft>
                <a:spcPct val="0"/>
              </a:spcAft>
              <a:defRPr sz="1200">
                <a:solidFill>
                  <a:schemeClr val="tx1"/>
                </a:solidFill>
                <a:latin typeface="Calibri" pitchFamily="34" charset="0"/>
              </a:defRPr>
            </a:lvl6pPr>
            <a:lvl7pPr marL="2968625" indent="-225425" eaLnBrk="0" fontAlgn="base" hangingPunct="0">
              <a:spcBef>
                <a:spcPct val="30000"/>
              </a:spcBef>
              <a:spcAft>
                <a:spcPct val="0"/>
              </a:spcAft>
              <a:defRPr sz="1200">
                <a:solidFill>
                  <a:schemeClr val="tx1"/>
                </a:solidFill>
                <a:latin typeface="Calibri" pitchFamily="34" charset="0"/>
              </a:defRPr>
            </a:lvl7pPr>
            <a:lvl8pPr marL="3425825" indent="-225425" eaLnBrk="0" fontAlgn="base" hangingPunct="0">
              <a:spcBef>
                <a:spcPct val="30000"/>
              </a:spcBef>
              <a:spcAft>
                <a:spcPct val="0"/>
              </a:spcAft>
              <a:defRPr sz="1200">
                <a:solidFill>
                  <a:schemeClr val="tx1"/>
                </a:solidFill>
                <a:latin typeface="Calibri" pitchFamily="34" charset="0"/>
              </a:defRPr>
            </a:lvl8pPr>
            <a:lvl9pPr marL="3883025" indent="-2254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3633CF4-9B13-4F89-95A7-66ECB7068D0E}" type="slidenum">
              <a:rPr lang="fr-FR" altLang="fr-FR" smtClean="0">
                <a:solidFill>
                  <a:srgbClr val="000000"/>
                </a:solidFill>
                <a:latin typeface="Arial" pitchFamily="34" charset="0"/>
              </a:rPr>
              <a:pPr eaLnBrk="1" hangingPunct="1">
                <a:spcBef>
                  <a:spcPct val="0"/>
                </a:spcBef>
              </a:pPr>
              <a:t>13</a:t>
            </a:fld>
            <a:endParaRPr lang="fr-FR" altLang="fr-FR">
              <a:solidFill>
                <a:srgbClr val="000000"/>
              </a:solidFill>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788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9775" indent="-282575" eaLnBrk="0" hangingPunct="0">
              <a:spcBef>
                <a:spcPct val="30000"/>
              </a:spcBef>
              <a:defRPr sz="1200">
                <a:solidFill>
                  <a:schemeClr val="tx1"/>
                </a:solidFill>
                <a:latin typeface="Calibri" pitchFamily="34" charset="0"/>
              </a:defRPr>
            </a:lvl2pPr>
            <a:lvl3pPr marL="1139825" indent="-225425" eaLnBrk="0" hangingPunct="0">
              <a:spcBef>
                <a:spcPct val="30000"/>
              </a:spcBef>
              <a:defRPr sz="1200">
                <a:solidFill>
                  <a:schemeClr val="tx1"/>
                </a:solidFill>
                <a:latin typeface="Calibri" pitchFamily="34" charset="0"/>
              </a:defRPr>
            </a:lvl3pPr>
            <a:lvl4pPr marL="1597025" indent="-225425" eaLnBrk="0" hangingPunct="0">
              <a:spcBef>
                <a:spcPct val="30000"/>
              </a:spcBef>
              <a:defRPr sz="1200">
                <a:solidFill>
                  <a:schemeClr val="tx1"/>
                </a:solidFill>
                <a:latin typeface="Calibri" pitchFamily="34" charset="0"/>
              </a:defRPr>
            </a:lvl4pPr>
            <a:lvl5pPr marL="2054225" indent="-225425" eaLnBrk="0" hangingPunct="0">
              <a:spcBef>
                <a:spcPct val="30000"/>
              </a:spcBef>
              <a:defRPr sz="1200">
                <a:solidFill>
                  <a:schemeClr val="tx1"/>
                </a:solidFill>
                <a:latin typeface="Calibri" pitchFamily="34" charset="0"/>
              </a:defRPr>
            </a:lvl5pPr>
            <a:lvl6pPr marL="2511425" indent="-225425" eaLnBrk="0" fontAlgn="base" hangingPunct="0">
              <a:spcBef>
                <a:spcPct val="30000"/>
              </a:spcBef>
              <a:spcAft>
                <a:spcPct val="0"/>
              </a:spcAft>
              <a:defRPr sz="1200">
                <a:solidFill>
                  <a:schemeClr val="tx1"/>
                </a:solidFill>
                <a:latin typeface="Calibri" pitchFamily="34" charset="0"/>
              </a:defRPr>
            </a:lvl6pPr>
            <a:lvl7pPr marL="2968625" indent="-225425" eaLnBrk="0" fontAlgn="base" hangingPunct="0">
              <a:spcBef>
                <a:spcPct val="30000"/>
              </a:spcBef>
              <a:spcAft>
                <a:spcPct val="0"/>
              </a:spcAft>
              <a:defRPr sz="1200">
                <a:solidFill>
                  <a:schemeClr val="tx1"/>
                </a:solidFill>
                <a:latin typeface="Calibri" pitchFamily="34" charset="0"/>
              </a:defRPr>
            </a:lvl7pPr>
            <a:lvl8pPr marL="3425825" indent="-225425" eaLnBrk="0" fontAlgn="base" hangingPunct="0">
              <a:spcBef>
                <a:spcPct val="30000"/>
              </a:spcBef>
              <a:spcAft>
                <a:spcPct val="0"/>
              </a:spcAft>
              <a:defRPr sz="1200">
                <a:solidFill>
                  <a:schemeClr val="tx1"/>
                </a:solidFill>
                <a:latin typeface="Calibri" pitchFamily="34" charset="0"/>
              </a:defRPr>
            </a:lvl8pPr>
            <a:lvl9pPr marL="3883025" indent="-2254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3633CF4-9B13-4F89-95A7-66ECB7068D0E}" type="slidenum">
              <a:rPr lang="fr-FR" altLang="fr-FR" smtClean="0">
                <a:solidFill>
                  <a:srgbClr val="000000"/>
                </a:solidFill>
                <a:latin typeface="Arial" pitchFamily="34" charset="0"/>
              </a:rPr>
              <a:pPr eaLnBrk="1" hangingPunct="1">
                <a:spcBef>
                  <a:spcPct val="0"/>
                </a:spcBef>
              </a:pPr>
              <a:t>14</a:t>
            </a:fld>
            <a:endParaRPr lang="fr-FR" altLang="fr-FR">
              <a:solidFill>
                <a:srgbClr val="000000"/>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sposition personnalisé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97"/>
            <a:ext cx="9144000" cy="5143306"/>
          </a:xfrm>
          <a:prstGeom prst="rect">
            <a:avLst/>
          </a:prstGeom>
        </p:spPr>
      </p:pic>
      <p:sp>
        <p:nvSpPr>
          <p:cNvPr id="4" name="Rectangle 3"/>
          <p:cNvSpPr/>
          <p:nvPr userDrawn="1"/>
        </p:nvSpPr>
        <p:spPr>
          <a:xfrm>
            <a:off x="1043608" y="2316817"/>
            <a:ext cx="2088232" cy="861774"/>
          </a:xfrm>
          <a:prstGeom prst="rect">
            <a:avLst/>
          </a:prstGeom>
        </p:spPr>
        <p:txBody>
          <a:bodyPr wrap="square">
            <a:spAutoFit/>
          </a:bodyPr>
          <a:lstStyle/>
          <a:p>
            <a:r>
              <a:rPr lang="fr-FR" sz="2500" b="1" dirty="0">
                <a:solidFill>
                  <a:schemeClr val="bg1"/>
                </a:solidFill>
                <a:latin typeface="Aller" panose="02000503030000020004" pitchFamily="2" charset="0"/>
              </a:rPr>
              <a:t>Votre caisse </a:t>
            </a:r>
            <a:r>
              <a:rPr lang="fr-FR" sz="2500" b="0" i="1" dirty="0">
                <a:solidFill>
                  <a:schemeClr val="bg1"/>
                </a:solidFill>
                <a:latin typeface="Aller" panose="02000503030000020004" pitchFamily="2" charset="0"/>
              </a:rPr>
              <a:t>de retraite</a:t>
            </a:r>
          </a:p>
        </p:txBody>
      </p:sp>
    </p:spTree>
    <p:extLst>
      <p:ext uri="{BB962C8B-B14F-4D97-AF65-F5344CB8AC3E}">
        <p14:creationId xmlns:p14="http://schemas.microsoft.com/office/powerpoint/2010/main" val="200138599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sposition personnalisé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97"/>
            <a:ext cx="9144000" cy="5143306"/>
          </a:xfrm>
          <a:prstGeom prst="rect">
            <a:avLst/>
          </a:prstGeom>
        </p:spPr>
      </p:pic>
      <p:sp>
        <p:nvSpPr>
          <p:cNvPr id="7" name="Rectangle 6"/>
          <p:cNvSpPr/>
          <p:nvPr userDrawn="1"/>
        </p:nvSpPr>
        <p:spPr>
          <a:xfrm>
            <a:off x="1043608" y="2316817"/>
            <a:ext cx="3240360" cy="861774"/>
          </a:xfrm>
          <a:prstGeom prst="rect">
            <a:avLst/>
          </a:prstGeom>
        </p:spPr>
        <p:txBody>
          <a:bodyPr wrap="square">
            <a:spAutoFit/>
          </a:bodyPr>
          <a:lstStyle/>
          <a:p>
            <a:r>
              <a:rPr lang="fr-FR" sz="2500" b="1" dirty="0">
                <a:solidFill>
                  <a:schemeClr val="bg1"/>
                </a:solidFill>
                <a:latin typeface="Aller" panose="02000503030000020004" pitchFamily="2" charset="0"/>
              </a:rPr>
              <a:t>La démographie</a:t>
            </a:r>
          </a:p>
          <a:p>
            <a:r>
              <a:rPr lang="fr-FR" sz="2500" b="0" i="1" dirty="0">
                <a:solidFill>
                  <a:schemeClr val="bg1"/>
                </a:solidFill>
                <a:latin typeface="Aller" panose="02000503030000020004" pitchFamily="2" charset="0"/>
              </a:rPr>
              <a:t>et</a:t>
            </a:r>
            <a:r>
              <a:rPr lang="fr-FR" sz="2500" b="0" i="1" baseline="0" dirty="0">
                <a:solidFill>
                  <a:schemeClr val="bg1"/>
                </a:solidFill>
                <a:latin typeface="Aller" panose="02000503030000020004" pitchFamily="2" charset="0"/>
              </a:rPr>
              <a:t> les perspectives</a:t>
            </a:r>
            <a:endParaRPr lang="fr-FR" sz="2500" b="0" i="1" dirty="0">
              <a:solidFill>
                <a:schemeClr val="bg1"/>
              </a:solidFill>
              <a:latin typeface="Aller" panose="02000503030000020004" pitchFamily="2" charset="0"/>
            </a:endParaRPr>
          </a:p>
        </p:txBody>
      </p:sp>
    </p:spTree>
    <p:extLst>
      <p:ext uri="{BB962C8B-B14F-4D97-AF65-F5344CB8AC3E}">
        <p14:creationId xmlns:p14="http://schemas.microsoft.com/office/powerpoint/2010/main" val="2892531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27088" y="1597820"/>
            <a:ext cx="7631112" cy="1102519"/>
          </a:xfrm>
          <a:prstGeom prst="rect">
            <a:avLst/>
          </a:prstGeom>
        </p:spPr>
        <p:txBody>
          <a:bodyPr/>
          <a:lstStyle>
            <a:lvl1pPr>
              <a:defRPr>
                <a:solidFill>
                  <a:schemeClr val="bg1">
                    <a:lumMod val="50000"/>
                  </a:schemeClr>
                </a:solidFill>
              </a:defRPr>
            </a:lvl1pPr>
          </a:lstStyle>
          <a:p>
            <a:r>
              <a:rPr lang="fr-FR"/>
              <a:t>Modifiez le style du titre</a:t>
            </a:r>
          </a:p>
        </p:txBody>
      </p:sp>
      <p:sp>
        <p:nvSpPr>
          <p:cNvPr id="3" name="Sous-titr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bg1">
                    <a:lumMod val="5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Tree>
    <p:extLst>
      <p:ext uri="{BB962C8B-B14F-4D97-AF65-F5344CB8AC3E}">
        <p14:creationId xmlns:p14="http://schemas.microsoft.com/office/powerpoint/2010/main" val="3451812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85428" y="30386"/>
            <a:ext cx="5760641" cy="597148"/>
          </a:xfrm>
          <a:prstGeom prst="rect">
            <a:avLst/>
          </a:prstGeom>
        </p:spPr>
        <p:txBody>
          <a:bodyPr vert="horz" lIns="91440" tIns="45720" rIns="91440" bIns="45720" rtlCol="0" anchor="ctr" anchorCtr="0">
            <a:noAutofit/>
          </a:bodyPr>
          <a:lstStyle>
            <a:lvl1pPr>
              <a:defRPr lang="fr-FR" dirty="0"/>
            </a:lvl1pPr>
          </a:lstStyle>
          <a:p>
            <a:pPr lvl="0"/>
            <a:r>
              <a:rPr lang="fr-FR" dirty="0"/>
              <a:t>Modifiez le style du titre</a:t>
            </a:r>
          </a:p>
        </p:txBody>
      </p:sp>
      <p:sp>
        <p:nvSpPr>
          <p:cNvPr id="3" name="Espace réservé du contenu 2"/>
          <p:cNvSpPr>
            <a:spLocks noGrp="1"/>
          </p:cNvSpPr>
          <p:nvPr>
            <p:ph idx="1"/>
          </p:nvPr>
        </p:nvSpPr>
        <p:spPr>
          <a:xfrm>
            <a:off x="539552" y="1167595"/>
            <a:ext cx="8035800" cy="3394472"/>
          </a:xfrm>
          <a:prstGeom prst="rect">
            <a:avLst/>
          </a:prstGeom>
        </p:spPr>
        <p:txBody>
          <a:bodyPr>
            <a:noAutofit/>
          </a:bodyPr>
          <a:lstStyle>
            <a:lvl1pPr marL="0" indent="0" algn="ct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443363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sposition personnalisé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97"/>
            <a:ext cx="9144000" cy="5143306"/>
          </a:xfrm>
          <a:prstGeom prst="rect">
            <a:avLst/>
          </a:prstGeom>
        </p:spPr>
      </p:pic>
      <p:sp>
        <p:nvSpPr>
          <p:cNvPr id="7" name="Rectangle 6"/>
          <p:cNvSpPr/>
          <p:nvPr userDrawn="1"/>
        </p:nvSpPr>
        <p:spPr>
          <a:xfrm>
            <a:off x="1043608" y="2316817"/>
            <a:ext cx="3240360" cy="861774"/>
          </a:xfrm>
          <a:prstGeom prst="rect">
            <a:avLst/>
          </a:prstGeom>
        </p:spPr>
        <p:txBody>
          <a:bodyPr wrap="square">
            <a:spAutoFit/>
          </a:bodyPr>
          <a:lstStyle/>
          <a:p>
            <a:r>
              <a:rPr lang="fr-FR" sz="2500" b="1" dirty="0">
                <a:solidFill>
                  <a:schemeClr val="bg1"/>
                </a:solidFill>
                <a:latin typeface="Aller" panose="02000503030000020004" pitchFamily="2" charset="0"/>
              </a:rPr>
              <a:t>Le Fonds d’action</a:t>
            </a:r>
          </a:p>
          <a:p>
            <a:r>
              <a:rPr lang="fr-FR" sz="2500" b="0" i="1" dirty="0">
                <a:solidFill>
                  <a:schemeClr val="bg1"/>
                </a:solidFill>
                <a:latin typeface="Aller" panose="02000503030000020004" pitchFamily="2" charset="0"/>
              </a:rPr>
              <a:t>sociale</a:t>
            </a:r>
            <a:r>
              <a:rPr lang="fr-FR" sz="2500" b="0" i="1" baseline="0" dirty="0">
                <a:solidFill>
                  <a:schemeClr val="bg1"/>
                </a:solidFill>
                <a:latin typeface="Aller" panose="02000503030000020004" pitchFamily="2" charset="0"/>
              </a:rPr>
              <a:t> (FAS)</a:t>
            </a:r>
            <a:endParaRPr lang="fr-FR" sz="2500" b="0" i="1" dirty="0">
              <a:solidFill>
                <a:schemeClr val="bg1"/>
              </a:solidFill>
              <a:latin typeface="Aller" panose="02000503030000020004" pitchFamily="2" charset="0"/>
            </a:endParaRPr>
          </a:p>
        </p:txBody>
      </p:sp>
    </p:spTree>
    <p:extLst>
      <p:ext uri="{BB962C8B-B14F-4D97-AF65-F5344CB8AC3E}">
        <p14:creationId xmlns:p14="http://schemas.microsoft.com/office/powerpoint/2010/main" val="2926949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27088" y="1597820"/>
            <a:ext cx="7631112" cy="1102519"/>
          </a:xfrm>
          <a:prstGeom prst="rect">
            <a:avLst/>
          </a:prstGeom>
        </p:spPr>
        <p:txBody>
          <a:bodyPr/>
          <a:lstStyle>
            <a:lvl1pPr>
              <a:defRPr>
                <a:solidFill>
                  <a:schemeClr val="bg1">
                    <a:lumMod val="50000"/>
                  </a:schemeClr>
                </a:solidFill>
              </a:defRPr>
            </a:lvl1pPr>
          </a:lstStyle>
          <a:p>
            <a:r>
              <a:rPr lang="fr-FR"/>
              <a:t>Modifiez le style du titre</a:t>
            </a:r>
          </a:p>
        </p:txBody>
      </p:sp>
      <p:sp>
        <p:nvSpPr>
          <p:cNvPr id="3" name="Sous-titr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bg1">
                    <a:lumMod val="5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Tree>
    <p:extLst>
      <p:ext uri="{BB962C8B-B14F-4D97-AF65-F5344CB8AC3E}">
        <p14:creationId xmlns:p14="http://schemas.microsoft.com/office/powerpoint/2010/main" val="3232063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23527" y="51470"/>
            <a:ext cx="5760641" cy="539799"/>
          </a:xfrm>
          <a:prstGeom prst="rect">
            <a:avLst/>
          </a:prstGeom>
        </p:spPr>
        <p:txBody>
          <a:bodyPr vert="horz" lIns="91440" tIns="45720" rIns="91440" bIns="45720" rtlCol="0" anchor="ctr" anchorCtr="0">
            <a:noAutofit/>
          </a:bodyPr>
          <a:lstStyle>
            <a:lvl1pPr>
              <a:defRPr lang="fr-FR" dirty="0"/>
            </a:lvl1pPr>
          </a:lstStyle>
          <a:p>
            <a:pPr lvl="0"/>
            <a:r>
              <a:rPr lang="fr-FR" dirty="0"/>
              <a:t>Modifiez le style du titre</a:t>
            </a:r>
          </a:p>
        </p:txBody>
      </p:sp>
      <p:sp>
        <p:nvSpPr>
          <p:cNvPr id="3" name="Espace réservé du contenu 2"/>
          <p:cNvSpPr>
            <a:spLocks noGrp="1"/>
          </p:cNvSpPr>
          <p:nvPr>
            <p:ph idx="1"/>
          </p:nvPr>
        </p:nvSpPr>
        <p:spPr>
          <a:xfrm>
            <a:off x="539552" y="1167595"/>
            <a:ext cx="8035800" cy="3394472"/>
          </a:xfrm>
          <a:prstGeom prst="rect">
            <a:avLst/>
          </a:prstGeom>
        </p:spPr>
        <p:txBody>
          <a:bodyPr>
            <a:noAutofit/>
          </a:bodyPr>
          <a:lstStyle>
            <a:lvl1pPr marL="0" indent="0" algn="ct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68616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1597820"/>
            <a:ext cx="7054552" cy="1102519"/>
          </a:xfrm>
          <a:prstGeom prst="rect">
            <a:avLst/>
          </a:prstGeom>
        </p:spPr>
        <p:txBody>
          <a:bodyPr/>
          <a:lstStyle>
            <a:lvl1pPr>
              <a:defRPr>
                <a:solidFill>
                  <a:schemeClr val="bg1">
                    <a:lumMod val="50000"/>
                  </a:schemeClr>
                </a:solidFill>
              </a:defRPr>
            </a:lvl1pPr>
          </a:lstStyle>
          <a:p>
            <a:r>
              <a:rPr lang="fr-FR" dirty="0"/>
              <a:t>Modifiez le style du titre</a:t>
            </a:r>
          </a:p>
        </p:txBody>
      </p:sp>
      <p:sp>
        <p:nvSpPr>
          <p:cNvPr id="3" name="Sous-titr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bg1">
                    <a:lumMod val="5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Tree>
    <p:extLst>
      <p:ext uri="{BB962C8B-B14F-4D97-AF65-F5344CB8AC3E}">
        <p14:creationId xmlns:p14="http://schemas.microsoft.com/office/powerpoint/2010/main" val="1524953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79512" y="72008"/>
            <a:ext cx="7200800" cy="627534"/>
          </a:xfrm>
          <a:prstGeom prst="rect">
            <a:avLst/>
          </a:prstGeom>
        </p:spPr>
        <p:txBody>
          <a:bodyPr vert="horz" lIns="91440" tIns="45720" rIns="91440" bIns="45720" rtlCol="0" anchor="ctr" anchorCtr="0">
            <a:noAutofit/>
          </a:bodyPr>
          <a:lstStyle>
            <a:lvl1pPr>
              <a:defRPr lang="fr-FR" sz="2200" b="0" dirty="0">
                <a:solidFill>
                  <a:srgbClr val="203A8E"/>
                </a:solidFill>
              </a:defRPr>
            </a:lvl1pPr>
          </a:lstStyle>
          <a:p>
            <a:pPr lvl="0"/>
            <a:r>
              <a:rPr lang="fr-FR" dirty="0"/>
              <a:t>Modifiez le style du titre</a:t>
            </a:r>
          </a:p>
        </p:txBody>
      </p:sp>
      <p:sp>
        <p:nvSpPr>
          <p:cNvPr id="3" name="Espace réservé du contenu 2"/>
          <p:cNvSpPr>
            <a:spLocks noGrp="1"/>
          </p:cNvSpPr>
          <p:nvPr>
            <p:ph idx="1"/>
          </p:nvPr>
        </p:nvSpPr>
        <p:spPr>
          <a:xfrm>
            <a:off x="395288" y="1059582"/>
            <a:ext cx="8209160" cy="3672755"/>
          </a:xfrm>
          <a:prstGeom prst="rect">
            <a:avLst/>
          </a:prstGeom>
        </p:spPr>
        <p:txBody>
          <a:bodyPr>
            <a:noAutofit/>
          </a:bodyPr>
          <a:lstStyle>
            <a:lvl1pPr marL="0" indent="0" algn="ct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190727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97"/>
            <a:ext cx="9144000" cy="5143306"/>
          </a:xfrm>
          <a:prstGeom prst="rect">
            <a:avLst/>
          </a:prstGeom>
        </p:spPr>
      </p:pic>
      <p:sp>
        <p:nvSpPr>
          <p:cNvPr id="8" name="Rectangle 7"/>
          <p:cNvSpPr/>
          <p:nvPr userDrawn="1"/>
        </p:nvSpPr>
        <p:spPr>
          <a:xfrm>
            <a:off x="1043608" y="2316817"/>
            <a:ext cx="2088232" cy="861774"/>
          </a:xfrm>
          <a:prstGeom prst="rect">
            <a:avLst/>
          </a:prstGeom>
        </p:spPr>
        <p:txBody>
          <a:bodyPr wrap="square">
            <a:spAutoFit/>
          </a:bodyPr>
          <a:lstStyle/>
          <a:p>
            <a:r>
              <a:rPr lang="fr-FR" sz="2500" b="1" dirty="0">
                <a:solidFill>
                  <a:schemeClr val="bg1"/>
                </a:solidFill>
                <a:latin typeface="Aller" panose="02000503030000020004" pitchFamily="2" charset="0"/>
              </a:rPr>
              <a:t>Les régimes</a:t>
            </a:r>
          </a:p>
          <a:p>
            <a:r>
              <a:rPr lang="fr-FR" sz="2500" b="0" i="1" dirty="0">
                <a:solidFill>
                  <a:schemeClr val="bg1"/>
                </a:solidFill>
                <a:latin typeface="Aller" panose="02000503030000020004" pitchFamily="2" charset="0"/>
              </a:rPr>
              <a:t>de retraite</a:t>
            </a:r>
          </a:p>
        </p:txBody>
      </p:sp>
    </p:spTree>
    <p:extLst>
      <p:ext uri="{BB962C8B-B14F-4D97-AF65-F5344CB8AC3E}">
        <p14:creationId xmlns:p14="http://schemas.microsoft.com/office/powerpoint/2010/main" val="334598960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27088" y="1597820"/>
            <a:ext cx="7631112" cy="1102519"/>
          </a:xfrm>
          <a:prstGeom prst="rect">
            <a:avLst/>
          </a:prstGeom>
        </p:spPr>
        <p:txBody>
          <a:bodyPr/>
          <a:lstStyle>
            <a:lvl1pPr>
              <a:defRPr>
                <a:solidFill>
                  <a:schemeClr val="bg1">
                    <a:lumMod val="50000"/>
                  </a:schemeClr>
                </a:solidFill>
              </a:defRPr>
            </a:lvl1pPr>
          </a:lstStyle>
          <a:p>
            <a:r>
              <a:rPr lang="fr-FR"/>
              <a:t>Modifiez le style du titre</a:t>
            </a:r>
          </a:p>
        </p:txBody>
      </p:sp>
      <p:sp>
        <p:nvSpPr>
          <p:cNvPr id="3" name="Sous-titr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bg1">
                    <a:lumMod val="5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Tree>
    <p:extLst>
      <p:ext uri="{BB962C8B-B14F-4D97-AF65-F5344CB8AC3E}">
        <p14:creationId xmlns:p14="http://schemas.microsoft.com/office/powerpoint/2010/main" val="50891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23528" y="33933"/>
            <a:ext cx="5760641" cy="539799"/>
          </a:xfrm>
          <a:prstGeom prst="rect">
            <a:avLst/>
          </a:prstGeom>
          <a:noFill/>
          <a:ln>
            <a:noFill/>
          </a:ln>
        </p:spPr>
        <p:txBody>
          <a:bodyPr vert="horz" lIns="91440" tIns="45720" rIns="91440" bIns="45720" rtlCol="0" anchor="ctr" anchorCtr="0">
            <a:noAutofit/>
          </a:bodyPr>
          <a:lstStyle>
            <a:lvl1pPr>
              <a:defRPr lang="fr-FR" dirty="0"/>
            </a:lvl1pPr>
          </a:lstStyle>
          <a:p>
            <a:pPr lvl="0"/>
            <a:r>
              <a:rPr lang="fr-FR" dirty="0"/>
              <a:t>Modifiez le style du titre</a:t>
            </a:r>
          </a:p>
        </p:txBody>
      </p:sp>
      <p:sp>
        <p:nvSpPr>
          <p:cNvPr id="3" name="Espace réservé du contenu 2"/>
          <p:cNvSpPr>
            <a:spLocks noGrp="1"/>
          </p:cNvSpPr>
          <p:nvPr>
            <p:ph idx="1"/>
          </p:nvPr>
        </p:nvSpPr>
        <p:spPr>
          <a:xfrm>
            <a:off x="539552" y="1167595"/>
            <a:ext cx="8035800" cy="3394472"/>
          </a:xfrm>
          <a:prstGeom prst="rect">
            <a:avLst/>
          </a:prstGeom>
        </p:spPr>
        <p:txBody>
          <a:bodyPr>
            <a:noAutofit/>
          </a:bodyPr>
          <a:lstStyle>
            <a:lvl1pPr marL="0" indent="0" algn="ct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6296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sposition personnalisé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97"/>
            <a:ext cx="9144000" cy="5143306"/>
          </a:xfrm>
          <a:prstGeom prst="rect">
            <a:avLst/>
          </a:prstGeom>
        </p:spPr>
      </p:pic>
      <p:sp>
        <p:nvSpPr>
          <p:cNvPr id="7" name="Rectangle 6"/>
          <p:cNvSpPr/>
          <p:nvPr userDrawn="1"/>
        </p:nvSpPr>
        <p:spPr>
          <a:xfrm>
            <a:off x="1043608" y="2316817"/>
            <a:ext cx="2304256" cy="861774"/>
          </a:xfrm>
          <a:prstGeom prst="rect">
            <a:avLst/>
          </a:prstGeom>
        </p:spPr>
        <p:txBody>
          <a:bodyPr wrap="square">
            <a:spAutoFit/>
          </a:bodyPr>
          <a:lstStyle/>
          <a:p>
            <a:r>
              <a:rPr lang="fr-FR" sz="2500" b="1" dirty="0">
                <a:solidFill>
                  <a:schemeClr val="bg1"/>
                </a:solidFill>
                <a:latin typeface="Aller" panose="02000503030000020004" pitchFamily="2" charset="0"/>
              </a:rPr>
              <a:t>Les pensions</a:t>
            </a:r>
          </a:p>
          <a:p>
            <a:r>
              <a:rPr lang="fr-FR" sz="2500" b="0" i="1" dirty="0">
                <a:solidFill>
                  <a:schemeClr val="bg1"/>
                </a:solidFill>
                <a:latin typeface="Aller" panose="02000503030000020004" pitchFamily="2" charset="0"/>
              </a:rPr>
              <a:t>de réversion</a:t>
            </a:r>
          </a:p>
        </p:txBody>
      </p:sp>
    </p:spTree>
    <p:extLst>
      <p:ext uri="{BB962C8B-B14F-4D97-AF65-F5344CB8AC3E}">
        <p14:creationId xmlns:p14="http://schemas.microsoft.com/office/powerpoint/2010/main" val="2247737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27088" y="1597820"/>
            <a:ext cx="7631112" cy="1102519"/>
          </a:xfrm>
          <a:prstGeom prst="rect">
            <a:avLst/>
          </a:prstGeom>
        </p:spPr>
        <p:txBody>
          <a:bodyPr/>
          <a:lstStyle>
            <a:lvl1pPr>
              <a:defRPr>
                <a:solidFill>
                  <a:schemeClr val="bg1">
                    <a:lumMod val="50000"/>
                  </a:schemeClr>
                </a:solidFill>
              </a:defRPr>
            </a:lvl1pPr>
          </a:lstStyle>
          <a:p>
            <a:r>
              <a:rPr lang="fr-FR"/>
              <a:t>Modifiez le style du titre</a:t>
            </a:r>
          </a:p>
        </p:txBody>
      </p:sp>
      <p:sp>
        <p:nvSpPr>
          <p:cNvPr id="3" name="Sous-titr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bg1">
                    <a:lumMod val="5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Tree>
    <p:extLst>
      <p:ext uri="{BB962C8B-B14F-4D97-AF65-F5344CB8AC3E}">
        <p14:creationId xmlns:p14="http://schemas.microsoft.com/office/powerpoint/2010/main" val="1275797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39552" y="1"/>
            <a:ext cx="5832649" cy="699542"/>
          </a:xfrm>
          <a:prstGeom prst="rect">
            <a:avLst/>
          </a:prstGeom>
        </p:spPr>
        <p:txBody>
          <a:bodyPr vert="horz" lIns="91440" tIns="45720" rIns="91440" bIns="45720" rtlCol="0" anchor="ctr" anchorCtr="0">
            <a:noAutofit/>
          </a:bodyPr>
          <a:lstStyle>
            <a:lvl1pPr>
              <a:defRPr lang="fr-FR" dirty="0"/>
            </a:lvl1pPr>
          </a:lstStyle>
          <a:p>
            <a:pPr lvl="0"/>
            <a:r>
              <a:rPr lang="fr-FR" dirty="0"/>
              <a:t>Modifiez le style du titre</a:t>
            </a:r>
          </a:p>
        </p:txBody>
      </p:sp>
      <p:sp>
        <p:nvSpPr>
          <p:cNvPr id="3" name="Espace réservé du contenu 2"/>
          <p:cNvSpPr>
            <a:spLocks noGrp="1"/>
          </p:cNvSpPr>
          <p:nvPr>
            <p:ph idx="1"/>
          </p:nvPr>
        </p:nvSpPr>
        <p:spPr>
          <a:xfrm>
            <a:off x="539552" y="1167595"/>
            <a:ext cx="8035800" cy="3394472"/>
          </a:xfrm>
          <a:prstGeom prst="rect">
            <a:avLst/>
          </a:prstGeom>
        </p:spPr>
        <p:txBody>
          <a:bodyPr>
            <a:noAutofit/>
          </a:bodyPr>
          <a:lstStyle>
            <a:lvl1pPr marL="0" indent="0" algn="ct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1204492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1094"/>
            <a:ext cx="9144000" cy="791159"/>
          </a:xfrm>
          <a:prstGeom prst="rect">
            <a:avLst/>
          </a:prstGeom>
        </p:spPr>
      </p:pic>
      <p:sp>
        <p:nvSpPr>
          <p:cNvPr id="21" name="Espace réservé du texte 2"/>
          <p:cNvSpPr>
            <a:spLocks noGrp="1"/>
          </p:cNvSpPr>
          <p:nvPr>
            <p:ph type="body" idx="1"/>
          </p:nvPr>
        </p:nvSpPr>
        <p:spPr>
          <a:xfrm>
            <a:off x="395288" y="1001534"/>
            <a:ext cx="8359871" cy="346689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0" name="Espace réservé du titre 1"/>
          <p:cNvSpPr>
            <a:spLocks noGrp="1"/>
          </p:cNvSpPr>
          <p:nvPr>
            <p:ph type="title"/>
          </p:nvPr>
        </p:nvSpPr>
        <p:spPr>
          <a:xfrm>
            <a:off x="126431" y="69078"/>
            <a:ext cx="6173761" cy="558456"/>
          </a:xfrm>
          <a:prstGeom prst="rect">
            <a:avLst/>
          </a:prstGeom>
          <a:noFill/>
        </p:spPr>
        <p:txBody>
          <a:bodyPr vert="horz" lIns="91440" tIns="45720" rIns="91440" bIns="45720" rtlCol="0" anchor="ctr" anchorCtr="0">
            <a:noAutofit/>
          </a:bodyPr>
          <a:lstStyle/>
          <a:p>
            <a:r>
              <a:rPr lang="fr-FR" dirty="0"/>
              <a:t>Modifiez le style du titre</a:t>
            </a:r>
          </a:p>
        </p:txBody>
      </p:sp>
      <p:sp>
        <p:nvSpPr>
          <p:cNvPr id="25" name="Rectangle à coins arrondis 24"/>
          <p:cNvSpPr/>
          <p:nvPr/>
        </p:nvSpPr>
        <p:spPr>
          <a:xfrm>
            <a:off x="8748464" y="520770"/>
            <a:ext cx="301424" cy="170259"/>
          </a:xfrm>
          <a:prstGeom prst="roundRect">
            <a:avLst/>
          </a:prstGeom>
          <a:noFill/>
        </p:spPr>
        <p:txBody>
          <a:bodyPr wrap="square" lIns="0" tIns="0" rIns="0" bIns="0">
            <a:spAutoFit/>
          </a:bodyPr>
          <a:lstStyle/>
          <a:p>
            <a:pPr algn="ctr"/>
            <a:fld id="{8B8FABEF-D2A9-48FE-B444-8872F930789C}" type="slidenum">
              <a:rPr lang="fr-FR" sz="1000" smtClean="0">
                <a:solidFill>
                  <a:srgbClr val="203A8E"/>
                </a:solidFill>
                <a:latin typeface="Aller" panose="02000503030000020004" pitchFamily="2" charset="0"/>
                <a:cs typeface="Arial"/>
              </a:rPr>
              <a:pPr algn="ctr"/>
              <a:t>‹N°›</a:t>
            </a:fld>
            <a:endParaRPr lang="fr-FR" sz="2400" dirty="0">
              <a:solidFill>
                <a:srgbClr val="203A8E"/>
              </a:solidFill>
              <a:latin typeface="Aller" panose="02000503030000020004" pitchFamily="2" charset="0"/>
              <a:cs typeface="Arial"/>
            </a:endParaRPr>
          </a:p>
        </p:txBody>
      </p:sp>
      <p:sp>
        <p:nvSpPr>
          <p:cNvPr id="2" name="Rectangle 1"/>
          <p:cNvSpPr/>
          <p:nvPr/>
        </p:nvSpPr>
        <p:spPr>
          <a:xfrm>
            <a:off x="8239075" y="457618"/>
            <a:ext cx="509389" cy="313932"/>
          </a:xfrm>
          <a:prstGeom prst="rect">
            <a:avLst/>
          </a:prstGeom>
        </p:spPr>
        <p:txBody>
          <a:bodyPr wrap="square">
            <a:spAutoFit/>
          </a:bodyPr>
          <a:lstStyle/>
          <a:p>
            <a:pPr algn="l" fontAlgn="auto">
              <a:lnSpc>
                <a:spcPct val="80000"/>
              </a:lnSpc>
              <a:spcBef>
                <a:spcPts val="0"/>
              </a:spcBef>
              <a:spcAft>
                <a:spcPts val="0"/>
              </a:spcAft>
              <a:defRPr/>
            </a:pPr>
            <a:r>
              <a:rPr lang="fr-FR" sz="900" dirty="0">
                <a:solidFill>
                  <a:srgbClr val="203A8E"/>
                </a:solidFill>
                <a:latin typeface="Aller" panose="02000503030000020004" pitchFamily="2" charset="0"/>
                <a:cs typeface="Arial"/>
              </a:rPr>
              <a:t>CDT </a:t>
            </a:r>
            <a:r>
              <a:rPr lang="fr-FR" sz="900" b="0" dirty="0">
                <a:solidFill>
                  <a:srgbClr val="203A8E"/>
                </a:solidFill>
                <a:latin typeface="Aller" panose="02000503030000020004" pitchFamily="2" charset="0"/>
                <a:cs typeface="Arial"/>
              </a:rPr>
              <a:t>2019</a:t>
            </a:r>
          </a:p>
        </p:txBody>
      </p:sp>
      <p:sp>
        <p:nvSpPr>
          <p:cNvPr id="9" name="Rectangle 8"/>
          <p:cNvSpPr/>
          <p:nvPr/>
        </p:nvSpPr>
        <p:spPr>
          <a:xfrm>
            <a:off x="5868144" y="142759"/>
            <a:ext cx="1368151" cy="507831"/>
          </a:xfrm>
          <a:prstGeom prst="rect">
            <a:avLst/>
          </a:prstGeom>
        </p:spPr>
        <p:txBody>
          <a:bodyPr wrap="square">
            <a:spAutoFit/>
          </a:bodyPr>
          <a:lstStyle/>
          <a:p>
            <a:pPr algn="r">
              <a:tabLst>
                <a:tab pos="895350" algn="r"/>
              </a:tabLst>
              <a:defRPr/>
            </a:pPr>
            <a:r>
              <a:rPr lang="fr-FR" sz="1350" b="1" dirty="0">
                <a:solidFill>
                  <a:srgbClr val="203A8E"/>
                </a:solidFill>
                <a:latin typeface="Aller" panose="02000503030000020004" pitchFamily="2" charset="0"/>
                <a:cs typeface="Arial"/>
              </a:rPr>
              <a:t>Votre caisse </a:t>
            </a:r>
          </a:p>
          <a:p>
            <a:pPr algn="r">
              <a:tabLst>
                <a:tab pos="895350" algn="r"/>
              </a:tabLst>
              <a:defRPr/>
            </a:pPr>
            <a:r>
              <a:rPr lang="fr-FR" sz="1350" b="0" i="1" dirty="0">
                <a:solidFill>
                  <a:srgbClr val="203A8E"/>
                </a:solidFill>
                <a:latin typeface="Aller" panose="02000503030000020004" pitchFamily="2" charset="0"/>
                <a:cs typeface="Arial"/>
              </a:rPr>
              <a:t>de retraite</a:t>
            </a:r>
          </a:p>
        </p:txBody>
      </p:sp>
    </p:spTree>
    <p:extLst>
      <p:ext uri="{BB962C8B-B14F-4D97-AF65-F5344CB8AC3E}">
        <p14:creationId xmlns:p14="http://schemas.microsoft.com/office/powerpoint/2010/main" val="128414807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Lst>
  <p:hf hdr="0" ftr="0" dt="0"/>
  <p:txStyles>
    <p:titleStyle>
      <a:lvl1pPr algn="l" rtl="0" eaLnBrk="0" fontAlgn="base" hangingPunct="0">
        <a:spcBef>
          <a:spcPct val="0"/>
        </a:spcBef>
        <a:spcAft>
          <a:spcPct val="0"/>
        </a:spcAft>
        <a:defRPr sz="2200">
          <a:solidFill>
            <a:srgbClr val="203A8E"/>
          </a:solidFill>
          <a:latin typeface="Aller" panose="02000503030000020004" pitchFamily="2" charset="0"/>
          <a:ea typeface="+mj-ea"/>
          <a:cs typeface="+mj-cs"/>
        </a:defRPr>
      </a:lvl1pPr>
      <a:lvl2pPr algn="ctr" rtl="0" eaLnBrk="0" fontAlgn="base" hangingPunct="0">
        <a:spcBef>
          <a:spcPct val="0"/>
        </a:spcBef>
        <a:spcAft>
          <a:spcPct val="0"/>
        </a:spcAft>
        <a:defRPr sz="4400">
          <a:solidFill>
            <a:schemeClr val="tx2"/>
          </a:solidFill>
          <a:latin typeface="Arial Narrow" pitchFamily="34" charset="0"/>
          <a:cs typeface="Arial" pitchFamily="34" charset="0"/>
        </a:defRPr>
      </a:lvl2pPr>
      <a:lvl3pPr algn="ctr" rtl="0" eaLnBrk="0" fontAlgn="base" hangingPunct="0">
        <a:spcBef>
          <a:spcPct val="0"/>
        </a:spcBef>
        <a:spcAft>
          <a:spcPct val="0"/>
        </a:spcAft>
        <a:defRPr sz="4400">
          <a:solidFill>
            <a:schemeClr val="tx2"/>
          </a:solidFill>
          <a:latin typeface="Arial Narrow" pitchFamily="34" charset="0"/>
          <a:cs typeface="Arial" pitchFamily="34" charset="0"/>
        </a:defRPr>
      </a:lvl3pPr>
      <a:lvl4pPr algn="ctr" rtl="0" eaLnBrk="0" fontAlgn="base" hangingPunct="0">
        <a:spcBef>
          <a:spcPct val="0"/>
        </a:spcBef>
        <a:spcAft>
          <a:spcPct val="0"/>
        </a:spcAft>
        <a:defRPr sz="4400">
          <a:solidFill>
            <a:schemeClr val="tx2"/>
          </a:solidFill>
          <a:latin typeface="Arial Narrow" pitchFamily="34" charset="0"/>
          <a:cs typeface="Arial" pitchFamily="34" charset="0"/>
        </a:defRPr>
      </a:lvl4pPr>
      <a:lvl5pPr algn="ctr" rtl="0" eaLnBrk="0" fontAlgn="base" hangingPunct="0">
        <a:spcBef>
          <a:spcPct val="0"/>
        </a:spcBef>
        <a:spcAft>
          <a:spcPct val="0"/>
        </a:spcAft>
        <a:defRPr sz="4400">
          <a:solidFill>
            <a:schemeClr val="tx2"/>
          </a:solidFill>
          <a:latin typeface="Arial Narrow" pitchFamily="34" charset="0"/>
          <a:cs typeface="Arial" pitchFamily="34" charset="0"/>
        </a:defRPr>
      </a:lvl5pPr>
      <a:lvl6pPr marL="457200" algn="ctr" rtl="0" fontAlgn="base">
        <a:spcBef>
          <a:spcPct val="0"/>
        </a:spcBef>
        <a:spcAft>
          <a:spcPct val="0"/>
        </a:spcAft>
        <a:defRPr sz="4400">
          <a:solidFill>
            <a:schemeClr val="tx2"/>
          </a:solidFill>
          <a:latin typeface="Arial Narrow" pitchFamily="34" charset="0"/>
          <a:cs typeface="Arial" pitchFamily="34" charset="0"/>
        </a:defRPr>
      </a:lvl6pPr>
      <a:lvl7pPr marL="914400" algn="ctr" rtl="0" fontAlgn="base">
        <a:spcBef>
          <a:spcPct val="0"/>
        </a:spcBef>
        <a:spcAft>
          <a:spcPct val="0"/>
        </a:spcAft>
        <a:defRPr sz="4400">
          <a:solidFill>
            <a:schemeClr val="tx2"/>
          </a:solidFill>
          <a:latin typeface="Arial Narrow" pitchFamily="34" charset="0"/>
          <a:cs typeface="Arial" pitchFamily="34" charset="0"/>
        </a:defRPr>
      </a:lvl7pPr>
      <a:lvl8pPr marL="1371600" algn="ctr" rtl="0" fontAlgn="base">
        <a:spcBef>
          <a:spcPct val="0"/>
        </a:spcBef>
        <a:spcAft>
          <a:spcPct val="0"/>
        </a:spcAft>
        <a:defRPr sz="4400">
          <a:solidFill>
            <a:schemeClr val="tx2"/>
          </a:solidFill>
          <a:latin typeface="Arial Narrow" pitchFamily="34" charset="0"/>
          <a:cs typeface="Arial" pitchFamily="34" charset="0"/>
        </a:defRPr>
      </a:lvl8pPr>
      <a:lvl9pPr marL="1828800" algn="ctr" rtl="0" fontAlgn="base">
        <a:spcBef>
          <a:spcPct val="0"/>
        </a:spcBef>
        <a:spcAft>
          <a:spcPct val="0"/>
        </a:spcAft>
        <a:defRPr sz="4400">
          <a:solidFill>
            <a:schemeClr val="tx2"/>
          </a:solidFill>
          <a:latin typeface="Arial Narrow" pitchFamily="34" charset="0"/>
          <a:cs typeface="Arial" pitchFamily="34" charset="0"/>
        </a:defRPr>
      </a:lvl9pPr>
    </p:titleStyle>
    <p:bodyStyle>
      <a:lvl1pPr marL="0" indent="0" algn="ctr" rtl="0" eaLnBrk="0" fontAlgn="base" hangingPunct="0">
        <a:spcBef>
          <a:spcPct val="20000"/>
        </a:spcBef>
        <a:spcAft>
          <a:spcPct val="0"/>
        </a:spcAft>
        <a:buNone/>
        <a:defRPr sz="2400" b="1">
          <a:solidFill>
            <a:schemeClr val="bg1">
              <a:lumMod val="50000"/>
            </a:schemeClr>
          </a:solidFill>
          <a:latin typeface="+mn-lt"/>
          <a:ea typeface="+mn-ea"/>
          <a:cs typeface="+mn-cs"/>
        </a:defRPr>
      </a:lvl1pPr>
      <a:lvl2pPr marL="742950" indent="-285750" algn="ctr" rtl="0" eaLnBrk="0" fontAlgn="base" hangingPunct="0">
        <a:spcBef>
          <a:spcPct val="20000"/>
        </a:spcBef>
        <a:spcAft>
          <a:spcPct val="0"/>
        </a:spcAft>
        <a:buChar char="–"/>
        <a:defRPr sz="2000">
          <a:solidFill>
            <a:schemeClr val="bg1">
              <a:lumMod val="50000"/>
            </a:schemeClr>
          </a:solidFill>
          <a:latin typeface="+mn-lt"/>
          <a:cs typeface="+mn-cs"/>
        </a:defRPr>
      </a:lvl2pPr>
      <a:lvl3pPr marL="1143000" indent="-228600" algn="ctr" rtl="0" eaLnBrk="0" fontAlgn="base" hangingPunct="0">
        <a:spcBef>
          <a:spcPct val="20000"/>
        </a:spcBef>
        <a:spcAft>
          <a:spcPct val="0"/>
        </a:spcAft>
        <a:buChar char="•"/>
        <a:defRPr sz="1800">
          <a:solidFill>
            <a:schemeClr val="bg1">
              <a:lumMod val="50000"/>
            </a:schemeClr>
          </a:solidFill>
          <a:latin typeface="+mn-lt"/>
          <a:cs typeface="+mn-cs"/>
        </a:defRPr>
      </a:lvl3pPr>
      <a:lvl4pPr marL="1600200" indent="-228600" algn="ctr" rtl="0" eaLnBrk="0" fontAlgn="base" hangingPunct="0">
        <a:spcBef>
          <a:spcPct val="20000"/>
        </a:spcBef>
        <a:spcAft>
          <a:spcPct val="0"/>
        </a:spcAft>
        <a:buChar char="–"/>
        <a:defRPr sz="1600">
          <a:solidFill>
            <a:schemeClr val="bg1">
              <a:lumMod val="50000"/>
            </a:schemeClr>
          </a:solidFill>
          <a:latin typeface="+mn-lt"/>
          <a:cs typeface="+mn-cs"/>
        </a:defRPr>
      </a:lvl4pPr>
      <a:lvl5pPr marL="2057400" indent="-228600" algn="ctr" rtl="0" eaLnBrk="0" fontAlgn="base" hangingPunct="0">
        <a:spcBef>
          <a:spcPct val="20000"/>
        </a:spcBef>
        <a:spcAft>
          <a:spcPct val="0"/>
        </a:spcAft>
        <a:buChar char="»"/>
        <a:defRPr sz="1600">
          <a:solidFill>
            <a:schemeClr val="bg1">
              <a:lumMod val="50000"/>
            </a:schemeClr>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9144000" cy="791159"/>
          </a:xfrm>
          <a:prstGeom prst="rect">
            <a:avLst/>
          </a:prstGeom>
        </p:spPr>
      </p:pic>
      <p:sp>
        <p:nvSpPr>
          <p:cNvPr id="27" name="Espace réservé du texte 2"/>
          <p:cNvSpPr>
            <a:spLocks noGrp="1"/>
          </p:cNvSpPr>
          <p:nvPr>
            <p:ph type="body" idx="1"/>
          </p:nvPr>
        </p:nvSpPr>
        <p:spPr>
          <a:xfrm>
            <a:off x="392064" y="1001534"/>
            <a:ext cx="8359871" cy="346689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Rectangle 10"/>
          <p:cNvSpPr/>
          <p:nvPr userDrawn="1"/>
        </p:nvSpPr>
        <p:spPr>
          <a:xfrm>
            <a:off x="5868144" y="142759"/>
            <a:ext cx="1368151" cy="507831"/>
          </a:xfrm>
          <a:prstGeom prst="rect">
            <a:avLst/>
          </a:prstGeom>
        </p:spPr>
        <p:txBody>
          <a:bodyPr wrap="square">
            <a:spAutoFit/>
          </a:bodyPr>
          <a:lstStyle/>
          <a:p>
            <a:pPr algn="r">
              <a:tabLst>
                <a:tab pos="806450" algn="l"/>
                <a:tab pos="895350" algn="r"/>
              </a:tabLst>
              <a:defRPr/>
            </a:pPr>
            <a:r>
              <a:rPr lang="fr-FR" sz="1350" b="1" dirty="0">
                <a:solidFill>
                  <a:schemeClr val="bg1"/>
                </a:solidFill>
                <a:latin typeface="Aller" panose="02000503030000020004" pitchFamily="2" charset="0"/>
                <a:cs typeface="Arial"/>
              </a:rPr>
              <a:t>Les régimes</a:t>
            </a:r>
          </a:p>
          <a:p>
            <a:pPr algn="r">
              <a:tabLst>
                <a:tab pos="895350" algn="r"/>
              </a:tabLst>
              <a:defRPr/>
            </a:pPr>
            <a:r>
              <a:rPr lang="fr-FR" sz="1350" b="0" i="1" dirty="0">
                <a:solidFill>
                  <a:schemeClr val="bg1"/>
                </a:solidFill>
                <a:latin typeface="Aller" panose="02000503030000020004" pitchFamily="2" charset="0"/>
                <a:cs typeface="Arial"/>
              </a:rPr>
              <a:t>de retraite</a:t>
            </a:r>
          </a:p>
        </p:txBody>
      </p:sp>
      <p:sp>
        <p:nvSpPr>
          <p:cNvPr id="12" name="Espace réservé du titre 1"/>
          <p:cNvSpPr>
            <a:spLocks noGrp="1"/>
          </p:cNvSpPr>
          <p:nvPr>
            <p:ph type="title"/>
          </p:nvPr>
        </p:nvSpPr>
        <p:spPr>
          <a:xfrm>
            <a:off x="54423" y="123478"/>
            <a:ext cx="6173761" cy="558456"/>
          </a:xfrm>
          <a:prstGeom prst="rect">
            <a:avLst/>
          </a:prstGeom>
          <a:noFill/>
        </p:spPr>
        <p:txBody>
          <a:bodyPr vert="horz" lIns="91440" tIns="45720" rIns="91440" bIns="45720" rtlCol="0" anchor="ctr" anchorCtr="0">
            <a:noAutofit/>
          </a:bodyPr>
          <a:lstStyle/>
          <a:p>
            <a:r>
              <a:rPr lang="fr-FR" dirty="0"/>
              <a:t>Modifiez le style du titre</a:t>
            </a:r>
          </a:p>
        </p:txBody>
      </p:sp>
      <p:sp>
        <p:nvSpPr>
          <p:cNvPr id="14" name="Rectangle 13"/>
          <p:cNvSpPr/>
          <p:nvPr userDrawn="1"/>
        </p:nvSpPr>
        <p:spPr>
          <a:xfrm>
            <a:off x="8239075" y="457618"/>
            <a:ext cx="509389" cy="313932"/>
          </a:xfrm>
          <a:prstGeom prst="rect">
            <a:avLst/>
          </a:prstGeom>
        </p:spPr>
        <p:txBody>
          <a:bodyPr wrap="square">
            <a:spAutoFit/>
          </a:bodyPr>
          <a:lstStyle/>
          <a:p>
            <a:pPr algn="l" fontAlgn="auto">
              <a:lnSpc>
                <a:spcPct val="80000"/>
              </a:lnSpc>
              <a:spcBef>
                <a:spcPts val="0"/>
              </a:spcBef>
              <a:spcAft>
                <a:spcPts val="0"/>
              </a:spcAft>
              <a:defRPr/>
            </a:pPr>
            <a:r>
              <a:rPr lang="fr-FR" sz="900" dirty="0">
                <a:solidFill>
                  <a:schemeClr val="bg1"/>
                </a:solidFill>
                <a:latin typeface="Aller" panose="02000503030000020004" pitchFamily="2" charset="0"/>
                <a:cs typeface="Arial"/>
              </a:rPr>
              <a:t>CDT </a:t>
            </a:r>
            <a:r>
              <a:rPr lang="fr-FR" sz="900" b="0" dirty="0">
                <a:solidFill>
                  <a:schemeClr val="bg1"/>
                </a:solidFill>
                <a:latin typeface="Aller" panose="02000503030000020004" pitchFamily="2" charset="0"/>
                <a:cs typeface="Arial"/>
              </a:rPr>
              <a:t>2019</a:t>
            </a:r>
          </a:p>
        </p:txBody>
      </p:sp>
      <p:sp>
        <p:nvSpPr>
          <p:cNvPr id="15" name="Rectangle à coins arrondis 14"/>
          <p:cNvSpPr/>
          <p:nvPr userDrawn="1"/>
        </p:nvSpPr>
        <p:spPr>
          <a:xfrm>
            <a:off x="8748464" y="520770"/>
            <a:ext cx="301424" cy="170259"/>
          </a:xfrm>
          <a:prstGeom prst="roundRect">
            <a:avLst/>
          </a:prstGeom>
          <a:noFill/>
        </p:spPr>
        <p:txBody>
          <a:bodyPr wrap="square" lIns="0" tIns="0" rIns="0" bIns="0">
            <a:spAutoFit/>
          </a:bodyPr>
          <a:lstStyle/>
          <a:p>
            <a:pPr algn="ctr"/>
            <a:fld id="{8B8FABEF-D2A9-48FE-B444-8872F930789C}" type="slidenum">
              <a:rPr lang="fr-FR" sz="1000" smtClean="0">
                <a:solidFill>
                  <a:srgbClr val="D6AF08"/>
                </a:solidFill>
                <a:latin typeface="Aller" panose="02000503030000020004" pitchFamily="2" charset="0"/>
                <a:cs typeface="Arial"/>
              </a:rPr>
              <a:pPr algn="ctr"/>
              <a:t>‹N°›</a:t>
            </a:fld>
            <a:endParaRPr lang="fr-FR" sz="2400" dirty="0">
              <a:solidFill>
                <a:srgbClr val="D6AF08"/>
              </a:solidFill>
              <a:latin typeface="Aller" panose="02000503030000020004" pitchFamily="2" charset="0"/>
              <a:cs typeface="Arial"/>
            </a:endParaRPr>
          </a:p>
        </p:txBody>
      </p:sp>
    </p:spTree>
    <p:extLst>
      <p:ext uri="{BB962C8B-B14F-4D97-AF65-F5344CB8AC3E}">
        <p14:creationId xmlns:p14="http://schemas.microsoft.com/office/powerpoint/2010/main" val="2523687400"/>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Lst>
  <p:hf hdr="0" ftr="0" dt="0"/>
  <p:txStyles>
    <p:titleStyle>
      <a:lvl1pPr algn="l" rtl="0" eaLnBrk="0" fontAlgn="base" hangingPunct="0">
        <a:spcBef>
          <a:spcPct val="0"/>
        </a:spcBef>
        <a:spcAft>
          <a:spcPct val="0"/>
        </a:spcAft>
        <a:tabLst>
          <a:tab pos="1974850" algn="l"/>
        </a:tabLst>
        <a:defRPr lang="fr-FR" sz="2200" dirty="0">
          <a:solidFill>
            <a:schemeClr val="bg1"/>
          </a:solidFill>
          <a:latin typeface="Aller" panose="02000503030000020004" pitchFamily="2" charset="0"/>
          <a:ea typeface="+mj-ea"/>
          <a:cs typeface="+mj-cs"/>
        </a:defRPr>
      </a:lvl1pPr>
      <a:lvl2pPr algn="ctr" rtl="0" eaLnBrk="0" fontAlgn="base" hangingPunct="0">
        <a:spcBef>
          <a:spcPct val="0"/>
        </a:spcBef>
        <a:spcAft>
          <a:spcPct val="0"/>
        </a:spcAft>
        <a:defRPr sz="4400">
          <a:solidFill>
            <a:schemeClr val="tx2"/>
          </a:solidFill>
          <a:latin typeface="Arial Narrow" pitchFamily="34" charset="0"/>
          <a:cs typeface="Arial" pitchFamily="34" charset="0"/>
        </a:defRPr>
      </a:lvl2pPr>
      <a:lvl3pPr algn="ctr" rtl="0" eaLnBrk="0" fontAlgn="base" hangingPunct="0">
        <a:spcBef>
          <a:spcPct val="0"/>
        </a:spcBef>
        <a:spcAft>
          <a:spcPct val="0"/>
        </a:spcAft>
        <a:defRPr sz="4400">
          <a:solidFill>
            <a:schemeClr val="tx2"/>
          </a:solidFill>
          <a:latin typeface="Arial Narrow" pitchFamily="34" charset="0"/>
          <a:cs typeface="Arial" pitchFamily="34" charset="0"/>
        </a:defRPr>
      </a:lvl3pPr>
      <a:lvl4pPr algn="ctr" rtl="0" eaLnBrk="0" fontAlgn="base" hangingPunct="0">
        <a:spcBef>
          <a:spcPct val="0"/>
        </a:spcBef>
        <a:spcAft>
          <a:spcPct val="0"/>
        </a:spcAft>
        <a:defRPr sz="4400">
          <a:solidFill>
            <a:schemeClr val="tx2"/>
          </a:solidFill>
          <a:latin typeface="Arial Narrow" pitchFamily="34" charset="0"/>
          <a:cs typeface="Arial" pitchFamily="34" charset="0"/>
        </a:defRPr>
      </a:lvl4pPr>
      <a:lvl5pPr algn="ctr" rtl="0" eaLnBrk="0" fontAlgn="base" hangingPunct="0">
        <a:spcBef>
          <a:spcPct val="0"/>
        </a:spcBef>
        <a:spcAft>
          <a:spcPct val="0"/>
        </a:spcAft>
        <a:defRPr sz="4400">
          <a:solidFill>
            <a:schemeClr val="tx2"/>
          </a:solidFill>
          <a:latin typeface="Arial Narrow" pitchFamily="34" charset="0"/>
          <a:cs typeface="Arial" pitchFamily="34" charset="0"/>
        </a:defRPr>
      </a:lvl5pPr>
      <a:lvl6pPr marL="457200" algn="ctr" rtl="0" fontAlgn="base">
        <a:spcBef>
          <a:spcPct val="0"/>
        </a:spcBef>
        <a:spcAft>
          <a:spcPct val="0"/>
        </a:spcAft>
        <a:defRPr sz="4400">
          <a:solidFill>
            <a:schemeClr val="tx2"/>
          </a:solidFill>
          <a:latin typeface="Arial Narrow" pitchFamily="34" charset="0"/>
          <a:cs typeface="Arial" pitchFamily="34" charset="0"/>
        </a:defRPr>
      </a:lvl6pPr>
      <a:lvl7pPr marL="914400" algn="ctr" rtl="0" fontAlgn="base">
        <a:spcBef>
          <a:spcPct val="0"/>
        </a:spcBef>
        <a:spcAft>
          <a:spcPct val="0"/>
        </a:spcAft>
        <a:defRPr sz="4400">
          <a:solidFill>
            <a:schemeClr val="tx2"/>
          </a:solidFill>
          <a:latin typeface="Arial Narrow" pitchFamily="34" charset="0"/>
          <a:cs typeface="Arial" pitchFamily="34" charset="0"/>
        </a:defRPr>
      </a:lvl7pPr>
      <a:lvl8pPr marL="1371600" algn="ctr" rtl="0" fontAlgn="base">
        <a:spcBef>
          <a:spcPct val="0"/>
        </a:spcBef>
        <a:spcAft>
          <a:spcPct val="0"/>
        </a:spcAft>
        <a:defRPr sz="4400">
          <a:solidFill>
            <a:schemeClr val="tx2"/>
          </a:solidFill>
          <a:latin typeface="Arial Narrow" pitchFamily="34" charset="0"/>
          <a:cs typeface="Arial" pitchFamily="34" charset="0"/>
        </a:defRPr>
      </a:lvl8pPr>
      <a:lvl9pPr marL="1828800" algn="ctr" rtl="0" fontAlgn="base">
        <a:spcBef>
          <a:spcPct val="0"/>
        </a:spcBef>
        <a:spcAft>
          <a:spcPct val="0"/>
        </a:spcAft>
        <a:defRPr sz="4400">
          <a:solidFill>
            <a:schemeClr val="tx2"/>
          </a:solidFill>
          <a:latin typeface="Arial Narrow" pitchFamily="34" charset="0"/>
          <a:cs typeface="Arial" pitchFamily="34" charset="0"/>
        </a:defRPr>
      </a:lvl9pPr>
    </p:titleStyle>
    <p:bodyStyle>
      <a:lvl1pPr marL="0" indent="0" algn="ctr" rtl="0" eaLnBrk="0" fontAlgn="base" hangingPunct="0">
        <a:spcBef>
          <a:spcPct val="20000"/>
        </a:spcBef>
        <a:spcAft>
          <a:spcPct val="0"/>
        </a:spcAft>
        <a:buNone/>
        <a:defRPr sz="2400" b="1">
          <a:solidFill>
            <a:schemeClr val="bg1">
              <a:lumMod val="50000"/>
            </a:schemeClr>
          </a:solidFill>
          <a:latin typeface="+mn-lt"/>
          <a:ea typeface="+mn-ea"/>
          <a:cs typeface="+mn-cs"/>
        </a:defRPr>
      </a:lvl1pPr>
      <a:lvl2pPr marL="742950" indent="-285750" algn="ctr" rtl="0" eaLnBrk="0" fontAlgn="base" hangingPunct="0">
        <a:spcBef>
          <a:spcPct val="20000"/>
        </a:spcBef>
        <a:spcAft>
          <a:spcPct val="0"/>
        </a:spcAft>
        <a:buChar char="–"/>
        <a:defRPr sz="2000">
          <a:solidFill>
            <a:schemeClr val="bg1">
              <a:lumMod val="50000"/>
            </a:schemeClr>
          </a:solidFill>
          <a:latin typeface="+mn-lt"/>
          <a:cs typeface="+mn-cs"/>
        </a:defRPr>
      </a:lvl2pPr>
      <a:lvl3pPr marL="1143000" indent="-228600" algn="ctr" rtl="0" eaLnBrk="0" fontAlgn="base" hangingPunct="0">
        <a:spcBef>
          <a:spcPct val="20000"/>
        </a:spcBef>
        <a:spcAft>
          <a:spcPct val="0"/>
        </a:spcAft>
        <a:buChar char="•"/>
        <a:defRPr sz="1800">
          <a:solidFill>
            <a:schemeClr val="bg1">
              <a:lumMod val="50000"/>
            </a:schemeClr>
          </a:solidFill>
          <a:latin typeface="+mn-lt"/>
          <a:cs typeface="+mn-cs"/>
        </a:defRPr>
      </a:lvl3pPr>
      <a:lvl4pPr marL="1600200" indent="-228600" algn="ctr" rtl="0" eaLnBrk="0" fontAlgn="base" hangingPunct="0">
        <a:spcBef>
          <a:spcPct val="20000"/>
        </a:spcBef>
        <a:spcAft>
          <a:spcPct val="0"/>
        </a:spcAft>
        <a:buChar char="–"/>
        <a:defRPr sz="1600">
          <a:solidFill>
            <a:schemeClr val="bg1">
              <a:lumMod val="50000"/>
            </a:schemeClr>
          </a:solidFill>
          <a:latin typeface="+mn-lt"/>
          <a:cs typeface="+mn-cs"/>
        </a:defRPr>
      </a:lvl4pPr>
      <a:lvl5pPr marL="2057400" indent="-228600" algn="ctr" rtl="0" eaLnBrk="0" fontAlgn="base" hangingPunct="0">
        <a:spcBef>
          <a:spcPct val="20000"/>
        </a:spcBef>
        <a:spcAft>
          <a:spcPct val="0"/>
        </a:spcAft>
        <a:buChar char="»"/>
        <a:defRPr sz="1600">
          <a:solidFill>
            <a:schemeClr val="bg1">
              <a:lumMod val="50000"/>
            </a:schemeClr>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9144000" cy="791159"/>
          </a:xfrm>
          <a:prstGeom prst="rect">
            <a:avLst/>
          </a:prstGeom>
        </p:spPr>
      </p:pic>
      <p:sp>
        <p:nvSpPr>
          <p:cNvPr id="21" name="Espace réservé du texte 2"/>
          <p:cNvSpPr>
            <a:spLocks noGrp="1"/>
          </p:cNvSpPr>
          <p:nvPr>
            <p:ph type="body" idx="1"/>
          </p:nvPr>
        </p:nvSpPr>
        <p:spPr>
          <a:xfrm>
            <a:off x="626800" y="1006124"/>
            <a:ext cx="7849368" cy="3437834"/>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titre 5"/>
          <p:cNvSpPr>
            <a:spLocks noGrp="1"/>
          </p:cNvSpPr>
          <p:nvPr>
            <p:ph type="title"/>
          </p:nvPr>
        </p:nvSpPr>
        <p:spPr>
          <a:xfrm>
            <a:off x="35496" y="28993"/>
            <a:ext cx="5761112" cy="742557"/>
          </a:xfrm>
          <a:prstGeom prst="rect">
            <a:avLst/>
          </a:prstGeom>
        </p:spPr>
        <p:txBody>
          <a:bodyPr vert="horz" lIns="91440" tIns="45720" rIns="91440" bIns="45720" rtlCol="0" anchor="ctr">
            <a:normAutofit/>
          </a:bodyPr>
          <a:lstStyle/>
          <a:p>
            <a:r>
              <a:rPr lang="fr-FR" dirty="0"/>
              <a:t>Modifiez le style du titre</a:t>
            </a:r>
          </a:p>
        </p:txBody>
      </p:sp>
      <p:sp>
        <p:nvSpPr>
          <p:cNvPr id="9" name="Rectangle 8"/>
          <p:cNvSpPr/>
          <p:nvPr userDrawn="1"/>
        </p:nvSpPr>
        <p:spPr>
          <a:xfrm>
            <a:off x="5868144" y="142759"/>
            <a:ext cx="1368151" cy="507831"/>
          </a:xfrm>
          <a:prstGeom prst="rect">
            <a:avLst/>
          </a:prstGeom>
        </p:spPr>
        <p:txBody>
          <a:bodyPr wrap="square">
            <a:spAutoFit/>
          </a:bodyPr>
          <a:lstStyle/>
          <a:p>
            <a:pPr algn="r">
              <a:tabLst>
                <a:tab pos="806450" algn="l"/>
                <a:tab pos="895350" algn="r"/>
              </a:tabLst>
              <a:defRPr/>
            </a:pPr>
            <a:r>
              <a:rPr lang="fr-FR" sz="1350" b="1" dirty="0">
                <a:solidFill>
                  <a:schemeClr val="bg1"/>
                </a:solidFill>
                <a:latin typeface="Aller" panose="02000503030000020004" pitchFamily="2" charset="0"/>
                <a:cs typeface="Arial"/>
              </a:rPr>
              <a:t>Les pensions</a:t>
            </a:r>
          </a:p>
          <a:p>
            <a:pPr algn="r">
              <a:tabLst>
                <a:tab pos="895350" algn="r"/>
              </a:tabLst>
              <a:defRPr/>
            </a:pPr>
            <a:r>
              <a:rPr lang="fr-FR" sz="1350" b="0" i="1" dirty="0">
                <a:solidFill>
                  <a:schemeClr val="bg1"/>
                </a:solidFill>
                <a:latin typeface="Aller" panose="02000503030000020004" pitchFamily="2" charset="0"/>
                <a:cs typeface="Arial"/>
              </a:rPr>
              <a:t>de réversion</a:t>
            </a:r>
          </a:p>
        </p:txBody>
      </p:sp>
      <p:sp>
        <p:nvSpPr>
          <p:cNvPr id="10" name="Rectangle 9"/>
          <p:cNvSpPr/>
          <p:nvPr userDrawn="1"/>
        </p:nvSpPr>
        <p:spPr>
          <a:xfrm>
            <a:off x="8239075" y="457618"/>
            <a:ext cx="509389" cy="313932"/>
          </a:xfrm>
          <a:prstGeom prst="rect">
            <a:avLst/>
          </a:prstGeom>
        </p:spPr>
        <p:txBody>
          <a:bodyPr wrap="square">
            <a:spAutoFit/>
          </a:bodyPr>
          <a:lstStyle/>
          <a:p>
            <a:pPr algn="l" fontAlgn="auto">
              <a:lnSpc>
                <a:spcPct val="80000"/>
              </a:lnSpc>
              <a:spcBef>
                <a:spcPts val="0"/>
              </a:spcBef>
              <a:spcAft>
                <a:spcPts val="0"/>
              </a:spcAft>
              <a:defRPr/>
            </a:pPr>
            <a:r>
              <a:rPr lang="fr-FR" sz="900" dirty="0">
                <a:solidFill>
                  <a:schemeClr val="bg1"/>
                </a:solidFill>
                <a:latin typeface="Aller" panose="02000503030000020004" pitchFamily="2" charset="0"/>
                <a:cs typeface="Arial"/>
              </a:rPr>
              <a:t>CDT </a:t>
            </a:r>
            <a:r>
              <a:rPr lang="fr-FR" sz="900" b="0" dirty="0">
                <a:solidFill>
                  <a:schemeClr val="bg1"/>
                </a:solidFill>
                <a:latin typeface="Aller" panose="02000503030000020004" pitchFamily="2" charset="0"/>
                <a:cs typeface="Arial"/>
              </a:rPr>
              <a:t>2019</a:t>
            </a:r>
          </a:p>
        </p:txBody>
      </p:sp>
      <p:sp>
        <p:nvSpPr>
          <p:cNvPr id="11" name="Rectangle à coins arrondis 10"/>
          <p:cNvSpPr/>
          <p:nvPr userDrawn="1"/>
        </p:nvSpPr>
        <p:spPr>
          <a:xfrm>
            <a:off x="8748464" y="520770"/>
            <a:ext cx="301424" cy="170259"/>
          </a:xfrm>
          <a:prstGeom prst="roundRect">
            <a:avLst/>
          </a:prstGeom>
          <a:noFill/>
        </p:spPr>
        <p:txBody>
          <a:bodyPr wrap="square" lIns="0" tIns="0" rIns="0" bIns="0">
            <a:spAutoFit/>
          </a:bodyPr>
          <a:lstStyle/>
          <a:p>
            <a:pPr algn="ctr"/>
            <a:fld id="{8B8FABEF-D2A9-48FE-B444-8872F930789C}" type="slidenum">
              <a:rPr lang="fr-FR" sz="1000" smtClean="0">
                <a:solidFill>
                  <a:srgbClr val="F0B010"/>
                </a:solidFill>
                <a:latin typeface="Aller" panose="02000503030000020004" pitchFamily="2" charset="0"/>
                <a:cs typeface="Arial"/>
              </a:rPr>
              <a:pPr algn="ctr"/>
              <a:t>‹N°›</a:t>
            </a:fld>
            <a:endParaRPr lang="fr-FR" sz="2400" dirty="0">
              <a:solidFill>
                <a:srgbClr val="F0B010"/>
              </a:solidFill>
              <a:latin typeface="Aller" panose="02000503030000020004" pitchFamily="2" charset="0"/>
              <a:cs typeface="Arial"/>
            </a:endParaRPr>
          </a:p>
        </p:txBody>
      </p:sp>
    </p:spTree>
    <p:extLst>
      <p:ext uri="{BB962C8B-B14F-4D97-AF65-F5344CB8AC3E}">
        <p14:creationId xmlns:p14="http://schemas.microsoft.com/office/powerpoint/2010/main" val="784409967"/>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Lst>
  <p:hf hdr="0" ftr="0" dt="0"/>
  <p:txStyles>
    <p:titleStyle>
      <a:lvl1pPr algn="l" rtl="0" eaLnBrk="0" fontAlgn="base" hangingPunct="0">
        <a:spcBef>
          <a:spcPct val="0"/>
        </a:spcBef>
        <a:spcAft>
          <a:spcPct val="0"/>
        </a:spcAft>
        <a:defRPr sz="2200">
          <a:solidFill>
            <a:schemeClr val="bg1"/>
          </a:solidFill>
          <a:latin typeface="Aller" panose="02000503030000020004" pitchFamily="2" charset="0"/>
          <a:ea typeface="+mj-ea"/>
          <a:cs typeface="+mj-cs"/>
        </a:defRPr>
      </a:lvl1pPr>
      <a:lvl2pPr algn="ctr" rtl="0" eaLnBrk="0" fontAlgn="base" hangingPunct="0">
        <a:spcBef>
          <a:spcPct val="0"/>
        </a:spcBef>
        <a:spcAft>
          <a:spcPct val="0"/>
        </a:spcAft>
        <a:defRPr sz="4400">
          <a:solidFill>
            <a:schemeClr val="tx2"/>
          </a:solidFill>
          <a:latin typeface="Arial Narrow" pitchFamily="34" charset="0"/>
          <a:cs typeface="Arial" pitchFamily="34" charset="0"/>
        </a:defRPr>
      </a:lvl2pPr>
      <a:lvl3pPr algn="ctr" rtl="0" eaLnBrk="0" fontAlgn="base" hangingPunct="0">
        <a:spcBef>
          <a:spcPct val="0"/>
        </a:spcBef>
        <a:spcAft>
          <a:spcPct val="0"/>
        </a:spcAft>
        <a:defRPr sz="4400">
          <a:solidFill>
            <a:schemeClr val="tx2"/>
          </a:solidFill>
          <a:latin typeface="Arial Narrow" pitchFamily="34" charset="0"/>
          <a:cs typeface="Arial" pitchFamily="34" charset="0"/>
        </a:defRPr>
      </a:lvl3pPr>
      <a:lvl4pPr algn="ctr" rtl="0" eaLnBrk="0" fontAlgn="base" hangingPunct="0">
        <a:spcBef>
          <a:spcPct val="0"/>
        </a:spcBef>
        <a:spcAft>
          <a:spcPct val="0"/>
        </a:spcAft>
        <a:defRPr sz="4400">
          <a:solidFill>
            <a:schemeClr val="tx2"/>
          </a:solidFill>
          <a:latin typeface="Arial Narrow" pitchFamily="34" charset="0"/>
          <a:cs typeface="Arial" pitchFamily="34" charset="0"/>
        </a:defRPr>
      </a:lvl4pPr>
      <a:lvl5pPr algn="ctr" rtl="0" eaLnBrk="0" fontAlgn="base" hangingPunct="0">
        <a:spcBef>
          <a:spcPct val="0"/>
        </a:spcBef>
        <a:spcAft>
          <a:spcPct val="0"/>
        </a:spcAft>
        <a:defRPr sz="4400">
          <a:solidFill>
            <a:schemeClr val="tx2"/>
          </a:solidFill>
          <a:latin typeface="Arial Narrow" pitchFamily="34" charset="0"/>
          <a:cs typeface="Arial" pitchFamily="34" charset="0"/>
        </a:defRPr>
      </a:lvl5pPr>
      <a:lvl6pPr marL="457200" algn="ctr" rtl="0" fontAlgn="base">
        <a:spcBef>
          <a:spcPct val="0"/>
        </a:spcBef>
        <a:spcAft>
          <a:spcPct val="0"/>
        </a:spcAft>
        <a:defRPr sz="4400">
          <a:solidFill>
            <a:schemeClr val="tx2"/>
          </a:solidFill>
          <a:latin typeface="Arial Narrow" pitchFamily="34" charset="0"/>
          <a:cs typeface="Arial" pitchFamily="34" charset="0"/>
        </a:defRPr>
      </a:lvl6pPr>
      <a:lvl7pPr marL="914400" algn="ctr" rtl="0" fontAlgn="base">
        <a:spcBef>
          <a:spcPct val="0"/>
        </a:spcBef>
        <a:spcAft>
          <a:spcPct val="0"/>
        </a:spcAft>
        <a:defRPr sz="4400">
          <a:solidFill>
            <a:schemeClr val="tx2"/>
          </a:solidFill>
          <a:latin typeface="Arial Narrow" pitchFamily="34" charset="0"/>
          <a:cs typeface="Arial" pitchFamily="34" charset="0"/>
        </a:defRPr>
      </a:lvl7pPr>
      <a:lvl8pPr marL="1371600" algn="ctr" rtl="0" fontAlgn="base">
        <a:spcBef>
          <a:spcPct val="0"/>
        </a:spcBef>
        <a:spcAft>
          <a:spcPct val="0"/>
        </a:spcAft>
        <a:defRPr sz="4400">
          <a:solidFill>
            <a:schemeClr val="tx2"/>
          </a:solidFill>
          <a:latin typeface="Arial Narrow" pitchFamily="34" charset="0"/>
          <a:cs typeface="Arial" pitchFamily="34" charset="0"/>
        </a:defRPr>
      </a:lvl8pPr>
      <a:lvl9pPr marL="1828800" algn="ctr" rtl="0" fontAlgn="base">
        <a:spcBef>
          <a:spcPct val="0"/>
        </a:spcBef>
        <a:spcAft>
          <a:spcPct val="0"/>
        </a:spcAft>
        <a:defRPr sz="4400">
          <a:solidFill>
            <a:schemeClr val="tx2"/>
          </a:solidFill>
          <a:latin typeface="Arial Narrow" pitchFamily="34" charset="0"/>
          <a:cs typeface="Arial" pitchFamily="34" charset="0"/>
        </a:defRPr>
      </a:lvl9pPr>
    </p:titleStyle>
    <p:bodyStyle>
      <a:lvl1pPr marL="0" indent="0" algn="ctr" rtl="0" eaLnBrk="0" fontAlgn="base" hangingPunct="0">
        <a:spcBef>
          <a:spcPct val="20000"/>
        </a:spcBef>
        <a:spcAft>
          <a:spcPct val="0"/>
        </a:spcAft>
        <a:buNone/>
        <a:defRPr sz="2400" b="1">
          <a:solidFill>
            <a:schemeClr val="bg1">
              <a:lumMod val="50000"/>
            </a:schemeClr>
          </a:solidFill>
          <a:latin typeface="+mn-lt"/>
          <a:ea typeface="+mn-ea"/>
          <a:cs typeface="+mn-cs"/>
        </a:defRPr>
      </a:lvl1pPr>
      <a:lvl2pPr marL="742950" indent="-285750" algn="ctr" rtl="0" eaLnBrk="0" fontAlgn="base" hangingPunct="0">
        <a:spcBef>
          <a:spcPct val="20000"/>
        </a:spcBef>
        <a:spcAft>
          <a:spcPct val="0"/>
        </a:spcAft>
        <a:buChar char="–"/>
        <a:defRPr sz="2000">
          <a:solidFill>
            <a:schemeClr val="bg1">
              <a:lumMod val="50000"/>
            </a:schemeClr>
          </a:solidFill>
          <a:latin typeface="+mn-lt"/>
          <a:cs typeface="+mn-cs"/>
        </a:defRPr>
      </a:lvl2pPr>
      <a:lvl3pPr marL="1143000" indent="-228600" algn="ctr" rtl="0" eaLnBrk="0" fontAlgn="base" hangingPunct="0">
        <a:spcBef>
          <a:spcPct val="20000"/>
        </a:spcBef>
        <a:spcAft>
          <a:spcPct val="0"/>
        </a:spcAft>
        <a:buChar char="•"/>
        <a:defRPr sz="1800">
          <a:solidFill>
            <a:schemeClr val="bg1">
              <a:lumMod val="50000"/>
            </a:schemeClr>
          </a:solidFill>
          <a:latin typeface="+mn-lt"/>
          <a:cs typeface="+mn-cs"/>
        </a:defRPr>
      </a:lvl3pPr>
      <a:lvl4pPr marL="1600200" indent="-228600" algn="ctr" rtl="0" eaLnBrk="0" fontAlgn="base" hangingPunct="0">
        <a:spcBef>
          <a:spcPct val="20000"/>
        </a:spcBef>
        <a:spcAft>
          <a:spcPct val="0"/>
        </a:spcAft>
        <a:buChar char="–"/>
        <a:defRPr sz="1600">
          <a:solidFill>
            <a:schemeClr val="bg1">
              <a:lumMod val="50000"/>
            </a:schemeClr>
          </a:solidFill>
          <a:latin typeface="+mn-lt"/>
          <a:cs typeface="+mn-cs"/>
        </a:defRPr>
      </a:lvl4pPr>
      <a:lvl5pPr marL="2057400" indent="-228600" algn="ctr" rtl="0" eaLnBrk="0" fontAlgn="base" hangingPunct="0">
        <a:spcBef>
          <a:spcPct val="20000"/>
        </a:spcBef>
        <a:spcAft>
          <a:spcPct val="0"/>
        </a:spcAft>
        <a:buChar char="»"/>
        <a:defRPr sz="1600">
          <a:solidFill>
            <a:schemeClr val="bg1">
              <a:lumMod val="50000"/>
            </a:schemeClr>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1094"/>
            <a:ext cx="9144000" cy="791159"/>
          </a:xfrm>
          <a:prstGeom prst="rect">
            <a:avLst/>
          </a:prstGeom>
        </p:spPr>
      </p:pic>
      <p:sp>
        <p:nvSpPr>
          <p:cNvPr id="21" name="Espace réservé du texte 2"/>
          <p:cNvSpPr>
            <a:spLocks noGrp="1"/>
          </p:cNvSpPr>
          <p:nvPr>
            <p:ph type="body" idx="1"/>
          </p:nvPr>
        </p:nvSpPr>
        <p:spPr>
          <a:xfrm>
            <a:off x="626800" y="1006124"/>
            <a:ext cx="7849368" cy="3437834"/>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6" name="Espace réservé du titre 1"/>
          <p:cNvSpPr>
            <a:spLocks noGrp="1"/>
          </p:cNvSpPr>
          <p:nvPr>
            <p:ph type="title"/>
          </p:nvPr>
        </p:nvSpPr>
        <p:spPr>
          <a:xfrm>
            <a:off x="274032" y="66984"/>
            <a:ext cx="5450494" cy="558456"/>
          </a:xfrm>
          <a:prstGeom prst="rect">
            <a:avLst/>
          </a:prstGeom>
          <a:noFill/>
        </p:spPr>
        <p:txBody>
          <a:bodyPr vert="horz" lIns="91440" tIns="45720" rIns="91440" bIns="45720" rtlCol="0" anchor="ctr" anchorCtr="0">
            <a:noAutofit/>
          </a:bodyPr>
          <a:lstStyle/>
          <a:p>
            <a:r>
              <a:rPr lang="fr-FR" dirty="0"/>
              <a:t>Modifiez le style du titre</a:t>
            </a:r>
          </a:p>
        </p:txBody>
      </p:sp>
      <p:sp>
        <p:nvSpPr>
          <p:cNvPr id="9" name="Rectangle 8"/>
          <p:cNvSpPr/>
          <p:nvPr userDrawn="1"/>
        </p:nvSpPr>
        <p:spPr>
          <a:xfrm>
            <a:off x="8239075" y="457618"/>
            <a:ext cx="509389" cy="313932"/>
          </a:xfrm>
          <a:prstGeom prst="rect">
            <a:avLst/>
          </a:prstGeom>
        </p:spPr>
        <p:txBody>
          <a:bodyPr wrap="square">
            <a:spAutoFit/>
          </a:bodyPr>
          <a:lstStyle/>
          <a:p>
            <a:pPr algn="l" fontAlgn="auto">
              <a:lnSpc>
                <a:spcPct val="80000"/>
              </a:lnSpc>
              <a:spcBef>
                <a:spcPts val="0"/>
              </a:spcBef>
              <a:spcAft>
                <a:spcPts val="0"/>
              </a:spcAft>
              <a:defRPr/>
            </a:pPr>
            <a:r>
              <a:rPr lang="fr-FR" sz="900" dirty="0">
                <a:solidFill>
                  <a:schemeClr val="bg1"/>
                </a:solidFill>
                <a:latin typeface="Aller" panose="02000503030000020004" pitchFamily="2" charset="0"/>
                <a:cs typeface="Arial"/>
              </a:rPr>
              <a:t>CDT </a:t>
            </a:r>
            <a:r>
              <a:rPr lang="fr-FR" sz="900" b="0" dirty="0">
                <a:solidFill>
                  <a:schemeClr val="bg1"/>
                </a:solidFill>
                <a:latin typeface="Aller" panose="02000503030000020004" pitchFamily="2" charset="0"/>
                <a:cs typeface="Arial"/>
              </a:rPr>
              <a:t>2019</a:t>
            </a:r>
          </a:p>
        </p:txBody>
      </p:sp>
      <p:sp>
        <p:nvSpPr>
          <p:cNvPr id="10" name="Rectangle à coins arrondis 9"/>
          <p:cNvSpPr/>
          <p:nvPr userDrawn="1"/>
        </p:nvSpPr>
        <p:spPr>
          <a:xfrm>
            <a:off x="8748464" y="520770"/>
            <a:ext cx="301424" cy="170259"/>
          </a:xfrm>
          <a:prstGeom prst="roundRect">
            <a:avLst/>
          </a:prstGeom>
          <a:noFill/>
        </p:spPr>
        <p:txBody>
          <a:bodyPr wrap="square" lIns="0" tIns="0" rIns="0" bIns="0">
            <a:spAutoFit/>
          </a:bodyPr>
          <a:lstStyle/>
          <a:p>
            <a:pPr algn="ctr"/>
            <a:fld id="{8B8FABEF-D2A9-48FE-B444-8872F930789C}" type="slidenum">
              <a:rPr lang="fr-FR" sz="1000" smtClean="0">
                <a:solidFill>
                  <a:srgbClr val="A0AC04"/>
                </a:solidFill>
                <a:latin typeface="Aller" panose="02000503030000020004" pitchFamily="2" charset="0"/>
                <a:cs typeface="Arial"/>
              </a:rPr>
              <a:pPr algn="ctr"/>
              <a:t>‹N°›</a:t>
            </a:fld>
            <a:endParaRPr lang="fr-FR" sz="2400" dirty="0">
              <a:solidFill>
                <a:srgbClr val="A0AC04"/>
              </a:solidFill>
              <a:latin typeface="Aller" panose="02000503030000020004" pitchFamily="2" charset="0"/>
              <a:cs typeface="Arial"/>
            </a:endParaRPr>
          </a:p>
        </p:txBody>
      </p:sp>
      <p:sp>
        <p:nvSpPr>
          <p:cNvPr id="11" name="Rectangle 10"/>
          <p:cNvSpPr/>
          <p:nvPr userDrawn="1"/>
        </p:nvSpPr>
        <p:spPr>
          <a:xfrm>
            <a:off x="5148064" y="142759"/>
            <a:ext cx="2088231" cy="507831"/>
          </a:xfrm>
          <a:prstGeom prst="rect">
            <a:avLst/>
          </a:prstGeom>
        </p:spPr>
        <p:txBody>
          <a:bodyPr wrap="square">
            <a:spAutoFit/>
          </a:bodyPr>
          <a:lstStyle/>
          <a:p>
            <a:pPr algn="r">
              <a:tabLst>
                <a:tab pos="806450" algn="l"/>
                <a:tab pos="895350" algn="r"/>
              </a:tabLst>
              <a:defRPr/>
            </a:pPr>
            <a:r>
              <a:rPr lang="fr-FR" sz="1350" b="1" dirty="0">
                <a:solidFill>
                  <a:schemeClr val="bg1"/>
                </a:solidFill>
                <a:latin typeface="Aller" panose="02000503030000020004" pitchFamily="2" charset="0"/>
                <a:cs typeface="Arial"/>
              </a:rPr>
              <a:t>La démographie</a:t>
            </a:r>
            <a:r>
              <a:rPr lang="fr-FR" sz="1350" b="1" baseline="0" dirty="0">
                <a:solidFill>
                  <a:schemeClr val="bg1"/>
                </a:solidFill>
                <a:latin typeface="Aller" panose="02000503030000020004" pitchFamily="2" charset="0"/>
                <a:cs typeface="Arial"/>
              </a:rPr>
              <a:t> </a:t>
            </a:r>
            <a:endParaRPr lang="fr-FR" sz="1350" b="1" dirty="0">
              <a:solidFill>
                <a:schemeClr val="bg1"/>
              </a:solidFill>
              <a:latin typeface="Aller" panose="02000503030000020004" pitchFamily="2" charset="0"/>
              <a:cs typeface="Arial"/>
            </a:endParaRPr>
          </a:p>
          <a:p>
            <a:pPr algn="r">
              <a:tabLst>
                <a:tab pos="895350" algn="r"/>
              </a:tabLst>
              <a:defRPr/>
            </a:pPr>
            <a:r>
              <a:rPr lang="fr-FR" sz="1350" b="0" i="1" dirty="0">
                <a:solidFill>
                  <a:schemeClr val="bg1"/>
                </a:solidFill>
                <a:latin typeface="Aller" panose="02000503030000020004" pitchFamily="2" charset="0"/>
                <a:cs typeface="Arial"/>
              </a:rPr>
              <a:t>et</a:t>
            </a:r>
            <a:r>
              <a:rPr lang="fr-FR" sz="1350" b="0" i="1" baseline="0" dirty="0">
                <a:solidFill>
                  <a:schemeClr val="bg1"/>
                </a:solidFill>
                <a:latin typeface="Aller" panose="02000503030000020004" pitchFamily="2" charset="0"/>
                <a:cs typeface="Arial"/>
              </a:rPr>
              <a:t> les perspectives</a:t>
            </a:r>
            <a:endParaRPr lang="fr-FR" sz="1350" b="0" i="1" dirty="0">
              <a:solidFill>
                <a:schemeClr val="bg1"/>
              </a:solidFill>
              <a:latin typeface="Aller" panose="02000503030000020004" pitchFamily="2" charset="0"/>
              <a:cs typeface="Arial"/>
            </a:endParaRPr>
          </a:p>
        </p:txBody>
      </p:sp>
    </p:spTree>
    <p:extLst>
      <p:ext uri="{BB962C8B-B14F-4D97-AF65-F5344CB8AC3E}">
        <p14:creationId xmlns:p14="http://schemas.microsoft.com/office/powerpoint/2010/main" val="1558505048"/>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Lst>
  <p:hf hdr="0" ftr="0" dt="0"/>
  <p:txStyles>
    <p:titleStyle>
      <a:lvl1pPr algn="l" rtl="0" eaLnBrk="0" fontAlgn="base" hangingPunct="0">
        <a:spcBef>
          <a:spcPct val="0"/>
        </a:spcBef>
        <a:spcAft>
          <a:spcPct val="0"/>
        </a:spcAft>
        <a:defRPr sz="2200">
          <a:solidFill>
            <a:schemeClr val="bg1"/>
          </a:solidFill>
          <a:latin typeface="Aller" panose="02000503030000020004" pitchFamily="2" charset="0"/>
          <a:ea typeface="+mj-ea"/>
          <a:cs typeface="+mj-cs"/>
        </a:defRPr>
      </a:lvl1pPr>
      <a:lvl2pPr algn="ctr" rtl="0" eaLnBrk="0" fontAlgn="base" hangingPunct="0">
        <a:spcBef>
          <a:spcPct val="0"/>
        </a:spcBef>
        <a:spcAft>
          <a:spcPct val="0"/>
        </a:spcAft>
        <a:defRPr sz="4400">
          <a:solidFill>
            <a:schemeClr val="tx2"/>
          </a:solidFill>
          <a:latin typeface="Arial Narrow" pitchFamily="34" charset="0"/>
          <a:cs typeface="Arial" pitchFamily="34" charset="0"/>
        </a:defRPr>
      </a:lvl2pPr>
      <a:lvl3pPr algn="ctr" rtl="0" eaLnBrk="0" fontAlgn="base" hangingPunct="0">
        <a:spcBef>
          <a:spcPct val="0"/>
        </a:spcBef>
        <a:spcAft>
          <a:spcPct val="0"/>
        </a:spcAft>
        <a:defRPr sz="4400">
          <a:solidFill>
            <a:schemeClr val="tx2"/>
          </a:solidFill>
          <a:latin typeface="Arial Narrow" pitchFamily="34" charset="0"/>
          <a:cs typeface="Arial" pitchFamily="34" charset="0"/>
        </a:defRPr>
      </a:lvl3pPr>
      <a:lvl4pPr algn="ctr" rtl="0" eaLnBrk="0" fontAlgn="base" hangingPunct="0">
        <a:spcBef>
          <a:spcPct val="0"/>
        </a:spcBef>
        <a:spcAft>
          <a:spcPct val="0"/>
        </a:spcAft>
        <a:defRPr sz="4400">
          <a:solidFill>
            <a:schemeClr val="tx2"/>
          </a:solidFill>
          <a:latin typeface="Arial Narrow" pitchFamily="34" charset="0"/>
          <a:cs typeface="Arial" pitchFamily="34" charset="0"/>
        </a:defRPr>
      </a:lvl4pPr>
      <a:lvl5pPr algn="ctr" rtl="0" eaLnBrk="0" fontAlgn="base" hangingPunct="0">
        <a:spcBef>
          <a:spcPct val="0"/>
        </a:spcBef>
        <a:spcAft>
          <a:spcPct val="0"/>
        </a:spcAft>
        <a:defRPr sz="4400">
          <a:solidFill>
            <a:schemeClr val="tx2"/>
          </a:solidFill>
          <a:latin typeface="Arial Narrow" pitchFamily="34" charset="0"/>
          <a:cs typeface="Arial" pitchFamily="34" charset="0"/>
        </a:defRPr>
      </a:lvl5pPr>
      <a:lvl6pPr marL="457200" algn="ctr" rtl="0" fontAlgn="base">
        <a:spcBef>
          <a:spcPct val="0"/>
        </a:spcBef>
        <a:spcAft>
          <a:spcPct val="0"/>
        </a:spcAft>
        <a:defRPr sz="4400">
          <a:solidFill>
            <a:schemeClr val="tx2"/>
          </a:solidFill>
          <a:latin typeface="Arial Narrow" pitchFamily="34" charset="0"/>
          <a:cs typeface="Arial" pitchFamily="34" charset="0"/>
        </a:defRPr>
      </a:lvl6pPr>
      <a:lvl7pPr marL="914400" algn="ctr" rtl="0" fontAlgn="base">
        <a:spcBef>
          <a:spcPct val="0"/>
        </a:spcBef>
        <a:spcAft>
          <a:spcPct val="0"/>
        </a:spcAft>
        <a:defRPr sz="4400">
          <a:solidFill>
            <a:schemeClr val="tx2"/>
          </a:solidFill>
          <a:latin typeface="Arial Narrow" pitchFamily="34" charset="0"/>
          <a:cs typeface="Arial" pitchFamily="34" charset="0"/>
        </a:defRPr>
      </a:lvl7pPr>
      <a:lvl8pPr marL="1371600" algn="ctr" rtl="0" fontAlgn="base">
        <a:spcBef>
          <a:spcPct val="0"/>
        </a:spcBef>
        <a:spcAft>
          <a:spcPct val="0"/>
        </a:spcAft>
        <a:defRPr sz="4400">
          <a:solidFill>
            <a:schemeClr val="tx2"/>
          </a:solidFill>
          <a:latin typeface="Arial Narrow" pitchFamily="34" charset="0"/>
          <a:cs typeface="Arial" pitchFamily="34" charset="0"/>
        </a:defRPr>
      </a:lvl8pPr>
      <a:lvl9pPr marL="1828800" algn="ctr" rtl="0" fontAlgn="base">
        <a:spcBef>
          <a:spcPct val="0"/>
        </a:spcBef>
        <a:spcAft>
          <a:spcPct val="0"/>
        </a:spcAft>
        <a:defRPr sz="4400">
          <a:solidFill>
            <a:schemeClr val="tx2"/>
          </a:solidFill>
          <a:latin typeface="Arial Narrow" pitchFamily="34" charset="0"/>
          <a:cs typeface="Arial" pitchFamily="34" charset="0"/>
        </a:defRPr>
      </a:lvl9pPr>
    </p:titleStyle>
    <p:bodyStyle>
      <a:lvl1pPr marL="0" indent="0" algn="ctr" rtl="0" eaLnBrk="0" fontAlgn="base" hangingPunct="0">
        <a:spcBef>
          <a:spcPct val="20000"/>
        </a:spcBef>
        <a:spcAft>
          <a:spcPct val="0"/>
        </a:spcAft>
        <a:buNone/>
        <a:defRPr sz="2400" b="1">
          <a:solidFill>
            <a:schemeClr val="bg1">
              <a:lumMod val="50000"/>
            </a:schemeClr>
          </a:solidFill>
          <a:latin typeface="+mn-lt"/>
          <a:ea typeface="+mn-ea"/>
          <a:cs typeface="+mn-cs"/>
        </a:defRPr>
      </a:lvl1pPr>
      <a:lvl2pPr marL="742950" indent="-285750" algn="ctr" rtl="0" eaLnBrk="0" fontAlgn="base" hangingPunct="0">
        <a:spcBef>
          <a:spcPct val="20000"/>
        </a:spcBef>
        <a:spcAft>
          <a:spcPct val="0"/>
        </a:spcAft>
        <a:buChar char="–"/>
        <a:defRPr sz="2000">
          <a:solidFill>
            <a:schemeClr val="bg1">
              <a:lumMod val="50000"/>
            </a:schemeClr>
          </a:solidFill>
          <a:latin typeface="+mn-lt"/>
          <a:cs typeface="+mn-cs"/>
        </a:defRPr>
      </a:lvl2pPr>
      <a:lvl3pPr marL="1143000" indent="-228600" algn="ctr" rtl="0" eaLnBrk="0" fontAlgn="base" hangingPunct="0">
        <a:spcBef>
          <a:spcPct val="20000"/>
        </a:spcBef>
        <a:spcAft>
          <a:spcPct val="0"/>
        </a:spcAft>
        <a:buChar char="•"/>
        <a:defRPr sz="1800">
          <a:solidFill>
            <a:schemeClr val="bg1">
              <a:lumMod val="50000"/>
            </a:schemeClr>
          </a:solidFill>
          <a:latin typeface="+mn-lt"/>
          <a:cs typeface="+mn-cs"/>
        </a:defRPr>
      </a:lvl3pPr>
      <a:lvl4pPr marL="1600200" indent="-228600" algn="ctr" rtl="0" eaLnBrk="0" fontAlgn="base" hangingPunct="0">
        <a:spcBef>
          <a:spcPct val="20000"/>
        </a:spcBef>
        <a:spcAft>
          <a:spcPct val="0"/>
        </a:spcAft>
        <a:buChar char="–"/>
        <a:defRPr sz="1600">
          <a:solidFill>
            <a:schemeClr val="bg1">
              <a:lumMod val="50000"/>
            </a:schemeClr>
          </a:solidFill>
          <a:latin typeface="+mn-lt"/>
          <a:cs typeface="+mn-cs"/>
        </a:defRPr>
      </a:lvl4pPr>
      <a:lvl5pPr marL="2057400" indent="-228600" algn="ctr" rtl="0" eaLnBrk="0" fontAlgn="base" hangingPunct="0">
        <a:spcBef>
          <a:spcPct val="20000"/>
        </a:spcBef>
        <a:spcAft>
          <a:spcPct val="0"/>
        </a:spcAft>
        <a:buChar char="»"/>
        <a:defRPr sz="1600">
          <a:solidFill>
            <a:schemeClr val="bg1">
              <a:lumMod val="50000"/>
            </a:schemeClr>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9144000" cy="791159"/>
          </a:xfrm>
          <a:prstGeom prst="rect">
            <a:avLst/>
          </a:prstGeom>
        </p:spPr>
      </p:pic>
      <p:sp>
        <p:nvSpPr>
          <p:cNvPr id="21" name="Espace réservé du texte 2"/>
          <p:cNvSpPr>
            <a:spLocks noGrp="1"/>
          </p:cNvSpPr>
          <p:nvPr>
            <p:ph type="body" idx="1"/>
          </p:nvPr>
        </p:nvSpPr>
        <p:spPr>
          <a:xfrm>
            <a:off x="626800" y="1006124"/>
            <a:ext cx="7849368" cy="3437834"/>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Espace réservé du titre 1"/>
          <p:cNvSpPr>
            <a:spLocks noGrp="1"/>
          </p:cNvSpPr>
          <p:nvPr>
            <p:ph type="title"/>
          </p:nvPr>
        </p:nvSpPr>
        <p:spPr>
          <a:xfrm>
            <a:off x="107504" y="123478"/>
            <a:ext cx="5450494" cy="558456"/>
          </a:xfrm>
          <a:prstGeom prst="rect">
            <a:avLst/>
          </a:prstGeom>
          <a:noFill/>
        </p:spPr>
        <p:txBody>
          <a:bodyPr vert="horz" lIns="91440" tIns="45720" rIns="91440" bIns="45720" rtlCol="0" anchor="ctr" anchorCtr="0">
            <a:noAutofit/>
          </a:bodyPr>
          <a:lstStyle/>
          <a:p>
            <a:r>
              <a:rPr lang="fr-FR" dirty="0"/>
              <a:t>Modifiez le style du titre</a:t>
            </a:r>
          </a:p>
        </p:txBody>
      </p:sp>
      <p:sp>
        <p:nvSpPr>
          <p:cNvPr id="9" name="Rectangle 8"/>
          <p:cNvSpPr/>
          <p:nvPr userDrawn="1"/>
        </p:nvSpPr>
        <p:spPr>
          <a:xfrm>
            <a:off x="5148064" y="142759"/>
            <a:ext cx="2088231" cy="507831"/>
          </a:xfrm>
          <a:prstGeom prst="rect">
            <a:avLst/>
          </a:prstGeom>
        </p:spPr>
        <p:txBody>
          <a:bodyPr wrap="square">
            <a:spAutoFit/>
          </a:bodyPr>
          <a:lstStyle/>
          <a:p>
            <a:pPr algn="r">
              <a:tabLst>
                <a:tab pos="806450" algn="l"/>
                <a:tab pos="895350" algn="r"/>
              </a:tabLst>
              <a:defRPr/>
            </a:pPr>
            <a:r>
              <a:rPr lang="fr-FR" sz="1350" b="1" dirty="0">
                <a:solidFill>
                  <a:schemeClr val="bg1"/>
                </a:solidFill>
                <a:latin typeface="Aller" panose="02000503030000020004" pitchFamily="2" charset="0"/>
                <a:cs typeface="Arial"/>
              </a:rPr>
              <a:t>Le Fonds d’action</a:t>
            </a:r>
          </a:p>
          <a:p>
            <a:pPr algn="r">
              <a:tabLst>
                <a:tab pos="895350" algn="r"/>
              </a:tabLst>
              <a:defRPr/>
            </a:pPr>
            <a:r>
              <a:rPr lang="fr-FR" sz="1350" b="0" i="1" dirty="0">
                <a:solidFill>
                  <a:schemeClr val="bg1"/>
                </a:solidFill>
                <a:latin typeface="Aller" panose="02000503030000020004" pitchFamily="2" charset="0"/>
                <a:cs typeface="Arial"/>
              </a:rPr>
              <a:t>sociale (FAS)</a:t>
            </a:r>
          </a:p>
        </p:txBody>
      </p:sp>
      <p:sp>
        <p:nvSpPr>
          <p:cNvPr id="10" name="Rectangle 9"/>
          <p:cNvSpPr/>
          <p:nvPr userDrawn="1"/>
        </p:nvSpPr>
        <p:spPr>
          <a:xfrm>
            <a:off x="8239075" y="457618"/>
            <a:ext cx="509389" cy="313932"/>
          </a:xfrm>
          <a:prstGeom prst="rect">
            <a:avLst/>
          </a:prstGeom>
        </p:spPr>
        <p:txBody>
          <a:bodyPr wrap="square">
            <a:spAutoFit/>
          </a:bodyPr>
          <a:lstStyle/>
          <a:p>
            <a:pPr algn="l" fontAlgn="auto">
              <a:lnSpc>
                <a:spcPct val="80000"/>
              </a:lnSpc>
              <a:spcBef>
                <a:spcPts val="0"/>
              </a:spcBef>
              <a:spcAft>
                <a:spcPts val="0"/>
              </a:spcAft>
              <a:defRPr/>
            </a:pPr>
            <a:r>
              <a:rPr lang="fr-FR" sz="900" dirty="0">
                <a:solidFill>
                  <a:schemeClr val="bg1"/>
                </a:solidFill>
                <a:latin typeface="Aller" panose="02000503030000020004" pitchFamily="2" charset="0"/>
                <a:cs typeface="Arial"/>
              </a:rPr>
              <a:t>CDT </a:t>
            </a:r>
            <a:r>
              <a:rPr lang="fr-FR" sz="900" b="0" dirty="0">
                <a:solidFill>
                  <a:schemeClr val="bg1"/>
                </a:solidFill>
                <a:latin typeface="Aller" panose="02000503030000020004" pitchFamily="2" charset="0"/>
                <a:cs typeface="Arial"/>
              </a:rPr>
              <a:t>2019</a:t>
            </a:r>
          </a:p>
        </p:txBody>
      </p:sp>
      <p:sp>
        <p:nvSpPr>
          <p:cNvPr id="11" name="Rectangle à coins arrondis 10"/>
          <p:cNvSpPr/>
          <p:nvPr userDrawn="1"/>
        </p:nvSpPr>
        <p:spPr>
          <a:xfrm>
            <a:off x="8748464" y="520770"/>
            <a:ext cx="301424" cy="170259"/>
          </a:xfrm>
          <a:prstGeom prst="roundRect">
            <a:avLst/>
          </a:prstGeom>
          <a:noFill/>
        </p:spPr>
        <p:txBody>
          <a:bodyPr wrap="square" lIns="0" tIns="0" rIns="0" bIns="0">
            <a:spAutoFit/>
          </a:bodyPr>
          <a:lstStyle/>
          <a:p>
            <a:pPr algn="ctr"/>
            <a:fld id="{8B8FABEF-D2A9-48FE-B444-8872F930789C}" type="slidenum">
              <a:rPr lang="fr-FR" sz="1000" smtClean="0">
                <a:solidFill>
                  <a:srgbClr val="D6103A"/>
                </a:solidFill>
                <a:latin typeface="Aller" panose="02000503030000020004" pitchFamily="2" charset="0"/>
                <a:cs typeface="Arial"/>
              </a:rPr>
              <a:pPr algn="ctr"/>
              <a:t>‹N°›</a:t>
            </a:fld>
            <a:endParaRPr lang="fr-FR" sz="2400" dirty="0">
              <a:solidFill>
                <a:srgbClr val="D6103A"/>
              </a:solidFill>
              <a:latin typeface="Aller" panose="02000503030000020004" pitchFamily="2" charset="0"/>
              <a:cs typeface="Arial"/>
            </a:endParaRPr>
          </a:p>
        </p:txBody>
      </p:sp>
    </p:spTree>
    <p:extLst>
      <p:ext uri="{BB962C8B-B14F-4D97-AF65-F5344CB8AC3E}">
        <p14:creationId xmlns:p14="http://schemas.microsoft.com/office/powerpoint/2010/main" val="934174627"/>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Lst>
  <p:hf hdr="0" ftr="0" dt="0"/>
  <p:txStyles>
    <p:titleStyle>
      <a:lvl1pPr algn="l" rtl="0" eaLnBrk="0" fontAlgn="base" hangingPunct="0">
        <a:spcBef>
          <a:spcPct val="0"/>
        </a:spcBef>
        <a:spcAft>
          <a:spcPct val="0"/>
        </a:spcAft>
        <a:defRPr sz="2200">
          <a:solidFill>
            <a:schemeClr val="bg1"/>
          </a:solidFill>
          <a:latin typeface="Aller" panose="02000503030000020004" pitchFamily="2" charset="0"/>
          <a:ea typeface="+mj-ea"/>
          <a:cs typeface="+mj-cs"/>
        </a:defRPr>
      </a:lvl1pPr>
      <a:lvl2pPr algn="ctr" rtl="0" eaLnBrk="0" fontAlgn="base" hangingPunct="0">
        <a:spcBef>
          <a:spcPct val="0"/>
        </a:spcBef>
        <a:spcAft>
          <a:spcPct val="0"/>
        </a:spcAft>
        <a:defRPr sz="4400">
          <a:solidFill>
            <a:schemeClr val="tx2"/>
          </a:solidFill>
          <a:latin typeface="Arial Narrow" pitchFamily="34" charset="0"/>
          <a:cs typeface="Arial" pitchFamily="34" charset="0"/>
        </a:defRPr>
      </a:lvl2pPr>
      <a:lvl3pPr algn="ctr" rtl="0" eaLnBrk="0" fontAlgn="base" hangingPunct="0">
        <a:spcBef>
          <a:spcPct val="0"/>
        </a:spcBef>
        <a:spcAft>
          <a:spcPct val="0"/>
        </a:spcAft>
        <a:defRPr sz="4400">
          <a:solidFill>
            <a:schemeClr val="tx2"/>
          </a:solidFill>
          <a:latin typeface="Arial Narrow" pitchFamily="34" charset="0"/>
          <a:cs typeface="Arial" pitchFamily="34" charset="0"/>
        </a:defRPr>
      </a:lvl3pPr>
      <a:lvl4pPr algn="ctr" rtl="0" eaLnBrk="0" fontAlgn="base" hangingPunct="0">
        <a:spcBef>
          <a:spcPct val="0"/>
        </a:spcBef>
        <a:spcAft>
          <a:spcPct val="0"/>
        </a:spcAft>
        <a:defRPr sz="4400">
          <a:solidFill>
            <a:schemeClr val="tx2"/>
          </a:solidFill>
          <a:latin typeface="Arial Narrow" pitchFamily="34" charset="0"/>
          <a:cs typeface="Arial" pitchFamily="34" charset="0"/>
        </a:defRPr>
      </a:lvl4pPr>
      <a:lvl5pPr algn="ctr" rtl="0" eaLnBrk="0" fontAlgn="base" hangingPunct="0">
        <a:spcBef>
          <a:spcPct val="0"/>
        </a:spcBef>
        <a:spcAft>
          <a:spcPct val="0"/>
        </a:spcAft>
        <a:defRPr sz="4400">
          <a:solidFill>
            <a:schemeClr val="tx2"/>
          </a:solidFill>
          <a:latin typeface="Arial Narrow" pitchFamily="34" charset="0"/>
          <a:cs typeface="Arial" pitchFamily="34" charset="0"/>
        </a:defRPr>
      </a:lvl5pPr>
      <a:lvl6pPr marL="457200" algn="ctr" rtl="0" fontAlgn="base">
        <a:spcBef>
          <a:spcPct val="0"/>
        </a:spcBef>
        <a:spcAft>
          <a:spcPct val="0"/>
        </a:spcAft>
        <a:defRPr sz="4400">
          <a:solidFill>
            <a:schemeClr val="tx2"/>
          </a:solidFill>
          <a:latin typeface="Arial Narrow" pitchFamily="34" charset="0"/>
          <a:cs typeface="Arial" pitchFamily="34" charset="0"/>
        </a:defRPr>
      </a:lvl6pPr>
      <a:lvl7pPr marL="914400" algn="ctr" rtl="0" fontAlgn="base">
        <a:spcBef>
          <a:spcPct val="0"/>
        </a:spcBef>
        <a:spcAft>
          <a:spcPct val="0"/>
        </a:spcAft>
        <a:defRPr sz="4400">
          <a:solidFill>
            <a:schemeClr val="tx2"/>
          </a:solidFill>
          <a:latin typeface="Arial Narrow" pitchFamily="34" charset="0"/>
          <a:cs typeface="Arial" pitchFamily="34" charset="0"/>
        </a:defRPr>
      </a:lvl7pPr>
      <a:lvl8pPr marL="1371600" algn="ctr" rtl="0" fontAlgn="base">
        <a:spcBef>
          <a:spcPct val="0"/>
        </a:spcBef>
        <a:spcAft>
          <a:spcPct val="0"/>
        </a:spcAft>
        <a:defRPr sz="4400">
          <a:solidFill>
            <a:schemeClr val="tx2"/>
          </a:solidFill>
          <a:latin typeface="Arial Narrow" pitchFamily="34" charset="0"/>
          <a:cs typeface="Arial" pitchFamily="34" charset="0"/>
        </a:defRPr>
      </a:lvl8pPr>
      <a:lvl9pPr marL="1828800" algn="ctr" rtl="0" fontAlgn="base">
        <a:spcBef>
          <a:spcPct val="0"/>
        </a:spcBef>
        <a:spcAft>
          <a:spcPct val="0"/>
        </a:spcAft>
        <a:defRPr sz="4400">
          <a:solidFill>
            <a:schemeClr val="tx2"/>
          </a:solidFill>
          <a:latin typeface="Arial Narrow" pitchFamily="34" charset="0"/>
          <a:cs typeface="Arial" pitchFamily="34" charset="0"/>
        </a:defRPr>
      </a:lvl9pPr>
    </p:titleStyle>
    <p:bodyStyle>
      <a:lvl1pPr marL="0" indent="0" algn="ctr" rtl="0" eaLnBrk="0" fontAlgn="base" hangingPunct="0">
        <a:spcBef>
          <a:spcPct val="20000"/>
        </a:spcBef>
        <a:spcAft>
          <a:spcPct val="0"/>
        </a:spcAft>
        <a:buNone/>
        <a:defRPr sz="2400" b="1">
          <a:solidFill>
            <a:schemeClr val="bg1">
              <a:lumMod val="50000"/>
            </a:schemeClr>
          </a:solidFill>
          <a:latin typeface="+mn-lt"/>
          <a:ea typeface="+mn-ea"/>
          <a:cs typeface="+mn-cs"/>
        </a:defRPr>
      </a:lvl1pPr>
      <a:lvl2pPr marL="742950" indent="-285750" algn="ctr" rtl="0" eaLnBrk="0" fontAlgn="base" hangingPunct="0">
        <a:spcBef>
          <a:spcPct val="20000"/>
        </a:spcBef>
        <a:spcAft>
          <a:spcPct val="0"/>
        </a:spcAft>
        <a:buChar char="–"/>
        <a:defRPr sz="2000">
          <a:solidFill>
            <a:schemeClr val="bg1">
              <a:lumMod val="50000"/>
            </a:schemeClr>
          </a:solidFill>
          <a:latin typeface="+mn-lt"/>
          <a:cs typeface="+mn-cs"/>
        </a:defRPr>
      </a:lvl2pPr>
      <a:lvl3pPr marL="1143000" indent="-228600" algn="ctr" rtl="0" eaLnBrk="0" fontAlgn="base" hangingPunct="0">
        <a:spcBef>
          <a:spcPct val="20000"/>
        </a:spcBef>
        <a:spcAft>
          <a:spcPct val="0"/>
        </a:spcAft>
        <a:buChar char="•"/>
        <a:defRPr sz="1800">
          <a:solidFill>
            <a:schemeClr val="bg1">
              <a:lumMod val="50000"/>
            </a:schemeClr>
          </a:solidFill>
          <a:latin typeface="+mn-lt"/>
          <a:cs typeface="+mn-cs"/>
        </a:defRPr>
      </a:lvl3pPr>
      <a:lvl4pPr marL="1600200" indent="-228600" algn="ctr" rtl="0" eaLnBrk="0" fontAlgn="base" hangingPunct="0">
        <a:spcBef>
          <a:spcPct val="20000"/>
        </a:spcBef>
        <a:spcAft>
          <a:spcPct val="0"/>
        </a:spcAft>
        <a:buChar char="–"/>
        <a:defRPr sz="1600">
          <a:solidFill>
            <a:schemeClr val="bg1">
              <a:lumMod val="50000"/>
            </a:schemeClr>
          </a:solidFill>
          <a:latin typeface="+mn-lt"/>
          <a:cs typeface="+mn-cs"/>
        </a:defRPr>
      </a:lvl4pPr>
      <a:lvl5pPr marL="2057400" indent="-228600" algn="ctr" rtl="0" eaLnBrk="0" fontAlgn="base" hangingPunct="0">
        <a:spcBef>
          <a:spcPct val="20000"/>
        </a:spcBef>
        <a:spcAft>
          <a:spcPct val="0"/>
        </a:spcAft>
        <a:buChar char="»"/>
        <a:defRPr sz="1600">
          <a:solidFill>
            <a:schemeClr val="bg1">
              <a:lumMod val="50000"/>
            </a:schemeClr>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13.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1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15.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16.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17.xml"/><Relationship Id="rId5" Type="http://schemas.openxmlformats.org/officeDocument/2006/relationships/image" Target="../media/image12.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18.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19.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20.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21.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23.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tags" Target="../tags/tag25.xml"/><Relationship Id="rId4" Type="http://schemas.openxmlformats.org/officeDocument/2006/relationships/chart" Target="../charts/chart1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5.xml"/><Relationship Id="rId1" Type="http://schemas.openxmlformats.org/officeDocument/2006/relationships/tags" Target="../tags/tag26.xml"/><Relationship Id="rId4" Type="http://schemas.openxmlformats.org/officeDocument/2006/relationships/chart" Target="../charts/chart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notesSlide" Target="../notesSlides/notesSlide6.xml"/><Relationship Id="rId7"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chart" Target="../charts/chart2.xml"/><Relationship Id="rId11" Type="http://schemas.openxmlformats.org/officeDocument/2006/relationships/chart" Target="../charts/chart6.xml"/><Relationship Id="rId5" Type="http://schemas.openxmlformats.org/officeDocument/2006/relationships/chart" Target="../charts/chart1.xml"/><Relationship Id="rId10" Type="http://schemas.openxmlformats.org/officeDocument/2006/relationships/chart" Target="../charts/chart5.xml"/><Relationship Id="rId4" Type="http://schemas.openxmlformats.org/officeDocument/2006/relationships/image" Target="../media/image17.png"/><Relationship Id="rId9" Type="http://schemas.openxmlformats.org/officeDocument/2006/relationships/chart" Target="../charts/chart4.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7.xml"/><Relationship Id="rId7" Type="http://schemas.openxmlformats.org/officeDocument/2006/relationships/chart" Target="../charts/chart9.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chart" Target="../charts/chart8.xml"/><Relationship Id="rId11" Type="http://schemas.openxmlformats.org/officeDocument/2006/relationships/chart" Target="../charts/chart12.xml"/><Relationship Id="rId5" Type="http://schemas.openxmlformats.org/officeDocument/2006/relationships/chart" Target="../charts/chart7.xml"/><Relationship Id="rId10" Type="http://schemas.openxmlformats.org/officeDocument/2006/relationships/chart" Target="../charts/chart11.xml"/><Relationship Id="rId4" Type="http://schemas.openxmlformats.org/officeDocument/2006/relationships/image" Target="../media/image17.png"/><Relationship Id="rId9" Type="http://schemas.openxmlformats.org/officeDocument/2006/relationships/chart" Target="../charts/chart10.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97"/>
            <a:ext cx="9144000" cy="5143306"/>
          </a:xfrm>
          <a:prstGeom prst="rect">
            <a:avLst/>
          </a:prstGeom>
        </p:spPr>
      </p:pic>
      <p:sp>
        <p:nvSpPr>
          <p:cNvPr id="4" name="Text Box 10"/>
          <p:cNvSpPr txBox="1">
            <a:spLocks noChangeArrowheads="1"/>
          </p:cNvSpPr>
          <p:nvPr/>
        </p:nvSpPr>
        <p:spPr bwMode="auto">
          <a:xfrm>
            <a:off x="3715344" y="1089077"/>
            <a:ext cx="1216696" cy="504056"/>
          </a:xfrm>
          <a:prstGeom prst="rect">
            <a:avLst/>
          </a:prstGeom>
          <a:solidFill>
            <a:srgbClr val="014699"/>
          </a:solidFill>
          <a:ln>
            <a:noFill/>
          </a:ln>
          <a:effectLst/>
          <a:extLst/>
        </p:spPr>
        <p:txBody>
          <a:bodyPr wrap="square" anchor="ctr">
            <a:noAutofit/>
          </a:bodyPr>
          <a:lstStyle>
            <a:lvl1pPr eaLnBrk="0" hangingPunct="0">
              <a:defRPr b="1">
                <a:solidFill>
                  <a:schemeClr val="tx1"/>
                </a:solidFill>
                <a:latin typeface="Arial Narrow" pitchFamily="34" charset="0"/>
                <a:cs typeface="Arial" pitchFamily="34" charset="0"/>
              </a:defRPr>
            </a:lvl1pPr>
            <a:lvl2pPr marL="742950" indent="-285750" eaLnBrk="0" hangingPunct="0">
              <a:defRPr b="1">
                <a:solidFill>
                  <a:schemeClr val="tx1"/>
                </a:solidFill>
                <a:latin typeface="Arial Narrow" pitchFamily="34" charset="0"/>
                <a:cs typeface="Arial" pitchFamily="34" charset="0"/>
              </a:defRPr>
            </a:lvl2pPr>
            <a:lvl3pPr marL="1143000" indent="-228600" eaLnBrk="0" hangingPunct="0">
              <a:defRPr b="1">
                <a:solidFill>
                  <a:schemeClr val="tx1"/>
                </a:solidFill>
                <a:latin typeface="Arial Narrow" pitchFamily="34" charset="0"/>
                <a:cs typeface="Arial" pitchFamily="34" charset="0"/>
              </a:defRPr>
            </a:lvl3pPr>
            <a:lvl4pPr marL="1600200" indent="-228600" eaLnBrk="0" hangingPunct="0">
              <a:defRPr b="1">
                <a:solidFill>
                  <a:schemeClr val="tx1"/>
                </a:solidFill>
                <a:latin typeface="Arial Narrow" pitchFamily="34" charset="0"/>
                <a:cs typeface="Arial" pitchFamily="34" charset="0"/>
              </a:defRPr>
            </a:lvl4pPr>
            <a:lvl5pPr marL="2057400" indent="-228600" eaLnBrk="0" hangingPunct="0">
              <a:defRPr b="1">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Narrow" pitchFamily="34" charset="0"/>
                <a:cs typeface="Arial" pitchFamily="34" charset="0"/>
              </a:defRPr>
            </a:lvl9pPr>
          </a:lstStyle>
          <a:p>
            <a:pPr eaLnBrk="1" hangingPunct="1">
              <a:lnSpc>
                <a:spcPts val="2000"/>
              </a:lnSpc>
              <a:spcBef>
                <a:spcPts val="0"/>
              </a:spcBef>
              <a:spcAft>
                <a:spcPts val="0"/>
              </a:spcAft>
            </a:pPr>
            <a:r>
              <a:rPr lang="fr-FR" sz="2000" dirty="0">
                <a:solidFill>
                  <a:schemeClr val="bg1"/>
                </a:solidFill>
                <a:latin typeface="Aller" panose="02000503030000020004" pitchFamily="2" charset="0"/>
              </a:rPr>
              <a:t>8 mars </a:t>
            </a:r>
            <a:br>
              <a:rPr lang="fr-FR" sz="2000" dirty="0">
                <a:solidFill>
                  <a:schemeClr val="bg1"/>
                </a:solidFill>
                <a:latin typeface="Aller" panose="02000503030000020004" pitchFamily="2" charset="0"/>
              </a:rPr>
            </a:br>
            <a:r>
              <a:rPr lang="fr-FR" sz="2000" dirty="0">
                <a:solidFill>
                  <a:schemeClr val="bg1"/>
                </a:solidFill>
                <a:latin typeface="Aller" panose="02000503030000020004" pitchFamily="2" charset="0"/>
              </a:rPr>
              <a:t>2019</a:t>
            </a:r>
          </a:p>
        </p:txBody>
      </p:sp>
      <p:sp>
        <p:nvSpPr>
          <p:cNvPr id="5" name="Text Box 10"/>
          <p:cNvSpPr txBox="1">
            <a:spLocks noChangeArrowheads="1"/>
          </p:cNvSpPr>
          <p:nvPr/>
        </p:nvSpPr>
        <p:spPr bwMode="auto">
          <a:xfrm>
            <a:off x="3707904" y="1551840"/>
            <a:ext cx="4176464" cy="736077"/>
          </a:xfrm>
          <a:prstGeom prst="rect">
            <a:avLst/>
          </a:prstGeom>
          <a:solidFill>
            <a:srgbClr val="014699"/>
          </a:solidFill>
          <a:ln>
            <a:noFill/>
          </a:ln>
          <a:effectLst/>
          <a:extLst/>
        </p:spPr>
        <p:txBody>
          <a:bodyPr wrap="square" anchor="ctr">
            <a:noAutofit/>
          </a:bodyPr>
          <a:lstStyle>
            <a:lvl1pPr eaLnBrk="0" hangingPunct="0">
              <a:defRPr b="1">
                <a:solidFill>
                  <a:schemeClr val="tx1"/>
                </a:solidFill>
                <a:latin typeface="Arial Narrow" pitchFamily="34" charset="0"/>
                <a:cs typeface="Arial" pitchFamily="34" charset="0"/>
              </a:defRPr>
            </a:lvl1pPr>
            <a:lvl2pPr marL="742950" indent="-285750" eaLnBrk="0" hangingPunct="0">
              <a:defRPr b="1">
                <a:solidFill>
                  <a:schemeClr val="tx1"/>
                </a:solidFill>
                <a:latin typeface="Arial Narrow" pitchFamily="34" charset="0"/>
                <a:cs typeface="Arial" pitchFamily="34" charset="0"/>
              </a:defRPr>
            </a:lvl2pPr>
            <a:lvl3pPr marL="1143000" indent="-228600" eaLnBrk="0" hangingPunct="0">
              <a:defRPr b="1">
                <a:solidFill>
                  <a:schemeClr val="tx1"/>
                </a:solidFill>
                <a:latin typeface="Arial Narrow" pitchFamily="34" charset="0"/>
                <a:cs typeface="Arial" pitchFamily="34" charset="0"/>
              </a:defRPr>
            </a:lvl3pPr>
            <a:lvl4pPr marL="1600200" indent="-228600" eaLnBrk="0" hangingPunct="0">
              <a:defRPr b="1">
                <a:solidFill>
                  <a:schemeClr val="tx1"/>
                </a:solidFill>
                <a:latin typeface="Arial Narrow" pitchFamily="34" charset="0"/>
                <a:cs typeface="Arial" pitchFamily="34" charset="0"/>
              </a:defRPr>
            </a:lvl4pPr>
            <a:lvl5pPr marL="2057400" indent="-228600" eaLnBrk="0" hangingPunct="0">
              <a:defRPr b="1">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Narrow" pitchFamily="34" charset="0"/>
                <a:cs typeface="Arial" pitchFamily="34" charset="0"/>
              </a:defRPr>
            </a:lvl9pPr>
          </a:lstStyle>
          <a:p>
            <a:pPr lvl="0" eaLnBrk="1" hangingPunct="1">
              <a:lnSpc>
                <a:spcPts val="2600"/>
              </a:lnSpc>
              <a:spcBef>
                <a:spcPts val="0"/>
              </a:spcBef>
              <a:spcAft>
                <a:spcPts val="0"/>
              </a:spcAft>
            </a:pPr>
            <a:r>
              <a:rPr lang="fr-FR" sz="2400" dirty="0">
                <a:solidFill>
                  <a:srgbClr val="FFFFFF"/>
                </a:solidFill>
                <a:latin typeface="Aller" panose="02000503030000020004" pitchFamily="2" charset="0"/>
              </a:rPr>
              <a:t>Réunion Nouvelle Aquitaine</a:t>
            </a:r>
            <a:br>
              <a:rPr lang="fr-FR" sz="2400" dirty="0">
                <a:solidFill>
                  <a:srgbClr val="FFFFFF"/>
                </a:solidFill>
                <a:latin typeface="Aller" panose="02000503030000020004" pitchFamily="2" charset="0"/>
              </a:rPr>
            </a:br>
            <a:r>
              <a:rPr lang="fr-FR" sz="2400" dirty="0">
                <a:solidFill>
                  <a:srgbClr val="FFFFFF"/>
                </a:solidFill>
                <a:latin typeface="Aller" panose="02000503030000020004" pitchFamily="2" charset="0"/>
              </a:rPr>
              <a:t>Bordeaux</a:t>
            </a:r>
          </a:p>
        </p:txBody>
      </p:sp>
      <p:sp>
        <p:nvSpPr>
          <p:cNvPr id="6" name="Text Box 10"/>
          <p:cNvSpPr txBox="1">
            <a:spLocks noChangeArrowheads="1"/>
          </p:cNvSpPr>
          <p:nvPr/>
        </p:nvSpPr>
        <p:spPr bwMode="auto">
          <a:xfrm>
            <a:off x="3709445" y="2287917"/>
            <a:ext cx="2016224" cy="518774"/>
          </a:xfrm>
          <a:prstGeom prst="rect">
            <a:avLst/>
          </a:prstGeom>
          <a:solidFill>
            <a:srgbClr val="014699"/>
          </a:solidFill>
          <a:ln>
            <a:noFill/>
          </a:ln>
          <a:effectLst/>
          <a:extLst/>
        </p:spPr>
        <p:txBody>
          <a:bodyPr wrap="square" anchor="ctr">
            <a:noAutofit/>
          </a:bodyPr>
          <a:lstStyle>
            <a:lvl1pPr eaLnBrk="0" hangingPunct="0">
              <a:defRPr b="1">
                <a:solidFill>
                  <a:schemeClr val="tx1"/>
                </a:solidFill>
                <a:latin typeface="Arial Narrow" pitchFamily="34" charset="0"/>
                <a:cs typeface="Arial" pitchFamily="34" charset="0"/>
              </a:defRPr>
            </a:lvl1pPr>
            <a:lvl2pPr marL="742950" indent="-285750" eaLnBrk="0" hangingPunct="0">
              <a:defRPr b="1">
                <a:solidFill>
                  <a:schemeClr val="tx1"/>
                </a:solidFill>
                <a:latin typeface="Arial Narrow" pitchFamily="34" charset="0"/>
                <a:cs typeface="Arial" pitchFamily="34" charset="0"/>
              </a:defRPr>
            </a:lvl2pPr>
            <a:lvl3pPr marL="1143000" indent="-228600" eaLnBrk="0" hangingPunct="0">
              <a:defRPr b="1">
                <a:solidFill>
                  <a:schemeClr val="tx1"/>
                </a:solidFill>
                <a:latin typeface="Arial Narrow" pitchFamily="34" charset="0"/>
                <a:cs typeface="Arial" pitchFamily="34" charset="0"/>
              </a:defRPr>
            </a:lvl3pPr>
            <a:lvl4pPr marL="1600200" indent="-228600" eaLnBrk="0" hangingPunct="0">
              <a:defRPr b="1">
                <a:solidFill>
                  <a:schemeClr val="tx1"/>
                </a:solidFill>
                <a:latin typeface="Arial Narrow" pitchFamily="34" charset="0"/>
                <a:cs typeface="Arial" pitchFamily="34" charset="0"/>
              </a:defRPr>
            </a:lvl4pPr>
            <a:lvl5pPr marL="2057400" indent="-228600" eaLnBrk="0" hangingPunct="0">
              <a:defRPr b="1">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Narrow" pitchFamily="34" charset="0"/>
                <a:cs typeface="Arial" pitchFamily="34" charset="0"/>
              </a:defRPr>
            </a:lvl9pPr>
          </a:lstStyle>
          <a:p>
            <a:pPr eaLnBrk="1" hangingPunct="1">
              <a:lnSpc>
                <a:spcPts val="2000"/>
              </a:lnSpc>
              <a:spcBef>
                <a:spcPts val="0"/>
              </a:spcBef>
              <a:spcAft>
                <a:spcPts val="0"/>
              </a:spcAft>
            </a:pPr>
            <a:r>
              <a:rPr lang="fr-FR" sz="3200" dirty="0">
                <a:solidFill>
                  <a:srgbClr val="FFFFFF"/>
                </a:solidFill>
                <a:latin typeface="Aller" panose="02000503030000020004" pitchFamily="2" charset="0"/>
              </a:rPr>
              <a:t>AMEREVE</a:t>
            </a:r>
            <a:endParaRPr lang="fr-FR" sz="2000" dirty="0">
              <a:solidFill>
                <a:schemeClr val="bg1"/>
              </a:solidFill>
              <a:latin typeface="Aller" panose="02000503030000020004" pitchFamily="2" charset="0"/>
            </a:endParaRPr>
          </a:p>
        </p:txBody>
      </p:sp>
    </p:spTree>
    <p:custDataLst>
      <p:tags r:id="rId1"/>
    </p:custDataLst>
    <p:extLst>
      <p:ext uri="{BB962C8B-B14F-4D97-AF65-F5344CB8AC3E}">
        <p14:creationId xmlns:p14="http://schemas.microsoft.com/office/powerpoint/2010/main" val="376372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noFill/>
          <a:ln>
            <a:noFill/>
          </a:ln>
        </p:spPr>
        <p:txBody>
          <a:bodyPr vert="horz" lIns="91440" tIns="45720" rIns="91440" bIns="45720" rtlCol="0" anchor="ctr" anchorCtr="0">
            <a:noAutofit/>
          </a:bodyPr>
          <a:lstStyle/>
          <a:p>
            <a:pPr>
              <a:lnSpc>
                <a:spcPts val="2800"/>
              </a:lnSpc>
            </a:pPr>
            <a:r>
              <a:rPr lang="fr-FR" dirty="0"/>
              <a:t>Le prélèvement à la source</a:t>
            </a:r>
          </a:p>
        </p:txBody>
      </p:sp>
      <p:sp>
        <p:nvSpPr>
          <p:cNvPr id="3" name="Espace réservé du contenu 2"/>
          <p:cNvSpPr>
            <a:spLocks noGrp="1"/>
          </p:cNvSpPr>
          <p:nvPr>
            <p:ph idx="1"/>
          </p:nvPr>
        </p:nvSpPr>
        <p:spPr/>
        <p:txBody>
          <a:bodyPr/>
          <a:lstStyle/>
          <a:p>
            <a:endParaRPr lang="fr-FR"/>
          </a:p>
        </p:txBody>
      </p:sp>
      <p:grpSp>
        <p:nvGrpSpPr>
          <p:cNvPr id="2" name="Groupe 1"/>
          <p:cNvGrpSpPr/>
          <p:nvPr/>
        </p:nvGrpSpPr>
        <p:grpSpPr>
          <a:xfrm>
            <a:off x="63310" y="853509"/>
            <a:ext cx="8964731" cy="4254352"/>
            <a:chOff x="63310" y="853509"/>
            <a:chExt cx="8964731" cy="4254352"/>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914" y="853509"/>
              <a:ext cx="3253950" cy="4254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347864" y="868806"/>
              <a:ext cx="5680177" cy="4239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1575"/>
            <a:stretch/>
          </p:blipFill>
          <p:spPr bwMode="auto">
            <a:xfrm>
              <a:off x="63310" y="873853"/>
              <a:ext cx="4004634" cy="833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90888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47864" y="0"/>
            <a:ext cx="4010025" cy="5114925"/>
          </a:xfrm>
          <a:prstGeom prst="rect">
            <a:avLst/>
          </a:prstGeom>
          <a:noFill/>
          <a:ln>
            <a:noFill/>
          </a:ln>
          <a:extLst/>
        </p:spPr>
      </p:pic>
      <p:sp>
        <p:nvSpPr>
          <p:cNvPr id="2" name="Titre 1"/>
          <p:cNvSpPr>
            <a:spLocks noGrp="1"/>
          </p:cNvSpPr>
          <p:nvPr>
            <p:ph type="title"/>
          </p:nvPr>
        </p:nvSpPr>
        <p:spPr/>
        <p:txBody>
          <a:bodyPr/>
          <a:lstStyle/>
          <a:p>
            <a:r>
              <a:rPr lang="fr-FR" dirty="0"/>
              <a:t>Bulletin de pension</a:t>
            </a:r>
          </a:p>
        </p:txBody>
      </p:sp>
    </p:spTree>
    <p:extLst>
      <p:ext uri="{BB962C8B-B14F-4D97-AF65-F5344CB8AC3E}">
        <p14:creationId xmlns:p14="http://schemas.microsoft.com/office/powerpoint/2010/main" val="55535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left)">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4136946029"/>
              </p:ext>
            </p:extLst>
          </p:nvPr>
        </p:nvGraphicFramePr>
        <p:xfrm>
          <a:off x="1475656" y="1635646"/>
          <a:ext cx="6120681" cy="1480594"/>
        </p:xfrm>
        <a:graphic>
          <a:graphicData uri="http://schemas.openxmlformats.org/drawingml/2006/table">
            <a:tbl>
              <a:tblPr>
                <a:tableStyleId>{93296810-A885-4BE3-A3E7-6D5BEEA58F35}</a:tableStyleId>
              </a:tblPr>
              <a:tblGrid>
                <a:gridCol w="636866">
                  <a:extLst>
                    <a:ext uri="{9D8B030D-6E8A-4147-A177-3AD203B41FA5}">
                      <a16:colId xmlns:a16="http://schemas.microsoft.com/office/drawing/2014/main" val="20000"/>
                    </a:ext>
                  </a:extLst>
                </a:gridCol>
                <a:gridCol w="2188819">
                  <a:extLst>
                    <a:ext uri="{9D8B030D-6E8A-4147-A177-3AD203B41FA5}">
                      <a16:colId xmlns:a16="http://schemas.microsoft.com/office/drawing/2014/main" val="20001"/>
                    </a:ext>
                  </a:extLst>
                </a:gridCol>
                <a:gridCol w="1576891">
                  <a:extLst>
                    <a:ext uri="{9D8B030D-6E8A-4147-A177-3AD203B41FA5}">
                      <a16:colId xmlns:a16="http://schemas.microsoft.com/office/drawing/2014/main" val="20002"/>
                    </a:ext>
                  </a:extLst>
                </a:gridCol>
                <a:gridCol w="1718105">
                  <a:extLst>
                    <a:ext uri="{9D8B030D-6E8A-4147-A177-3AD203B41FA5}">
                      <a16:colId xmlns:a16="http://schemas.microsoft.com/office/drawing/2014/main" val="20003"/>
                    </a:ext>
                  </a:extLst>
                </a:gridCol>
              </a:tblGrid>
              <a:tr h="371256">
                <a:tc gridSpan="2">
                  <a:txBody>
                    <a:bodyPr/>
                    <a:lstStyle/>
                    <a:p>
                      <a:pPr marL="0" algn="ctr" defTabSz="533400" rtl="0" eaLnBrk="0" fontAlgn="b" latinLnBrk="0" hangingPunct="0">
                        <a:lnSpc>
                          <a:spcPct val="100000"/>
                        </a:lnSpc>
                        <a:spcBef>
                          <a:spcPts val="0"/>
                        </a:spcBef>
                        <a:spcAft>
                          <a:spcPts val="0"/>
                        </a:spcAft>
                        <a:tabLst>
                          <a:tab pos="723900" algn="l"/>
                        </a:tabLst>
                      </a:pPr>
                      <a:r>
                        <a:rPr lang="fr-FR" sz="1600" kern="1200" dirty="0">
                          <a:solidFill>
                            <a:schemeClr val="bg1"/>
                          </a:solidFill>
                        </a:rPr>
                        <a:t> </a:t>
                      </a:r>
                      <a:endParaRPr lang="fr-FR" sz="1600" b="0" kern="1200" dirty="0">
                        <a:solidFill>
                          <a:schemeClr val="bg1"/>
                        </a:solidFill>
                        <a:latin typeface="+mn-lt"/>
                        <a:ea typeface="+mn-ea"/>
                        <a:cs typeface="+mn-cs"/>
                      </a:endParaRPr>
                    </a:p>
                  </a:txBody>
                  <a:tcPr marL="16411" marR="16411" marT="12308" marB="0" anchor="ctr">
                    <a:lnL w="12700" cap="flat" cmpd="sng" algn="ctr">
                      <a:solidFill>
                        <a:srgbClr val="006699"/>
                      </a:solidFill>
                      <a:prstDash val="solid"/>
                      <a:round/>
                      <a:headEnd type="none" w="med" len="med"/>
                      <a:tailEnd type="none" w="med" len="med"/>
                    </a:lnL>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solidFill>
                      <a:srgbClr val="0083C4"/>
                    </a:solidFill>
                  </a:tcPr>
                </a:tc>
                <a:tc hMerge="1">
                  <a:txBody>
                    <a:bodyPr/>
                    <a:lstStyle/>
                    <a:p>
                      <a:endParaRPr lang="fr-FR"/>
                    </a:p>
                  </a:txBody>
                  <a:tcPr/>
                </a:tc>
                <a:tc>
                  <a:txBody>
                    <a:bodyPr/>
                    <a:lstStyle/>
                    <a:p>
                      <a:pPr marL="0" algn="ctr" defTabSz="533400" rtl="0" eaLnBrk="0" fontAlgn="b" latinLnBrk="0" hangingPunct="0">
                        <a:lnSpc>
                          <a:spcPct val="100000"/>
                        </a:lnSpc>
                        <a:spcBef>
                          <a:spcPts val="0"/>
                        </a:spcBef>
                        <a:spcAft>
                          <a:spcPts val="0"/>
                        </a:spcAft>
                        <a:tabLst>
                          <a:tab pos="723900" algn="l"/>
                        </a:tabLst>
                      </a:pPr>
                      <a:r>
                        <a:rPr lang="fr-FR" sz="1600" kern="1200" dirty="0">
                          <a:solidFill>
                            <a:schemeClr val="bg1"/>
                          </a:solidFill>
                        </a:rPr>
                        <a:t>Jusqu'en 2017</a:t>
                      </a:r>
                      <a:endParaRPr lang="fr-FR" sz="1600" b="0" kern="1200" dirty="0">
                        <a:solidFill>
                          <a:schemeClr val="bg1"/>
                        </a:solidFill>
                        <a:latin typeface="+mn-lt"/>
                        <a:ea typeface="+mn-ea"/>
                        <a:cs typeface="+mn-cs"/>
                      </a:endParaRPr>
                    </a:p>
                  </a:txBody>
                  <a:tcPr marL="16411" marR="16411" marT="12308" marB="0" anchor="ct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solidFill>
                      <a:srgbClr val="0083C4"/>
                    </a:solidFill>
                  </a:tcPr>
                </a:tc>
                <a:tc>
                  <a:txBody>
                    <a:bodyPr/>
                    <a:lstStyle/>
                    <a:p>
                      <a:pPr marL="0" algn="ctr" defTabSz="533400" rtl="0" eaLnBrk="0" fontAlgn="b" latinLnBrk="0" hangingPunct="0">
                        <a:lnSpc>
                          <a:spcPct val="100000"/>
                        </a:lnSpc>
                        <a:spcBef>
                          <a:spcPts val="0"/>
                        </a:spcBef>
                        <a:spcAft>
                          <a:spcPts val="0"/>
                        </a:spcAft>
                        <a:tabLst>
                          <a:tab pos="723900" algn="l"/>
                        </a:tabLst>
                      </a:pPr>
                      <a:r>
                        <a:rPr lang="fr-FR" sz="1600" kern="1200" dirty="0">
                          <a:solidFill>
                            <a:schemeClr val="bg1"/>
                          </a:solidFill>
                        </a:rPr>
                        <a:t>à partir de 2018</a:t>
                      </a:r>
                      <a:endParaRPr lang="fr-FR" sz="1600" b="0" kern="1200" dirty="0">
                        <a:solidFill>
                          <a:schemeClr val="bg1"/>
                        </a:solidFill>
                        <a:latin typeface="+mn-lt"/>
                        <a:ea typeface="+mn-ea"/>
                        <a:cs typeface="+mn-cs"/>
                      </a:endParaRPr>
                    </a:p>
                  </a:txBody>
                  <a:tcPr marL="16411" marR="16411" marT="12308" marB="0" anchor="ctr">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solidFill>
                      <a:srgbClr val="0083C4"/>
                    </a:solidFill>
                  </a:tcPr>
                </a:tc>
                <a:extLst>
                  <a:ext uri="{0D108BD9-81ED-4DB2-BD59-A6C34878D82A}">
                    <a16:rowId xmlns:a16="http://schemas.microsoft.com/office/drawing/2014/main" val="10000"/>
                  </a:ext>
                </a:extLst>
              </a:tr>
              <a:tr h="366826">
                <a:tc gridSpan="2">
                  <a:txBody>
                    <a:bodyPr/>
                    <a:lstStyle/>
                    <a:p>
                      <a:pPr marL="0" indent="0" algn="r" defTabSz="914400" rtl="0" eaLnBrk="0" fontAlgn="b" latinLnBrk="0" hangingPunct="0">
                        <a:lnSpc>
                          <a:spcPts val="1600"/>
                        </a:lnSpc>
                        <a:spcAft>
                          <a:spcPts val="0"/>
                        </a:spcAft>
                        <a:buClr>
                          <a:srgbClr val="C00000"/>
                        </a:buClr>
                        <a:buSzPct val="80000"/>
                        <a:buFont typeface="Arial" panose="020B0604020202020204" pitchFamily="34" charset="0"/>
                        <a:buNone/>
                      </a:pPr>
                      <a:r>
                        <a:rPr lang="fr-FR" sz="1600" b="0" kern="1200" dirty="0">
                          <a:solidFill>
                            <a:schemeClr val="tx1">
                              <a:lumMod val="65000"/>
                              <a:lumOff val="35000"/>
                            </a:schemeClr>
                          </a:solidFill>
                          <a:latin typeface="+mn-lt"/>
                          <a:ea typeface="+mn-ea"/>
                          <a:cs typeface="+mn-cs"/>
                        </a:rPr>
                        <a:t>CSG </a:t>
                      </a:r>
                    </a:p>
                  </a:txBody>
                  <a:tcPr marL="18000" marR="144000" marT="10800"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solidFill>
                      <a:schemeClr val="bg1"/>
                    </a:solidFill>
                  </a:tcPr>
                </a:tc>
                <a:tc hMerge="1">
                  <a:txBody>
                    <a:bodyPr/>
                    <a:lstStyle/>
                    <a:p>
                      <a:endParaRPr lang="fr-FR"/>
                    </a:p>
                  </a:txBody>
                  <a:tcPr/>
                </a:tc>
                <a:tc>
                  <a:txBody>
                    <a:bodyPr/>
                    <a:lstStyle/>
                    <a:p>
                      <a:pPr marL="0" indent="0" algn="ctr" defTabSz="914400" rtl="0" eaLnBrk="0" fontAlgn="b" latinLnBrk="0" hangingPunct="0">
                        <a:lnSpc>
                          <a:spcPts val="1600"/>
                        </a:lnSpc>
                        <a:spcAft>
                          <a:spcPts val="0"/>
                        </a:spcAft>
                        <a:buClr>
                          <a:srgbClr val="C00000"/>
                        </a:buClr>
                        <a:buSzPct val="80000"/>
                        <a:buFont typeface="Arial" panose="020B0604020202020204" pitchFamily="34" charset="0"/>
                        <a:buNone/>
                      </a:pPr>
                      <a:r>
                        <a:rPr lang="fr-FR" sz="1600" b="0" kern="1200" dirty="0">
                          <a:solidFill>
                            <a:schemeClr val="tx1">
                              <a:lumMod val="65000"/>
                              <a:lumOff val="35000"/>
                            </a:schemeClr>
                          </a:solidFill>
                          <a:latin typeface="+mn-lt"/>
                          <a:ea typeface="+mn-ea"/>
                          <a:cs typeface="+mn-cs"/>
                        </a:rPr>
                        <a:t>6,60%</a:t>
                      </a:r>
                    </a:p>
                  </a:txBody>
                  <a:tcPr marL="16411" marR="16411" marT="12308"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solidFill>
                      <a:schemeClr val="bg1"/>
                    </a:solidFill>
                  </a:tcPr>
                </a:tc>
                <a:tc>
                  <a:txBody>
                    <a:bodyPr/>
                    <a:lstStyle/>
                    <a:p>
                      <a:pPr marL="0" indent="0" algn="ctr" defTabSz="914400" rtl="0" eaLnBrk="0" fontAlgn="b" latinLnBrk="0" hangingPunct="0">
                        <a:lnSpc>
                          <a:spcPts val="1600"/>
                        </a:lnSpc>
                        <a:spcAft>
                          <a:spcPts val="0"/>
                        </a:spcAft>
                        <a:buClr>
                          <a:srgbClr val="C00000"/>
                        </a:buClr>
                        <a:buSzPct val="80000"/>
                        <a:buFont typeface="Arial" panose="020B0604020202020204" pitchFamily="34" charset="0"/>
                        <a:buNone/>
                      </a:pPr>
                      <a:r>
                        <a:rPr lang="fr-FR" sz="1600" b="0" kern="1200" dirty="0">
                          <a:solidFill>
                            <a:schemeClr val="tx1">
                              <a:lumMod val="65000"/>
                              <a:lumOff val="35000"/>
                            </a:schemeClr>
                          </a:solidFill>
                          <a:latin typeface="+mn-lt"/>
                          <a:ea typeface="+mn-ea"/>
                          <a:cs typeface="+mn-cs"/>
                        </a:rPr>
                        <a:t>8,30% (+1,7 %)</a:t>
                      </a:r>
                    </a:p>
                  </a:txBody>
                  <a:tcPr marL="16411" marR="16411" marT="12308"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256">
                <a:tc rowSpan="2">
                  <a:txBody>
                    <a:bodyPr/>
                    <a:lstStyle/>
                    <a:p>
                      <a:pPr marL="0" indent="0" algn="ctr" defTabSz="914400" rtl="0" eaLnBrk="0" fontAlgn="ctr" latinLnBrk="0" hangingPunct="0">
                        <a:lnSpc>
                          <a:spcPts val="1600"/>
                        </a:lnSpc>
                        <a:spcAft>
                          <a:spcPts val="0"/>
                        </a:spcAft>
                        <a:buClr>
                          <a:srgbClr val="C00000"/>
                        </a:buClr>
                        <a:buSzPct val="80000"/>
                        <a:buFont typeface="Arial" panose="020B0604020202020204" pitchFamily="34" charset="0"/>
                        <a:buNone/>
                      </a:pPr>
                      <a:r>
                        <a:rPr lang="fr-FR" sz="1600" b="0" kern="1200" dirty="0">
                          <a:solidFill>
                            <a:schemeClr val="tx1">
                              <a:lumMod val="65000"/>
                              <a:lumOff val="35000"/>
                            </a:schemeClr>
                          </a:solidFill>
                          <a:latin typeface="+mn-lt"/>
                          <a:ea typeface="+mn-ea"/>
                          <a:cs typeface="+mn-cs"/>
                        </a:rPr>
                        <a:t>dont</a:t>
                      </a:r>
                    </a:p>
                  </a:txBody>
                  <a:tcPr marL="16411" marR="16411" marT="12308"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solidFill>
                      <a:schemeClr val="bg1"/>
                    </a:solidFill>
                  </a:tcPr>
                </a:tc>
                <a:tc>
                  <a:txBody>
                    <a:bodyPr/>
                    <a:lstStyle/>
                    <a:p>
                      <a:pPr marL="0" indent="0" algn="r" defTabSz="914400" rtl="0" eaLnBrk="0" fontAlgn="b" latinLnBrk="0" hangingPunct="0">
                        <a:lnSpc>
                          <a:spcPts val="1600"/>
                        </a:lnSpc>
                        <a:spcAft>
                          <a:spcPts val="0"/>
                        </a:spcAft>
                        <a:buClr>
                          <a:srgbClr val="C00000"/>
                        </a:buClr>
                        <a:buSzPct val="80000"/>
                        <a:buFont typeface="Arial" panose="020B0604020202020204" pitchFamily="34" charset="0"/>
                        <a:buNone/>
                      </a:pPr>
                      <a:r>
                        <a:rPr lang="fr-FR" sz="1600" b="0" kern="1200" dirty="0">
                          <a:solidFill>
                            <a:schemeClr val="tx1">
                              <a:lumMod val="65000"/>
                              <a:lumOff val="35000"/>
                            </a:schemeClr>
                          </a:solidFill>
                          <a:latin typeface="+mn-lt"/>
                          <a:ea typeface="+mn-ea"/>
                          <a:cs typeface="+mn-cs"/>
                        </a:rPr>
                        <a:t>CSG déductible</a:t>
                      </a:r>
                    </a:p>
                  </a:txBody>
                  <a:tcPr marL="18000" marR="144000" marT="10800"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solidFill>
                      <a:schemeClr val="bg1"/>
                    </a:solidFill>
                  </a:tcPr>
                </a:tc>
                <a:tc>
                  <a:txBody>
                    <a:bodyPr/>
                    <a:lstStyle/>
                    <a:p>
                      <a:pPr marL="0" indent="0" algn="ctr" defTabSz="914400" rtl="0" eaLnBrk="0" fontAlgn="b" latinLnBrk="0" hangingPunct="0">
                        <a:lnSpc>
                          <a:spcPts val="1600"/>
                        </a:lnSpc>
                        <a:spcAft>
                          <a:spcPts val="0"/>
                        </a:spcAft>
                        <a:buClr>
                          <a:srgbClr val="C00000"/>
                        </a:buClr>
                        <a:buSzPct val="80000"/>
                        <a:buFont typeface="Arial" panose="020B0604020202020204" pitchFamily="34" charset="0"/>
                        <a:buNone/>
                      </a:pPr>
                      <a:r>
                        <a:rPr lang="fr-FR" sz="1600" b="0" kern="1200" dirty="0">
                          <a:solidFill>
                            <a:schemeClr val="tx1">
                              <a:lumMod val="65000"/>
                              <a:lumOff val="35000"/>
                            </a:schemeClr>
                          </a:solidFill>
                          <a:latin typeface="+mn-lt"/>
                          <a:ea typeface="+mn-ea"/>
                          <a:cs typeface="+mn-cs"/>
                        </a:rPr>
                        <a:t>4,20%</a:t>
                      </a:r>
                    </a:p>
                  </a:txBody>
                  <a:tcPr marL="16411" marR="16411" marT="12308"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solidFill>
                      <a:schemeClr val="bg1"/>
                    </a:solidFill>
                  </a:tcPr>
                </a:tc>
                <a:tc>
                  <a:txBody>
                    <a:bodyPr/>
                    <a:lstStyle/>
                    <a:p>
                      <a:pPr marL="0" indent="0" algn="ctr" defTabSz="914400" rtl="0" eaLnBrk="0" fontAlgn="b" latinLnBrk="0" hangingPunct="0">
                        <a:lnSpc>
                          <a:spcPts val="1600"/>
                        </a:lnSpc>
                        <a:spcAft>
                          <a:spcPts val="0"/>
                        </a:spcAft>
                        <a:buClr>
                          <a:srgbClr val="C00000"/>
                        </a:buClr>
                        <a:buSzPct val="80000"/>
                        <a:buFont typeface="Arial" panose="020B0604020202020204" pitchFamily="34" charset="0"/>
                        <a:buNone/>
                      </a:pPr>
                      <a:r>
                        <a:rPr lang="fr-FR" sz="1600" b="0" kern="1200" dirty="0">
                          <a:solidFill>
                            <a:schemeClr val="tx1">
                              <a:lumMod val="65000"/>
                              <a:lumOff val="35000"/>
                            </a:schemeClr>
                          </a:solidFill>
                          <a:latin typeface="+mn-lt"/>
                          <a:ea typeface="+mn-ea"/>
                          <a:cs typeface="+mn-cs"/>
                        </a:rPr>
                        <a:t>5,90 %</a:t>
                      </a:r>
                    </a:p>
                  </a:txBody>
                  <a:tcPr marL="16411" marR="16411" marT="12308"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256">
                <a:tc vMerge="1">
                  <a:txBody>
                    <a:bodyPr/>
                    <a:lstStyle/>
                    <a:p>
                      <a:endParaRPr lang="fr-FR"/>
                    </a:p>
                  </a:txBody>
                  <a:tcPr/>
                </a:tc>
                <a:tc>
                  <a:txBody>
                    <a:bodyPr/>
                    <a:lstStyle/>
                    <a:p>
                      <a:pPr marL="0" indent="0" algn="r" defTabSz="914400" rtl="0" eaLnBrk="0" fontAlgn="b" latinLnBrk="0" hangingPunct="0">
                        <a:lnSpc>
                          <a:spcPts val="1600"/>
                        </a:lnSpc>
                        <a:spcAft>
                          <a:spcPts val="0"/>
                        </a:spcAft>
                        <a:buClr>
                          <a:srgbClr val="C00000"/>
                        </a:buClr>
                        <a:buSzPct val="80000"/>
                        <a:buFont typeface="Arial" panose="020B0604020202020204" pitchFamily="34" charset="0"/>
                        <a:buNone/>
                      </a:pPr>
                      <a:r>
                        <a:rPr lang="fr-FR" sz="1600" b="0" kern="1200" dirty="0">
                          <a:solidFill>
                            <a:schemeClr val="tx1">
                              <a:lumMod val="65000"/>
                              <a:lumOff val="35000"/>
                            </a:schemeClr>
                          </a:solidFill>
                          <a:latin typeface="+mn-lt"/>
                          <a:ea typeface="+mn-ea"/>
                          <a:cs typeface="+mn-cs"/>
                        </a:rPr>
                        <a:t>CSG non déductible</a:t>
                      </a:r>
                    </a:p>
                  </a:txBody>
                  <a:tcPr marL="18000" marR="144000" marT="10800"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solidFill>
                      <a:schemeClr val="bg1"/>
                    </a:solidFill>
                  </a:tcPr>
                </a:tc>
                <a:tc>
                  <a:txBody>
                    <a:bodyPr/>
                    <a:lstStyle/>
                    <a:p>
                      <a:pPr marL="0" indent="0" algn="ctr" defTabSz="914400" rtl="0" eaLnBrk="0" fontAlgn="b" latinLnBrk="0" hangingPunct="0">
                        <a:lnSpc>
                          <a:spcPts val="1600"/>
                        </a:lnSpc>
                        <a:spcAft>
                          <a:spcPts val="0"/>
                        </a:spcAft>
                        <a:buClr>
                          <a:srgbClr val="C00000"/>
                        </a:buClr>
                        <a:buSzPct val="80000"/>
                        <a:buFont typeface="Arial" panose="020B0604020202020204" pitchFamily="34" charset="0"/>
                        <a:buNone/>
                      </a:pPr>
                      <a:r>
                        <a:rPr lang="fr-FR" sz="1600" b="0" kern="1200" dirty="0">
                          <a:solidFill>
                            <a:schemeClr val="tx1">
                              <a:lumMod val="65000"/>
                              <a:lumOff val="35000"/>
                            </a:schemeClr>
                          </a:solidFill>
                          <a:latin typeface="+mn-lt"/>
                          <a:ea typeface="+mn-ea"/>
                          <a:cs typeface="+mn-cs"/>
                        </a:rPr>
                        <a:t>2,40%</a:t>
                      </a:r>
                    </a:p>
                  </a:txBody>
                  <a:tcPr marL="16411" marR="16411" marT="12308"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solidFill>
                      <a:schemeClr val="bg1"/>
                    </a:solidFill>
                  </a:tcPr>
                </a:tc>
                <a:tc>
                  <a:txBody>
                    <a:bodyPr/>
                    <a:lstStyle/>
                    <a:p>
                      <a:pPr marL="0" indent="0" algn="ctr" defTabSz="914400" rtl="0" eaLnBrk="0" fontAlgn="b" latinLnBrk="0" hangingPunct="0">
                        <a:lnSpc>
                          <a:spcPts val="1600"/>
                        </a:lnSpc>
                        <a:spcAft>
                          <a:spcPts val="0"/>
                        </a:spcAft>
                        <a:buClr>
                          <a:srgbClr val="C00000"/>
                        </a:buClr>
                        <a:buSzPct val="80000"/>
                        <a:buFont typeface="Arial" panose="020B0604020202020204" pitchFamily="34" charset="0"/>
                        <a:buNone/>
                      </a:pPr>
                      <a:r>
                        <a:rPr lang="fr-FR" sz="1600" b="0" kern="1200" dirty="0">
                          <a:solidFill>
                            <a:schemeClr val="tx1">
                              <a:lumMod val="65000"/>
                              <a:lumOff val="35000"/>
                            </a:schemeClr>
                          </a:solidFill>
                          <a:latin typeface="+mn-lt"/>
                          <a:ea typeface="+mn-ea"/>
                          <a:cs typeface="+mn-cs"/>
                        </a:rPr>
                        <a:t>1,50%</a:t>
                      </a:r>
                    </a:p>
                  </a:txBody>
                  <a:tcPr marL="16411" marR="16411" marT="12308"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3" name="Titre 2"/>
          <p:cNvSpPr>
            <a:spLocks noGrp="1"/>
          </p:cNvSpPr>
          <p:nvPr>
            <p:ph type="title"/>
          </p:nvPr>
        </p:nvSpPr>
        <p:spPr>
          <a:xfrm>
            <a:off x="179512" y="267494"/>
            <a:ext cx="7200800" cy="627534"/>
          </a:xfrm>
        </p:spPr>
        <p:txBody>
          <a:bodyPr/>
          <a:lstStyle/>
          <a:p>
            <a:r>
              <a:rPr lang="fr-FR" b="1" dirty="0"/>
              <a:t>Allocataires</a:t>
            </a:r>
            <a:r>
              <a:rPr lang="fr-FR" dirty="0"/>
              <a:t> : hausse de la CSG </a:t>
            </a:r>
            <a:br>
              <a:rPr lang="fr-FR" dirty="0"/>
            </a:br>
            <a:r>
              <a:rPr lang="fr-FR" dirty="0"/>
              <a:t>au 1</a:t>
            </a:r>
            <a:r>
              <a:rPr lang="fr-FR" baseline="30000" dirty="0"/>
              <a:t>er</a:t>
            </a:r>
            <a:r>
              <a:rPr lang="fr-FR" dirty="0"/>
              <a:t> janvier 2018 sur les pensions versées</a:t>
            </a:r>
            <a:br>
              <a:rPr lang="fr-FR" dirty="0"/>
            </a:br>
            <a:endParaRPr lang="fr-FR" dirty="0"/>
          </a:p>
        </p:txBody>
      </p:sp>
    </p:spTree>
    <p:extLst>
      <p:ext uri="{BB962C8B-B14F-4D97-AF65-F5344CB8AC3E}">
        <p14:creationId xmlns:p14="http://schemas.microsoft.com/office/powerpoint/2010/main" val="363556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800"/>
              </a:lnSpc>
            </a:pPr>
            <a:r>
              <a:rPr lang="fr-FR" altLang="fr-FR" dirty="0"/>
              <a:t>Exonération CSG, CRDS, CASA</a:t>
            </a:r>
            <a:br>
              <a:rPr lang="fr-FR" altLang="fr-FR" dirty="0"/>
            </a:br>
            <a:r>
              <a:rPr lang="fr-FR" altLang="fr-FR" dirty="0"/>
              <a:t>et secours forfaitaires </a:t>
            </a:r>
          </a:p>
        </p:txBody>
      </p:sp>
      <p:grpSp>
        <p:nvGrpSpPr>
          <p:cNvPr id="2" name="Groupe 1"/>
          <p:cNvGrpSpPr/>
          <p:nvPr/>
        </p:nvGrpSpPr>
        <p:grpSpPr>
          <a:xfrm>
            <a:off x="743867" y="1001534"/>
            <a:ext cx="7644557" cy="3154392"/>
            <a:chOff x="743867" y="713502"/>
            <a:chExt cx="7644557" cy="3154392"/>
          </a:xfrm>
        </p:grpSpPr>
        <p:sp>
          <p:nvSpPr>
            <p:cNvPr id="39939" name="Rectangle 5"/>
            <p:cNvSpPr>
              <a:spLocks noChangeArrowheads="1"/>
            </p:cNvSpPr>
            <p:nvPr/>
          </p:nvSpPr>
          <p:spPr bwMode="auto">
            <a:xfrm>
              <a:off x="755576" y="713502"/>
              <a:ext cx="763284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eaLnBrk="0" hangingPunct="0">
                <a:spcBef>
                  <a:spcPct val="20000"/>
                </a:spcBef>
                <a:defRPr sz="2400" b="1">
                  <a:solidFill>
                    <a:srgbClr val="7F7F7F"/>
                  </a:solidFill>
                  <a:latin typeface="Arial Narrow" pitchFamily="34" charset="0"/>
                  <a:cs typeface="Arial" pitchFamily="34" charset="0"/>
                </a:defRPr>
              </a:lvl1pPr>
              <a:lvl2pPr marL="742950" indent="-285750" algn="ctr" eaLnBrk="0" hangingPunct="0">
                <a:spcBef>
                  <a:spcPct val="20000"/>
                </a:spcBef>
                <a:buChar char="–"/>
                <a:defRPr sz="2000">
                  <a:solidFill>
                    <a:srgbClr val="7F7F7F"/>
                  </a:solidFill>
                  <a:latin typeface="Arial Narrow" pitchFamily="34" charset="0"/>
                  <a:cs typeface="Arial" pitchFamily="34" charset="0"/>
                </a:defRPr>
              </a:lvl2pPr>
              <a:lvl3pPr marL="1143000" indent="-228600" algn="ctr" eaLnBrk="0" hangingPunct="0">
                <a:spcBef>
                  <a:spcPct val="20000"/>
                </a:spcBef>
                <a:buChar char="•"/>
                <a:defRPr>
                  <a:solidFill>
                    <a:srgbClr val="7F7F7F"/>
                  </a:solidFill>
                  <a:latin typeface="Arial Narrow" pitchFamily="34" charset="0"/>
                  <a:cs typeface="Arial" pitchFamily="34" charset="0"/>
                </a:defRPr>
              </a:lvl3pPr>
              <a:lvl4pPr marL="1600200" indent="-228600" algn="ctr" eaLnBrk="0" hangingPunct="0">
                <a:spcBef>
                  <a:spcPct val="20000"/>
                </a:spcBef>
                <a:buChar char="–"/>
                <a:defRPr sz="1600">
                  <a:solidFill>
                    <a:srgbClr val="7F7F7F"/>
                  </a:solidFill>
                  <a:latin typeface="Arial Narrow" pitchFamily="34" charset="0"/>
                  <a:cs typeface="Arial" pitchFamily="34" charset="0"/>
                </a:defRPr>
              </a:lvl4pPr>
              <a:lvl5pPr marL="2057400" indent="-228600" algn="ctr" eaLnBrk="0" hangingPunct="0">
                <a:spcBef>
                  <a:spcPct val="20000"/>
                </a:spcBef>
                <a:buChar char="»"/>
                <a:defRPr sz="1600">
                  <a:solidFill>
                    <a:srgbClr val="7F7F7F"/>
                  </a:solidFill>
                  <a:latin typeface="Arial Narrow" pitchFamily="34" charset="0"/>
                  <a:cs typeface="Arial" pitchFamily="34" charset="0"/>
                </a:defRPr>
              </a:lvl5pPr>
              <a:lvl6pPr marL="2514600" indent="-228600" algn="ctr" eaLnBrk="0" fontAlgn="base" hangingPunct="0">
                <a:spcBef>
                  <a:spcPct val="20000"/>
                </a:spcBef>
                <a:spcAft>
                  <a:spcPct val="0"/>
                </a:spcAft>
                <a:buChar char="»"/>
                <a:defRPr sz="1600">
                  <a:solidFill>
                    <a:srgbClr val="7F7F7F"/>
                  </a:solidFill>
                  <a:latin typeface="Arial Narrow" pitchFamily="34" charset="0"/>
                  <a:cs typeface="Arial" pitchFamily="34" charset="0"/>
                </a:defRPr>
              </a:lvl6pPr>
              <a:lvl7pPr marL="2971800" indent="-228600" algn="ctr" eaLnBrk="0" fontAlgn="base" hangingPunct="0">
                <a:spcBef>
                  <a:spcPct val="20000"/>
                </a:spcBef>
                <a:spcAft>
                  <a:spcPct val="0"/>
                </a:spcAft>
                <a:buChar char="»"/>
                <a:defRPr sz="1600">
                  <a:solidFill>
                    <a:srgbClr val="7F7F7F"/>
                  </a:solidFill>
                  <a:latin typeface="Arial Narrow" pitchFamily="34" charset="0"/>
                  <a:cs typeface="Arial" pitchFamily="34" charset="0"/>
                </a:defRPr>
              </a:lvl7pPr>
              <a:lvl8pPr marL="3429000" indent="-228600" algn="ctr" eaLnBrk="0" fontAlgn="base" hangingPunct="0">
                <a:spcBef>
                  <a:spcPct val="20000"/>
                </a:spcBef>
                <a:spcAft>
                  <a:spcPct val="0"/>
                </a:spcAft>
                <a:buChar char="»"/>
                <a:defRPr sz="1600">
                  <a:solidFill>
                    <a:srgbClr val="7F7F7F"/>
                  </a:solidFill>
                  <a:latin typeface="Arial Narrow" pitchFamily="34" charset="0"/>
                  <a:cs typeface="Arial" pitchFamily="34" charset="0"/>
                </a:defRPr>
              </a:lvl8pPr>
              <a:lvl9pPr marL="3886200" indent="-228600" algn="ctr" eaLnBrk="0" fontAlgn="base" hangingPunct="0">
                <a:spcBef>
                  <a:spcPct val="20000"/>
                </a:spcBef>
                <a:spcAft>
                  <a:spcPct val="0"/>
                </a:spcAft>
                <a:buChar char="»"/>
                <a:defRPr sz="1600">
                  <a:solidFill>
                    <a:srgbClr val="7F7F7F"/>
                  </a:solidFill>
                  <a:latin typeface="Arial Narrow" pitchFamily="34" charset="0"/>
                  <a:cs typeface="Arial" pitchFamily="34" charset="0"/>
                </a:defRPr>
              </a:lvl9pPr>
            </a:lstStyle>
            <a:p>
              <a:pPr eaLnBrk="1" hangingPunct="1">
                <a:spcBef>
                  <a:spcPct val="0"/>
                </a:spcBef>
              </a:pPr>
              <a:r>
                <a:rPr lang="fr-FR" altLang="fr-FR" dirty="0">
                  <a:solidFill>
                    <a:schemeClr val="bg1">
                      <a:lumMod val="50000"/>
                    </a:schemeClr>
                  </a:solidFill>
                  <a:latin typeface="+mn-lt"/>
                  <a:cs typeface="+mn-cs"/>
                </a:rPr>
                <a:t>Revenu fiscal de référence 2017</a:t>
              </a:r>
            </a:p>
          </p:txBody>
        </p:sp>
        <p:graphicFrame>
          <p:nvGraphicFramePr>
            <p:cNvPr id="23" name="Group 409"/>
            <p:cNvGraphicFramePr>
              <a:graphicFrameLocks/>
            </p:cNvGraphicFramePr>
            <p:nvPr>
              <p:extLst>
                <p:ext uri="{D42A27DB-BD31-4B8C-83A1-F6EECF244321}">
                  <p14:modId xmlns:p14="http://schemas.microsoft.com/office/powerpoint/2010/main" val="501380185"/>
                </p:ext>
              </p:extLst>
            </p:nvPr>
          </p:nvGraphicFramePr>
          <p:xfrm>
            <a:off x="743867" y="1343075"/>
            <a:ext cx="7632152" cy="1905834"/>
          </p:xfrm>
          <a:graphic>
            <a:graphicData uri="http://schemas.openxmlformats.org/drawingml/2006/table">
              <a:tbl>
                <a:tblPr>
                  <a:effectLst/>
                  <a:tableStyleId>{8EC20E35-A176-4012-BC5E-935CFFF8708E}</a:tableStyleId>
                </a:tblPr>
                <a:tblGrid>
                  <a:gridCol w="1368152">
                    <a:extLst>
                      <a:ext uri="{9D8B030D-6E8A-4147-A177-3AD203B41FA5}">
                        <a16:colId xmlns:a16="http://schemas.microsoft.com/office/drawing/2014/main" val="20000"/>
                      </a:ext>
                    </a:extLst>
                  </a:gridCol>
                  <a:gridCol w="1188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1188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4"/>
                      </a:ext>
                    </a:extLst>
                  </a:gridCol>
                  <a:gridCol w="1188000">
                    <a:extLst>
                      <a:ext uri="{9D8B030D-6E8A-4147-A177-3AD203B41FA5}">
                        <a16:colId xmlns:a16="http://schemas.microsoft.com/office/drawing/2014/main" val="20005"/>
                      </a:ext>
                    </a:extLst>
                  </a:gridCol>
                  <a:gridCol w="900000">
                    <a:extLst>
                      <a:ext uri="{9D8B030D-6E8A-4147-A177-3AD203B41FA5}">
                        <a16:colId xmlns:a16="http://schemas.microsoft.com/office/drawing/2014/main" val="20006"/>
                      </a:ext>
                    </a:extLst>
                  </a:gridCol>
                </a:tblGrid>
                <a:tr h="864096">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FR" sz="1600" b="0" dirty="0">
                            <a:solidFill>
                              <a:schemeClr val="bg1"/>
                            </a:solidFill>
                            <a:latin typeface="+mn-lt"/>
                          </a:rPr>
                          <a:t>Nombre</a:t>
                        </a:r>
                        <a:r>
                          <a:rPr lang="fr-FR" sz="1600" b="0" baseline="0" dirty="0">
                            <a:solidFill>
                              <a:schemeClr val="bg1"/>
                            </a:solidFill>
                            <a:latin typeface="+mn-lt"/>
                          </a:rPr>
                          <a:t> </a:t>
                        </a:r>
                        <a:r>
                          <a:rPr lang="fr-FR" sz="1600" b="0" dirty="0">
                            <a:solidFill>
                              <a:schemeClr val="bg1"/>
                            </a:solidFill>
                            <a:latin typeface="+mn-lt"/>
                          </a:rPr>
                          <a:t>de parts</a:t>
                        </a:r>
                      </a:p>
                      <a:p>
                        <a:pPr marL="0" marR="0" lvl="0" indent="0" algn="ctr" defTabSz="914400" rtl="0" eaLnBrk="1" fontAlgn="base" latinLnBrk="0" hangingPunct="1">
                          <a:lnSpc>
                            <a:spcPct val="100000"/>
                          </a:lnSpc>
                          <a:spcBef>
                            <a:spcPts val="0"/>
                          </a:spcBef>
                          <a:spcAft>
                            <a:spcPts val="0"/>
                          </a:spcAft>
                          <a:buClrTx/>
                          <a:buSzTx/>
                          <a:buFontTx/>
                          <a:buNone/>
                          <a:tabLst/>
                          <a:defRPr/>
                        </a:pPr>
                        <a:r>
                          <a:rPr lang="fr-FR" sz="1600" b="0" dirty="0">
                            <a:solidFill>
                              <a:schemeClr val="bg1"/>
                            </a:solidFill>
                            <a:latin typeface="+mn-lt"/>
                          </a:rPr>
                          <a:t>pour le calcul</a:t>
                        </a:r>
                      </a:p>
                      <a:p>
                        <a:pPr marL="0" marR="0" lvl="0" indent="0" algn="ctr" defTabSz="914400" rtl="0" eaLnBrk="1" fontAlgn="base" latinLnBrk="0" hangingPunct="1">
                          <a:lnSpc>
                            <a:spcPct val="100000"/>
                          </a:lnSpc>
                          <a:spcBef>
                            <a:spcPts val="0"/>
                          </a:spcBef>
                          <a:spcAft>
                            <a:spcPts val="0"/>
                          </a:spcAft>
                          <a:buClrTx/>
                          <a:buSzTx/>
                          <a:buFontTx/>
                          <a:buNone/>
                          <a:tabLst/>
                          <a:defRPr/>
                        </a:pPr>
                        <a:r>
                          <a:rPr lang="fr-FR" sz="1600" b="0" dirty="0">
                            <a:solidFill>
                              <a:schemeClr val="bg1"/>
                            </a:solidFill>
                            <a:latin typeface="+mn-lt"/>
                          </a:rPr>
                          <a:t>de l’impôt</a:t>
                        </a:r>
                      </a:p>
                    </a:txBody>
                    <a:tcPr marL="0" marR="0" marT="0" marB="0" anchor="ctr" horzOverflow="overflow">
                      <a:lnL w="12700" cap="flat" cmpd="sng" algn="ctr">
                        <a:solidFill>
                          <a:srgbClr val="00669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pPr lvl="0" algn="ctr" defTabSz="533400" eaLnBrk="0" hangingPunct="0">
                          <a:lnSpc>
                            <a:spcPct val="100000"/>
                          </a:lnSpc>
                          <a:spcBef>
                            <a:spcPts val="0"/>
                          </a:spcBef>
                          <a:spcAft>
                            <a:spcPts val="0"/>
                          </a:spcAft>
                          <a:tabLst>
                            <a:tab pos="723900" algn="l"/>
                          </a:tabLst>
                        </a:pPr>
                        <a:r>
                          <a:rPr lang="fr-FR" sz="1600" b="0" dirty="0">
                            <a:solidFill>
                              <a:schemeClr val="bg1"/>
                            </a:solidFill>
                            <a:latin typeface="+mn-lt"/>
                          </a:rPr>
                          <a:t>MÉTROPOLE</a:t>
                        </a:r>
                      </a:p>
                    </a:txBody>
                    <a:tcPr marL="0" marR="0" marT="36012" marB="360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pPr algn="ctr" defTabSz="533400" eaLnBrk="0" hangingPunct="0">
                          <a:lnSpc>
                            <a:spcPct val="100000"/>
                          </a:lnSpc>
                          <a:spcBef>
                            <a:spcPts val="0"/>
                          </a:spcBef>
                          <a:spcAft>
                            <a:spcPts val="0"/>
                          </a:spcAft>
                          <a:tabLst>
                            <a:tab pos="723900" algn="l"/>
                          </a:tabLst>
                        </a:pPr>
                        <a:r>
                          <a:rPr lang="fr-FR" sz="1600" b="0" dirty="0">
                            <a:solidFill>
                              <a:schemeClr val="bg1"/>
                            </a:solidFill>
                            <a:latin typeface="+mn-lt"/>
                            <a:sym typeface="Wingdings" pitchFamily="2" charset="2"/>
                          </a:rPr>
                          <a:t>Secours</a:t>
                        </a:r>
                      </a:p>
                      <a:p>
                        <a:pPr algn="ctr" defTabSz="533400" eaLnBrk="0" hangingPunct="0">
                          <a:lnSpc>
                            <a:spcPct val="100000"/>
                          </a:lnSpc>
                          <a:spcBef>
                            <a:spcPts val="0"/>
                          </a:spcBef>
                          <a:spcAft>
                            <a:spcPts val="0"/>
                          </a:spcAft>
                          <a:tabLst>
                            <a:tab pos="723900" algn="l"/>
                          </a:tabLst>
                        </a:pPr>
                        <a:r>
                          <a:rPr lang="fr-FR" sz="1600" b="0" dirty="0">
                            <a:solidFill>
                              <a:schemeClr val="bg1"/>
                            </a:solidFill>
                            <a:latin typeface="+mn-lt"/>
                            <a:sym typeface="Wingdings" pitchFamily="2" charset="2"/>
                          </a:rPr>
                          <a:t>5 %</a:t>
                        </a:r>
                      </a:p>
                    </a:txBody>
                    <a:tcPr marL="0" marR="0" marT="36012" marB="360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pPr algn="ctr" defTabSz="533400" eaLnBrk="0" hangingPunct="0">
                          <a:lnSpc>
                            <a:spcPct val="100000"/>
                          </a:lnSpc>
                          <a:spcBef>
                            <a:spcPts val="0"/>
                          </a:spcBef>
                          <a:spcAft>
                            <a:spcPts val="0"/>
                          </a:spcAft>
                          <a:tabLst>
                            <a:tab pos="723900" algn="l"/>
                          </a:tabLst>
                        </a:pPr>
                        <a:r>
                          <a:rPr lang="fr-FR" sz="1600" b="0" dirty="0">
                            <a:solidFill>
                              <a:schemeClr val="bg1"/>
                            </a:solidFill>
                            <a:latin typeface="+mn-lt"/>
                            <a:sym typeface="Wingdings" pitchFamily="2" charset="2"/>
                          </a:rPr>
                          <a:t>DOM</a:t>
                        </a:r>
                      </a:p>
                      <a:p>
                        <a:pPr algn="ctr" defTabSz="533400" eaLnBrk="0" hangingPunct="0">
                          <a:lnSpc>
                            <a:spcPct val="100000"/>
                          </a:lnSpc>
                          <a:spcBef>
                            <a:spcPts val="0"/>
                          </a:spcBef>
                          <a:spcAft>
                            <a:spcPts val="0"/>
                          </a:spcAft>
                          <a:tabLst>
                            <a:tab pos="723900" algn="l"/>
                          </a:tabLst>
                        </a:pPr>
                        <a:r>
                          <a:rPr lang="fr-FR" sz="1600" b="0" dirty="0">
                            <a:solidFill>
                              <a:schemeClr val="bg1"/>
                            </a:solidFill>
                            <a:latin typeface="+mn-lt"/>
                            <a:sym typeface="Wingdings" pitchFamily="2" charset="2"/>
                          </a:rPr>
                          <a:t>(sauf Guyane)</a:t>
                        </a:r>
                      </a:p>
                    </a:txBody>
                    <a:tcPr marL="0" marR="0" marT="36012" marB="360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pPr algn="ctr" defTabSz="533400" eaLnBrk="0" hangingPunct="0">
                          <a:lnSpc>
                            <a:spcPct val="100000"/>
                          </a:lnSpc>
                          <a:spcBef>
                            <a:spcPts val="0"/>
                          </a:spcBef>
                          <a:spcAft>
                            <a:spcPts val="0"/>
                          </a:spcAft>
                          <a:tabLst>
                            <a:tab pos="723900" algn="l"/>
                          </a:tabLst>
                        </a:pPr>
                        <a:r>
                          <a:rPr lang="fr-FR" sz="1600" b="0" dirty="0">
                            <a:solidFill>
                              <a:schemeClr val="bg1"/>
                            </a:solidFill>
                            <a:latin typeface="+mn-lt"/>
                            <a:sym typeface="Wingdings" pitchFamily="2" charset="2"/>
                          </a:rPr>
                          <a:t>Secours</a:t>
                        </a:r>
                      </a:p>
                      <a:p>
                        <a:pPr algn="ctr" defTabSz="533400" eaLnBrk="0" hangingPunct="0">
                          <a:lnSpc>
                            <a:spcPct val="100000"/>
                          </a:lnSpc>
                          <a:spcBef>
                            <a:spcPts val="0"/>
                          </a:spcBef>
                          <a:spcAft>
                            <a:spcPts val="0"/>
                          </a:spcAft>
                          <a:tabLst>
                            <a:tab pos="723900" algn="l"/>
                          </a:tabLst>
                        </a:pPr>
                        <a:r>
                          <a:rPr lang="fr-FR" sz="1600" b="0" dirty="0">
                            <a:solidFill>
                              <a:schemeClr val="bg1"/>
                            </a:solidFill>
                            <a:latin typeface="+mn-lt"/>
                            <a:sym typeface="Wingdings" pitchFamily="2" charset="2"/>
                          </a:rPr>
                          <a:t>5 %</a:t>
                        </a:r>
                      </a:p>
                    </a:txBody>
                    <a:tcPr marL="0" marR="0" marT="36012" marB="360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pPr algn="ctr" defTabSz="533400" eaLnBrk="0" hangingPunct="0">
                          <a:lnSpc>
                            <a:spcPct val="100000"/>
                          </a:lnSpc>
                          <a:spcBef>
                            <a:spcPts val="0"/>
                          </a:spcBef>
                          <a:spcAft>
                            <a:spcPts val="0"/>
                          </a:spcAft>
                          <a:tabLst>
                            <a:tab pos="723900" algn="l"/>
                          </a:tabLst>
                        </a:pPr>
                        <a:r>
                          <a:rPr lang="fr-FR" sz="1600" b="0" dirty="0">
                            <a:solidFill>
                              <a:schemeClr val="bg1"/>
                            </a:solidFill>
                            <a:latin typeface="+mn-lt"/>
                            <a:sym typeface="Wingdings" pitchFamily="2" charset="2"/>
                          </a:rPr>
                          <a:t>GUYANE</a:t>
                        </a:r>
                      </a:p>
                      <a:p>
                        <a:pPr algn="ctr" defTabSz="533400" eaLnBrk="0" hangingPunct="0">
                          <a:lnSpc>
                            <a:spcPct val="100000"/>
                          </a:lnSpc>
                          <a:spcBef>
                            <a:spcPts val="0"/>
                          </a:spcBef>
                          <a:spcAft>
                            <a:spcPts val="0"/>
                          </a:spcAft>
                          <a:tabLst>
                            <a:tab pos="723900" algn="l"/>
                          </a:tabLst>
                        </a:pPr>
                        <a:r>
                          <a:rPr lang="fr-FR" sz="1600" b="0" dirty="0">
                            <a:solidFill>
                              <a:schemeClr val="bg1"/>
                            </a:solidFill>
                            <a:latin typeface="+mn-lt"/>
                            <a:sym typeface="Wingdings" pitchFamily="2" charset="2"/>
                          </a:rPr>
                          <a:t>MAYOTTE</a:t>
                        </a:r>
                      </a:p>
                    </a:txBody>
                    <a:tcPr marL="0" marR="0" marT="36012" marB="360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pPr algn="ctr" defTabSz="533400" eaLnBrk="0" hangingPunct="0">
                          <a:lnSpc>
                            <a:spcPct val="100000"/>
                          </a:lnSpc>
                          <a:spcBef>
                            <a:spcPts val="0"/>
                          </a:spcBef>
                          <a:spcAft>
                            <a:spcPts val="0"/>
                          </a:spcAft>
                          <a:tabLst>
                            <a:tab pos="723900" algn="l"/>
                          </a:tabLst>
                        </a:pPr>
                        <a:r>
                          <a:rPr lang="fr-FR" sz="1600" b="0" dirty="0">
                            <a:solidFill>
                              <a:schemeClr val="bg1"/>
                            </a:solidFill>
                            <a:latin typeface="+mn-lt"/>
                            <a:sym typeface="Wingdings" pitchFamily="2" charset="2"/>
                          </a:rPr>
                          <a:t>Secours</a:t>
                        </a:r>
                      </a:p>
                      <a:p>
                        <a:pPr algn="ctr" defTabSz="533400" eaLnBrk="0" hangingPunct="0">
                          <a:lnSpc>
                            <a:spcPct val="100000"/>
                          </a:lnSpc>
                          <a:spcBef>
                            <a:spcPts val="0"/>
                          </a:spcBef>
                          <a:spcAft>
                            <a:spcPts val="0"/>
                          </a:spcAft>
                          <a:tabLst>
                            <a:tab pos="723900" algn="l"/>
                          </a:tabLst>
                        </a:pPr>
                        <a:r>
                          <a:rPr lang="fr-FR" sz="1600" b="0" dirty="0">
                            <a:solidFill>
                              <a:schemeClr val="bg1"/>
                            </a:solidFill>
                            <a:latin typeface="+mn-lt"/>
                            <a:sym typeface="Wingdings" pitchFamily="2" charset="2"/>
                          </a:rPr>
                          <a:t>5 %</a:t>
                        </a:r>
                      </a:p>
                    </a:txBody>
                    <a:tcPr marL="0" marR="0" marT="36012" marB="36012" anchor="ctr" horzOverflow="overflow">
                      <a:lnL w="12700" cap="flat" cmpd="sng" algn="ctr">
                        <a:solidFill>
                          <a:schemeClr val="bg1"/>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solidFill>
                        <a:srgbClr val="0099CC"/>
                      </a:solidFill>
                    </a:tcPr>
                  </a:tc>
                  <a:extLst>
                    <a:ext uri="{0D108BD9-81ED-4DB2-BD59-A6C34878D82A}">
                      <a16:rowId xmlns:a16="http://schemas.microsoft.com/office/drawing/2014/main" val="10000"/>
                    </a:ext>
                  </a:extLst>
                </a:tr>
                <a:tr h="0">
                  <a:tc>
                    <a:txBody>
                      <a:bodyPr/>
                      <a:lstStyle/>
                      <a:p>
                        <a:pPr marL="0" indent="0" algn="ctr" eaLnBrk="0" hangingPunct="0">
                          <a:lnSpc>
                            <a:spcPts val="1600"/>
                          </a:lnSpc>
                          <a:spcAft>
                            <a:spcPts val="0"/>
                          </a:spcAft>
                          <a:buClr>
                            <a:srgbClr val="C00000"/>
                          </a:buClr>
                          <a:buSzPct val="85000"/>
                          <a:buFont typeface="Arial" panose="020B0604020202020204" pitchFamily="34" charset="0"/>
                          <a:buNone/>
                        </a:pPr>
                        <a:r>
                          <a:rPr lang="fr-FR" sz="1600" b="0" dirty="0">
                            <a:solidFill>
                              <a:schemeClr val="tx1">
                                <a:lumMod val="65000"/>
                                <a:lumOff val="35000"/>
                              </a:schemeClr>
                            </a:solidFill>
                            <a:sym typeface="Wingdings" pitchFamily="2" charset="2"/>
                          </a:rPr>
                          <a:t>1 part</a:t>
                        </a:r>
                      </a:p>
                    </a:txBody>
                    <a:tcPr marL="107998" marR="71999" marT="108034" marB="36012"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5000"/>
                          <a:buFont typeface="Arial" panose="020B0604020202020204" pitchFamily="34" charset="0"/>
                          <a:buNone/>
                        </a:pPr>
                        <a:r>
                          <a:rPr lang="fr-FR" sz="1600" b="0" kern="1200" dirty="0">
                            <a:solidFill>
                              <a:schemeClr val="tx1">
                                <a:lumMod val="65000"/>
                                <a:lumOff val="35000"/>
                              </a:schemeClr>
                            </a:solidFill>
                            <a:latin typeface="+mn-lt"/>
                            <a:ea typeface="+mn-ea"/>
                            <a:cs typeface="+mn-cs"/>
                          </a:rPr>
                          <a:t>11 128 €</a:t>
                        </a:r>
                      </a:p>
                    </a:txBody>
                    <a:tcPr marL="8044" marR="96532" marT="8044"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0000"/>
                          <a:buFont typeface="Arial" panose="020B0604020202020204" pitchFamily="34" charset="0"/>
                          <a:buNone/>
                        </a:pPr>
                        <a:r>
                          <a:rPr lang="fr-FR" sz="1600" b="0" kern="1200" dirty="0">
                            <a:solidFill>
                              <a:schemeClr val="tx1">
                                <a:lumMod val="65000"/>
                                <a:lumOff val="35000"/>
                              </a:schemeClr>
                            </a:solidFill>
                            <a:latin typeface="+mn-lt"/>
                            <a:ea typeface="+mn-ea"/>
                            <a:cs typeface="+mn-cs"/>
                          </a:rPr>
                          <a:t>556 €</a:t>
                        </a:r>
                      </a:p>
                    </a:txBody>
                    <a:tcPr marL="9525" marR="114300" marT="9525"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0000"/>
                          <a:buFont typeface="Arial" panose="020B0604020202020204" pitchFamily="34" charset="0"/>
                          <a:buNone/>
                        </a:pPr>
                        <a:r>
                          <a:rPr lang="fr-FR" sz="1600" b="0" kern="1200" dirty="0">
                            <a:solidFill>
                              <a:schemeClr val="tx1">
                                <a:lumMod val="65000"/>
                                <a:lumOff val="35000"/>
                              </a:schemeClr>
                            </a:solidFill>
                            <a:latin typeface="+mn-lt"/>
                            <a:ea typeface="+mn-ea"/>
                            <a:cs typeface="+mn-cs"/>
                          </a:rPr>
                          <a:t>13 167 €</a:t>
                        </a:r>
                      </a:p>
                    </a:txBody>
                    <a:tcPr marL="9525" marR="114300" marT="9525"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0000"/>
                          <a:buFont typeface="Arial" panose="020B0604020202020204" pitchFamily="34" charset="0"/>
                          <a:buNone/>
                        </a:pPr>
                        <a:r>
                          <a:rPr lang="fr-FR" sz="1600" b="0" kern="1200" dirty="0">
                            <a:solidFill>
                              <a:schemeClr val="tx1">
                                <a:lumMod val="65000"/>
                                <a:lumOff val="35000"/>
                              </a:schemeClr>
                            </a:solidFill>
                            <a:latin typeface="+mn-lt"/>
                            <a:ea typeface="+mn-ea"/>
                            <a:cs typeface="+mn-cs"/>
                          </a:rPr>
                          <a:t>658 €</a:t>
                        </a:r>
                      </a:p>
                    </a:txBody>
                    <a:tcPr marL="9525" marR="114300" marT="9525"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0000"/>
                          <a:buFont typeface="Arial" panose="020B0604020202020204" pitchFamily="34" charset="0"/>
                          <a:buNone/>
                        </a:pPr>
                        <a:r>
                          <a:rPr lang="fr-FR" sz="1600" b="0" kern="1200">
                            <a:solidFill>
                              <a:schemeClr val="tx1">
                                <a:lumMod val="65000"/>
                                <a:lumOff val="35000"/>
                              </a:schemeClr>
                            </a:solidFill>
                            <a:latin typeface="+mn-lt"/>
                            <a:ea typeface="+mn-ea"/>
                            <a:cs typeface="+mn-cs"/>
                          </a:rPr>
                          <a:t>13 768 €</a:t>
                        </a:r>
                      </a:p>
                    </a:txBody>
                    <a:tcPr marL="9525" marR="114300" marT="9525"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0000"/>
                          <a:buFont typeface="Arial" panose="020B0604020202020204" pitchFamily="34" charset="0"/>
                          <a:buNone/>
                        </a:pPr>
                        <a:r>
                          <a:rPr lang="fr-FR" sz="1600" b="0" kern="1200">
                            <a:solidFill>
                              <a:schemeClr val="tx1">
                                <a:lumMod val="65000"/>
                                <a:lumOff val="35000"/>
                              </a:schemeClr>
                            </a:solidFill>
                            <a:latin typeface="+mn-lt"/>
                            <a:ea typeface="+mn-ea"/>
                            <a:cs typeface="+mn-cs"/>
                          </a:rPr>
                          <a:t>688 €</a:t>
                        </a:r>
                      </a:p>
                    </a:txBody>
                    <a:tcPr marL="9525" marR="114300" marT="9525"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4421">
                  <a:tc>
                    <a:txBody>
                      <a:bodyPr/>
                      <a:lstStyle/>
                      <a:p>
                        <a:pPr marL="0" marR="0" indent="0" algn="ctr" defTabSz="914400" rtl="0" eaLnBrk="0" fontAlgn="auto" latinLnBrk="0" hangingPunct="0">
                          <a:lnSpc>
                            <a:spcPts val="1600"/>
                          </a:lnSpc>
                          <a:spcBef>
                            <a:spcPts val="0"/>
                          </a:spcBef>
                          <a:spcAft>
                            <a:spcPts val="0"/>
                          </a:spcAft>
                          <a:buClr>
                            <a:srgbClr val="C00000"/>
                          </a:buClr>
                          <a:buSzPct val="85000"/>
                          <a:buFont typeface="Arial" panose="020B0604020202020204" pitchFamily="34" charset="0"/>
                          <a:buNone/>
                          <a:tabLst/>
                          <a:defRPr/>
                        </a:pPr>
                        <a:r>
                          <a:rPr lang="fr-FR" sz="1600" b="0" dirty="0">
                            <a:solidFill>
                              <a:schemeClr val="tx1">
                                <a:lumMod val="65000"/>
                                <a:lumOff val="35000"/>
                              </a:schemeClr>
                            </a:solidFill>
                            <a:sym typeface="Wingdings" pitchFamily="2" charset="2"/>
                          </a:rPr>
                          <a:t>1,5</a:t>
                        </a:r>
                        <a:r>
                          <a:rPr lang="fr-FR" sz="1600" b="0" baseline="0" dirty="0">
                            <a:solidFill>
                              <a:schemeClr val="tx1">
                                <a:lumMod val="65000"/>
                                <a:lumOff val="35000"/>
                              </a:schemeClr>
                            </a:solidFill>
                            <a:sym typeface="Wingdings" pitchFamily="2" charset="2"/>
                          </a:rPr>
                          <a:t> parts</a:t>
                        </a:r>
                      </a:p>
                    </a:txBody>
                    <a:tcPr marL="107998" marR="71999" marT="108034" marB="36012"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5000"/>
                          <a:buFont typeface="Arial" panose="020B0604020202020204" pitchFamily="34" charset="0"/>
                          <a:buNone/>
                        </a:pPr>
                        <a:r>
                          <a:rPr lang="fr-FR" sz="1600" b="0" kern="1200" dirty="0">
                            <a:solidFill>
                              <a:schemeClr val="tx1">
                                <a:lumMod val="65000"/>
                                <a:lumOff val="35000"/>
                              </a:schemeClr>
                            </a:solidFill>
                            <a:latin typeface="+mn-lt"/>
                            <a:ea typeface="+mn-ea"/>
                            <a:cs typeface="+mn-cs"/>
                          </a:rPr>
                          <a:t>14 099 €</a:t>
                        </a:r>
                      </a:p>
                    </a:txBody>
                    <a:tcPr marL="8044" marR="96532" marT="8044"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0000"/>
                          <a:buFont typeface="Arial" panose="020B0604020202020204" pitchFamily="34" charset="0"/>
                          <a:buNone/>
                        </a:pPr>
                        <a:r>
                          <a:rPr lang="fr-FR" sz="1600" b="0" kern="1200">
                            <a:solidFill>
                              <a:schemeClr val="tx1">
                                <a:lumMod val="65000"/>
                                <a:lumOff val="35000"/>
                              </a:schemeClr>
                            </a:solidFill>
                            <a:latin typeface="+mn-lt"/>
                            <a:ea typeface="+mn-ea"/>
                            <a:cs typeface="+mn-cs"/>
                          </a:rPr>
                          <a:t>705 €</a:t>
                        </a:r>
                      </a:p>
                    </a:txBody>
                    <a:tcPr marL="9525" marR="114300" marT="9525"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0000"/>
                          <a:buFont typeface="Arial" panose="020B0604020202020204" pitchFamily="34" charset="0"/>
                          <a:buNone/>
                        </a:pPr>
                        <a:r>
                          <a:rPr lang="fr-FR" sz="1600" b="0" kern="1200">
                            <a:solidFill>
                              <a:schemeClr val="tx1">
                                <a:lumMod val="65000"/>
                                <a:lumOff val="35000"/>
                              </a:schemeClr>
                            </a:solidFill>
                            <a:latin typeface="+mn-lt"/>
                            <a:ea typeface="+mn-ea"/>
                            <a:cs typeface="+mn-cs"/>
                          </a:rPr>
                          <a:t>16 435 €</a:t>
                        </a:r>
                      </a:p>
                    </a:txBody>
                    <a:tcPr marL="9525" marR="114300" marT="9525"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0000"/>
                          <a:buFont typeface="Arial" panose="020B0604020202020204" pitchFamily="34" charset="0"/>
                          <a:buNone/>
                        </a:pPr>
                        <a:r>
                          <a:rPr lang="fr-FR" sz="1600" b="0" kern="1200" dirty="0">
                            <a:solidFill>
                              <a:schemeClr val="tx1">
                                <a:lumMod val="65000"/>
                                <a:lumOff val="35000"/>
                              </a:schemeClr>
                            </a:solidFill>
                            <a:latin typeface="+mn-lt"/>
                            <a:ea typeface="+mn-ea"/>
                            <a:cs typeface="+mn-cs"/>
                          </a:rPr>
                          <a:t>822 €</a:t>
                        </a:r>
                      </a:p>
                    </a:txBody>
                    <a:tcPr marL="9525" marR="114300" marT="9525"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0000"/>
                          <a:buFont typeface="Arial" panose="020B0604020202020204" pitchFamily="34" charset="0"/>
                          <a:buNone/>
                        </a:pPr>
                        <a:r>
                          <a:rPr lang="fr-FR" sz="1600" b="0" kern="1200" dirty="0">
                            <a:solidFill>
                              <a:schemeClr val="tx1">
                                <a:lumMod val="65000"/>
                                <a:lumOff val="35000"/>
                              </a:schemeClr>
                            </a:solidFill>
                            <a:latin typeface="+mn-lt"/>
                            <a:ea typeface="+mn-ea"/>
                            <a:cs typeface="+mn-cs"/>
                          </a:rPr>
                          <a:t>17 185 €</a:t>
                        </a:r>
                      </a:p>
                    </a:txBody>
                    <a:tcPr marL="9525" marR="114300" marT="9525"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0000"/>
                          <a:buFont typeface="Arial" panose="020B0604020202020204" pitchFamily="34" charset="0"/>
                          <a:buNone/>
                        </a:pPr>
                        <a:r>
                          <a:rPr lang="fr-FR" sz="1600" b="0" kern="1200" dirty="0">
                            <a:solidFill>
                              <a:schemeClr val="tx1">
                                <a:lumMod val="65000"/>
                                <a:lumOff val="35000"/>
                              </a:schemeClr>
                            </a:solidFill>
                            <a:latin typeface="+mn-lt"/>
                            <a:ea typeface="+mn-ea"/>
                            <a:cs typeface="+mn-cs"/>
                          </a:rPr>
                          <a:t>859 €</a:t>
                        </a:r>
                      </a:p>
                    </a:txBody>
                    <a:tcPr marL="9525" marR="114300" marT="9525"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4421">
                  <a:tc>
                    <a:txBody>
                      <a:bodyPr/>
                      <a:lstStyle/>
                      <a:p>
                        <a:pPr marL="0" marR="0" indent="0" algn="ctr" defTabSz="914400" rtl="0" eaLnBrk="0" fontAlgn="auto" latinLnBrk="0" hangingPunct="0">
                          <a:lnSpc>
                            <a:spcPts val="1600"/>
                          </a:lnSpc>
                          <a:spcBef>
                            <a:spcPts val="0"/>
                          </a:spcBef>
                          <a:spcAft>
                            <a:spcPts val="0"/>
                          </a:spcAft>
                          <a:buClr>
                            <a:srgbClr val="C00000"/>
                          </a:buClr>
                          <a:buSzPct val="85000"/>
                          <a:buFont typeface="Arial" panose="020B0604020202020204" pitchFamily="34" charset="0"/>
                          <a:buNone/>
                          <a:tabLst/>
                          <a:defRPr/>
                        </a:pPr>
                        <a:r>
                          <a:rPr lang="fr-FR" sz="1600" b="0" dirty="0">
                            <a:solidFill>
                              <a:schemeClr val="tx1">
                                <a:lumMod val="65000"/>
                                <a:lumOff val="35000"/>
                              </a:schemeClr>
                            </a:solidFill>
                            <a:sym typeface="Wingdings" pitchFamily="2" charset="2"/>
                          </a:rPr>
                          <a:t>2</a:t>
                        </a:r>
                        <a:r>
                          <a:rPr lang="fr-FR" sz="1600" b="0" baseline="0" dirty="0">
                            <a:solidFill>
                              <a:schemeClr val="tx1">
                                <a:lumMod val="65000"/>
                                <a:lumOff val="35000"/>
                              </a:schemeClr>
                            </a:solidFill>
                            <a:sym typeface="Wingdings" pitchFamily="2" charset="2"/>
                          </a:rPr>
                          <a:t> parts</a:t>
                        </a:r>
                      </a:p>
                    </a:txBody>
                    <a:tcPr marL="107998" marR="71999" marT="108034" marB="36012"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5000"/>
                          <a:buFont typeface="Arial" panose="020B0604020202020204" pitchFamily="34" charset="0"/>
                          <a:buNone/>
                        </a:pPr>
                        <a:r>
                          <a:rPr lang="fr-FR" sz="1600" b="0" kern="1200" dirty="0">
                            <a:solidFill>
                              <a:schemeClr val="tx1">
                                <a:lumMod val="65000"/>
                                <a:lumOff val="35000"/>
                              </a:schemeClr>
                            </a:solidFill>
                            <a:latin typeface="+mn-lt"/>
                            <a:ea typeface="+mn-ea"/>
                            <a:cs typeface="+mn-cs"/>
                          </a:rPr>
                          <a:t>17 070 €</a:t>
                        </a:r>
                      </a:p>
                    </a:txBody>
                    <a:tcPr marL="8044" marR="96532" marT="8044"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0000"/>
                          <a:buFont typeface="Arial" panose="020B0604020202020204" pitchFamily="34" charset="0"/>
                          <a:buNone/>
                        </a:pPr>
                        <a:r>
                          <a:rPr lang="fr-FR" sz="1600" b="0" kern="1200">
                            <a:solidFill>
                              <a:schemeClr val="tx1">
                                <a:lumMod val="65000"/>
                                <a:lumOff val="35000"/>
                              </a:schemeClr>
                            </a:solidFill>
                            <a:latin typeface="+mn-lt"/>
                            <a:ea typeface="+mn-ea"/>
                            <a:cs typeface="+mn-cs"/>
                          </a:rPr>
                          <a:t>854 €</a:t>
                        </a:r>
                      </a:p>
                    </a:txBody>
                    <a:tcPr marL="9525" marR="114300" marT="9525"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0000"/>
                          <a:buFont typeface="Arial" panose="020B0604020202020204" pitchFamily="34" charset="0"/>
                          <a:buNone/>
                        </a:pPr>
                        <a:r>
                          <a:rPr lang="fr-FR" sz="1600" b="0" kern="1200" dirty="0">
                            <a:solidFill>
                              <a:schemeClr val="tx1">
                                <a:lumMod val="65000"/>
                                <a:lumOff val="35000"/>
                              </a:schemeClr>
                            </a:solidFill>
                            <a:latin typeface="+mn-lt"/>
                            <a:ea typeface="+mn-ea"/>
                            <a:cs typeface="+mn-cs"/>
                          </a:rPr>
                          <a:t>19 406 €</a:t>
                        </a:r>
                      </a:p>
                    </a:txBody>
                    <a:tcPr marL="9525" marR="114300" marT="9525"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0000"/>
                          <a:buFont typeface="Arial" panose="020B0604020202020204" pitchFamily="34" charset="0"/>
                          <a:buNone/>
                        </a:pPr>
                        <a:r>
                          <a:rPr lang="fr-FR" sz="1600" b="0" kern="1200">
                            <a:solidFill>
                              <a:schemeClr val="tx1">
                                <a:lumMod val="65000"/>
                                <a:lumOff val="35000"/>
                              </a:schemeClr>
                            </a:solidFill>
                            <a:latin typeface="+mn-lt"/>
                            <a:ea typeface="+mn-ea"/>
                            <a:cs typeface="+mn-cs"/>
                          </a:rPr>
                          <a:t>970 €</a:t>
                        </a:r>
                      </a:p>
                    </a:txBody>
                    <a:tcPr marL="9525" marR="114300" marT="9525"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0000"/>
                          <a:buFont typeface="Arial" panose="020B0604020202020204" pitchFamily="34" charset="0"/>
                          <a:buNone/>
                        </a:pPr>
                        <a:r>
                          <a:rPr lang="fr-FR" sz="1600" b="0" kern="1200">
                            <a:solidFill>
                              <a:schemeClr val="tx1">
                                <a:lumMod val="65000"/>
                                <a:lumOff val="35000"/>
                              </a:schemeClr>
                            </a:solidFill>
                            <a:latin typeface="+mn-lt"/>
                            <a:ea typeface="+mn-ea"/>
                            <a:cs typeface="+mn-cs"/>
                          </a:rPr>
                          <a:t>20 156 €</a:t>
                        </a:r>
                      </a:p>
                    </a:txBody>
                    <a:tcPr marL="9525" marR="114300" marT="9525"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0000"/>
                          <a:buFont typeface="Arial" panose="020B0604020202020204" pitchFamily="34" charset="0"/>
                          <a:buNone/>
                        </a:pPr>
                        <a:r>
                          <a:rPr lang="fr-FR" sz="1600" b="0" kern="1200" dirty="0">
                            <a:solidFill>
                              <a:schemeClr val="tx1">
                                <a:lumMod val="65000"/>
                                <a:lumOff val="35000"/>
                              </a:schemeClr>
                            </a:solidFill>
                            <a:latin typeface="+mn-lt"/>
                            <a:ea typeface="+mn-ea"/>
                            <a:cs typeface="+mn-cs"/>
                          </a:rPr>
                          <a:t>1 008 €</a:t>
                        </a:r>
                      </a:p>
                    </a:txBody>
                    <a:tcPr marL="9525" marR="114300" marT="9525"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39970" name="Rectangle 6"/>
            <p:cNvSpPr>
              <a:spLocks noChangeArrowheads="1"/>
            </p:cNvSpPr>
            <p:nvPr/>
          </p:nvSpPr>
          <p:spPr bwMode="auto">
            <a:xfrm>
              <a:off x="755576" y="3375451"/>
              <a:ext cx="748883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algn="ctr" eaLnBrk="0" hangingPunct="0">
                <a:spcBef>
                  <a:spcPct val="20000"/>
                </a:spcBef>
                <a:defRPr sz="2400" b="1">
                  <a:solidFill>
                    <a:srgbClr val="7F7F7F"/>
                  </a:solidFill>
                  <a:latin typeface="Arial Narrow" pitchFamily="34" charset="0"/>
                  <a:cs typeface="Arial" pitchFamily="34" charset="0"/>
                </a:defRPr>
              </a:lvl1pPr>
              <a:lvl2pPr marL="742950" indent="-285750" algn="ctr" eaLnBrk="0" hangingPunct="0">
                <a:spcBef>
                  <a:spcPct val="20000"/>
                </a:spcBef>
                <a:buChar char="–"/>
                <a:defRPr sz="2000">
                  <a:solidFill>
                    <a:srgbClr val="7F7F7F"/>
                  </a:solidFill>
                  <a:latin typeface="Arial Narrow" pitchFamily="34" charset="0"/>
                  <a:cs typeface="Arial" pitchFamily="34" charset="0"/>
                </a:defRPr>
              </a:lvl2pPr>
              <a:lvl3pPr marL="1143000" indent="-228600" algn="ctr" eaLnBrk="0" hangingPunct="0">
                <a:spcBef>
                  <a:spcPct val="20000"/>
                </a:spcBef>
                <a:buChar char="•"/>
                <a:defRPr>
                  <a:solidFill>
                    <a:srgbClr val="7F7F7F"/>
                  </a:solidFill>
                  <a:latin typeface="Arial Narrow" pitchFamily="34" charset="0"/>
                  <a:cs typeface="Arial" pitchFamily="34" charset="0"/>
                </a:defRPr>
              </a:lvl3pPr>
              <a:lvl4pPr marL="1600200" indent="-228600" algn="ctr" eaLnBrk="0" hangingPunct="0">
                <a:spcBef>
                  <a:spcPct val="20000"/>
                </a:spcBef>
                <a:buChar char="–"/>
                <a:defRPr sz="1600">
                  <a:solidFill>
                    <a:srgbClr val="7F7F7F"/>
                  </a:solidFill>
                  <a:latin typeface="Arial Narrow" pitchFamily="34" charset="0"/>
                  <a:cs typeface="Arial" pitchFamily="34" charset="0"/>
                </a:defRPr>
              </a:lvl4pPr>
              <a:lvl5pPr marL="2057400" indent="-228600" algn="ctr" eaLnBrk="0" hangingPunct="0">
                <a:spcBef>
                  <a:spcPct val="20000"/>
                </a:spcBef>
                <a:buChar char="»"/>
                <a:defRPr sz="1600">
                  <a:solidFill>
                    <a:srgbClr val="7F7F7F"/>
                  </a:solidFill>
                  <a:latin typeface="Arial Narrow" pitchFamily="34" charset="0"/>
                  <a:cs typeface="Arial" pitchFamily="34" charset="0"/>
                </a:defRPr>
              </a:lvl5pPr>
              <a:lvl6pPr marL="2514600" indent="-228600" algn="ctr" eaLnBrk="0" fontAlgn="base" hangingPunct="0">
                <a:spcBef>
                  <a:spcPct val="20000"/>
                </a:spcBef>
                <a:spcAft>
                  <a:spcPct val="0"/>
                </a:spcAft>
                <a:buChar char="»"/>
                <a:defRPr sz="1600">
                  <a:solidFill>
                    <a:srgbClr val="7F7F7F"/>
                  </a:solidFill>
                  <a:latin typeface="Arial Narrow" pitchFamily="34" charset="0"/>
                  <a:cs typeface="Arial" pitchFamily="34" charset="0"/>
                </a:defRPr>
              </a:lvl6pPr>
              <a:lvl7pPr marL="2971800" indent="-228600" algn="ctr" eaLnBrk="0" fontAlgn="base" hangingPunct="0">
                <a:spcBef>
                  <a:spcPct val="20000"/>
                </a:spcBef>
                <a:spcAft>
                  <a:spcPct val="0"/>
                </a:spcAft>
                <a:buChar char="»"/>
                <a:defRPr sz="1600">
                  <a:solidFill>
                    <a:srgbClr val="7F7F7F"/>
                  </a:solidFill>
                  <a:latin typeface="Arial Narrow" pitchFamily="34" charset="0"/>
                  <a:cs typeface="Arial" pitchFamily="34" charset="0"/>
                </a:defRPr>
              </a:lvl7pPr>
              <a:lvl8pPr marL="3429000" indent="-228600" algn="ctr" eaLnBrk="0" fontAlgn="base" hangingPunct="0">
                <a:spcBef>
                  <a:spcPct val="20000"/>
                </a:spcBef>
                <a:spcAft>
                  <a:spcPct val="0"/>
                </a:spcAft>
                <a:buChar char="»"/>
                <a:defRPr sz="1600">
                  <a:solidFill>
                    <a:srgbClr val="7F7F7F"/>
                  </a:solidFill>
                  <a:latin typeface="Arial Narrow" pitchFamily="34" charset="0"/>
                  <a:cs typeface="Arial" pitchFamily="34" charset="0"/>
                </a:defRPr>
              </a:lvl8pPr>
              <a:lvl9pPr marL="3886200" indent="-228600" algn="ctr" eaLnBrk="0" fontAlgn="base" hangingPunct="0">
                <a:spcBef>
                  <a:spcPct val="20000"/>
                </a:spcBef>
                <a:spcAft>
                  <a:spcPct val="0"/>
                </a:spcAft>
                <a:buChar char="»"/>
                <a:defRPr sz="1600">
                  <a:solidFill>
                    <a:srgbClr val="7F7F7F"/>
                  </a:solidFill>
                  <a:latin typeface="Arial Narrow" pitchFamily="34" charset="0"/>
                  <a:cs typeface="Arial" pitchFamily="34" charset="0"/>
                </a:defRPr>
              </a:lvl9pPr>
            </a:lstStyle>
            <a:p>
              <a:pPr algn="just" eaLnBrk="1" hangingPunct="1">
                <a:spcBef>
                  <a:spcPct val="0"/>
                </a:spcBef>
              </a:pPr>
              <a:r>
                <a:rPr lang="fr-FR" altLang="fr-FR" sz="1600" b="0" dirty="0">
                  <a:solidFill>
                    <a:srgbClr val="000000"/>
                  </a:solidFill>
                </a:rPr>
                <a:t>Au-delà de 2 parts et pour chaque demi-part supplémentaire le montant du revenu fiscal de référence est majoré de 2 971 €, soit un secours de 149 €.</a:t>
              </a:r>
              <a:endParaRPr lang="fr-FR" altLang="fr-FR" sz="1600" b="0" i="1" dirty="0">
                <a:solidFill>
                  <a:srgbClr val="A50021"/>
                </a:solidFill>
              </a:endParaRPr>
            </a:p>
          </p:txBody>
        </p:sp>
      </p:grpSp>
    </p:spTree>
    <p:custDataLst>
      <p:tags r:id="rId1"/>
    </p:custDataLst>
    <p:extLst>
      <p:ext uri="{BB962C8B-B14F-4D97-AF65-F5344CB8AC3E}">
        <p14:creationId xmlns:p14="http://schemas.microsoft.com/office/powerpoint/2010/main" val="19724344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800"/>
              </a:lnSpc>
            </a:pPr>
            <a:r>
              <a:rPr lang="fr-FR" altLang="fr-FR" dirty="0"/>
              <a:t>Assujettissement à la CSG au taux réduit </a:t>
            </a:r>
            <a:br>
              <a:rPr lang="fr-FR" altLang="fr-FR" dirty="0"/>
            </a:br>
            <a:r>
              <a:rPr lang="fr-FR" altLang="fr-FR" dirty="0"/>
              <a:t>de 3,80 % et la CRDS à 0,50 %</a:t>
            </a:r>
          </a:p>
        </p:txBody>
      </p:sp>
      <p:grpSp>
        <p:nvGrpSpPr>
          <p:cNvPr id="2" name="Groupe 1"/>
          <p:cNvGrpSpPr/>
          <p:nvPr/>
        </p:nvGrpSpPr>
        <p:grpSpPr>
          <a:xfrm>
            <a:off x="743867" y="987574"/>
            <a:ext cx="5340301" cy="3161372"/>
            <a:chOff x="743867" y="987574"/>
            <a:chExt cx="5340301" cy="3161372"/>
          </a:xfrm>
        </p:grpSpPr>
        <p:sp>
          <p:nvSpPr>
            <p:cNvPr id="39939" name="Rectangle 5"/>
            <p:cNvSpPr>
              <a:spLocks noChangeArrowheads="1"/>
            </p:cNvSpPr>
            <p:nvPr/>
          </p:nvSpPr>
          <p:spPr bwMode="auto">
            <a:xfrm>
              <a:off x="755576" y="987574"/>
              <a:ext cx="4896544"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eaLnBrk="0" hangingPunct="0">
                <a:spcBef>
                  <a:spcPct val="20000"/>
                </a:spcBef>
                <a:defRPr sz="2400" b="1">
                  <a:solidFill>
                    <a:srgbClr val="7F7F7F"/>
                  </a:solidFill>
                  <a:latin typeface="Arial Narrow" pitchFamily="34" charset="0"/>
                  <a:cs typeface="Arial" pitchFamily="34" charset="0"/>
                </a:defRPr>
              </a:lvl1pPr>
              <a:lvl2pPr marL="742950" indent="-285750" algn="ctr" eaLnBrk="0" hangingPunct="0">
                <a:spcBef>
                  <a:spcPct val="20000"/>
                </a:spcBef>
                <a:buChar char="–"/>
                <a:defRPr sz="2000">
                  <a:solidFill>
                    <a:srgbClr val="7F7F7F"/>
                  </a:solidFill>
                  <a:latin typeface="Arial Narrow" pitchFamily="34" charset="0"/>
                  <a:cs typeface="Arial" pitchFamily="34" charset="0"/>
                </a:defRPr>
              </a:lvl2pPr>
              <a:lvl3pPr marL="1143000" indent="-228600" algn="ctr" eaLnBrk="0" hangingPunct="0">
                <a:spcBef>
                  <a:spcPct val="20000"/>
                </a:spcBef>
                <a:buChar char="•"/>
                <a:defRPr>
                  <a:solidFill>
                    <a:srgbClr val="7F7F7F"/>
                  </a:solidFill>
                  <a:latin typeface="Arial Narrow" pitchFamily="34" charset="0"/>
                  <a:cs typeface="Arial" pitchFamily="34" charset="0"/>
                </a:defRPr>
              </a:lvl3pPr>
              <a:lvl4pPr marL="1600200" indent="-228600" algn="ctr" eaLnBrk="0" hangingPunct="0">
                <a:spcBef>
                  <a:spcPct val="20000"/>
                </a:spcBef>
                <a:buChar char="–"/>
                <a:defRPr sz="1600">
                  <a:solidFill>
                    <a:srgbClr val="7F7F7F"/>
                  </a:solidFill>
                  <a:latin typeface="Arial Narrow" pitchFamily="34" charset="0"/>
                  <a:cs typeface="Arial" pitchFamily="34" charset="0"/>
                </a:defRPr>
              </a:lvl4pPr>
              <a:lvl5pPr marL="2057400" indent="-228600" algn="ctr" eaLnBrk="0" hangingPunct="0">
                <a:spcBef>
                  <a:spcPct val="20000"/>
                </a:spcBef>
                <a:buChar char="»"/>
                <a:defRPr sz="1600">
                  <a:solidFill>
                    <a:srgbClr val="7F7F7F"/>
                  </a:solidFill>
                  <a:latin typeface="Arial Narrow" pitchFamily="34" charset="0"/>
                  <a:cs typeface="Arial" pitchFamily="34" charset="0"/>
                </a:defRPr>
              </a:lvl5pPr>
              <a:lvl6pPr marL="2514600" indent="-228600" algn="ctr" eaLnBrk="0" fontAlgn="base" hangingPunct="0">
                <a:spcBef>
                  <a:spcPct val="20000"/>
                </a:spcBef>
                <a:spcAft>
                  <a:spcPct val="0"/>
                </a:spcAft>
                <a:buChar char="»"/>
                <a:defRPr sz="1600">
                  <a:solidFill>
                    <a:srgbClr val="7F7F7F"/>
                  </a:solidFill>
                  <a:latin typeface="Arial Narrow" pitchFamily="34" charset="0"/>
                  <a:cs typeface="Arial" pitchFamily="34" charset="0"/>
                </a:defRPr>
              </a:lvl6pPr>
              <a:lvl7pPr marL="2971800" indent="-228600" algn="ctr" eaLnBrk="0" fontAlgn="base" hangingPunct="0">
                <a:spcBef>
                  <a:spcPct val="20000"/>
                </a:spcBef>
                <a:spcAft>
                  <a:spcPct val="0"/>
                </a:spcAft>
                <a:buChar char="»"/>
                <a:defRPr sz="1600">
                  <a:solidFill>
                    <a:srgbClr val="7F7F7F"/>
                  </a:solidFill>
                  <a:latin typeface="Arial Narrow" pitchFamily="34" charset="0"/>
                  <a:cs typeface="Arial" pitchFamily="34" charset="0"/>
                </a:defRPr>
              </a:lvl7pPr>
              <a:lvl8pPr marL="3429000" indent="-228600" algn="ctr" eaLnBrk="0" fontAlgn="base" hangingPunct="0">
                <a:spcBef>
                  <a:spcPct val="20000"/>
                </a:spcBef>
                <a:spcAft>
                  <a:spcPct val="0"/>
                </a:spcAft>
                <a:buChar char="»"/>
                <a:defRPr sz="1600">
                  <a:solidFill>
                    <a:srgbClr val="7F7F7F"/>
                  </a:solidFill>
                  <a:latin typeface="Arial Narrow" pitchFamily="34" charset="0"/>
                  <a:cs typeface="Arial" pitchFamily="34" charset="0"/>
                </a:defRPr>
              </a:lvl8pPr>
              <a:lvl9pPr marL="3886200" indent="-228600" algn="ctr" eaLnBrk="0" fontAlgn="base" hangingPunct="0">
                <a:spcBef>
                  <a:spcPct val="20000"/>
                </a:spcBef>
                <a:spcAft>
                  <a:spcPct val="0"/>
                </a:spcAft>
                <a:buChar char="»"/>
                <a:defRPr sz="1600">
                  <a:solidFill>
                    <a:srgbClr val="7F7F7F"/>
                  </a:solidFill>
                  <a:latin typeface="Arial Narrow" pitchFamily="34" charset="0"/>
                  <a:cs typeface="Arial" pitchFamily="34" charset="0"/>
                </a:defRPr>
              </a:lvl9pPr>
            </a:lstStyle>
            <a:p>
              <a:pPr eaLnBrk="1" hangingPunct="1">
                <a:spcBef>
                  <a:spcPct val="0"/>
                </a:spcBef>
              </a:pPr>
              <a:r>
                <a:rPr lang="fr-FR" altLang="fr-FR" dirty="0">
                  <a:solidFill>
                    <a:schemeClr val="bg1">
                      <a:lumMod val="50000"/>
                    </a:schemeClr>
                  </a:solidFill>
                  <a:latin typeface="+mn-lt"/>
                  <a:cs typeface="+mn-cs"/>
                </a:rPr>
                <a:t>Revenu fiscal de référence 2017</a:t>
              </a:r>
            </a:p>
          </p:txBody>
        </p:sp>
        <p:sp>
          <p:nvSpPr>
            <p:cNvPr id="39970" name="Rectangle 6"/>
            <p:cNvSpPr>
              <a:spLocks noChangeArrowheads="1"/>
            </p:cNvSpPr>
            <p:nvPr/>
          </p:nvSpPr>
          <p:spPr bwMode="auto">
            <a:xfrm>
              <a:off x="755576" y="3656503"/>
              <a:ext cx="532859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algn="ctr" eaLnBrk="0" hangingPunct="0">
                <a:spcBef>
                  <a:spcPct val="20000"/>
                </a:spcBef>
                <a:defRPr sz="2400" b="1">
                  <a:solidFill>
                    <a:srgbClr val="7F7F7F"/>
                  </a:solidFill>
                  <a:latin typeface="Arial Narrow" pitchFamily="34" charset="0"/>
                  <a:cs typeface="Arial" pitchFamily="34" charset="0"/>
                </a:defRPr>
              </a:lvl1pPr>
              <a:lvl2pPr marL="742950" indent="-285750" algn="ctr" eaLnBrk="0" hangingPunct="0">
                <a:spcBef>
                  <a:spcPct val="20000"/>
                </a:spcBef>
                <a:buChar char="–"/>
                <a:defRPr sz="2000">
                  <a:solidFill>
                    <a:srgbClr val="7F7F7F"/>
                  </a:solidFill>
                  <a:latin typeface="Arial Narrow" pitchFamily="34" charset="0"/>
                  <a:cs typeface="Arial" pitchFamily="34" charset="0"/>
                </a:defRPr>
              </a:lvl2pPr>
              <a:lvl3pPr marL="1143000" indent="-228600" algn="ctr" eaLnBrk="0" hangingPunct="0">
                <a:spcBef>
                  <a:spcPct val="20000"/>
                </a:spcBef>
                <a:buChar char="•"/>
                <a:defRPr>
                  <a:solidFill>
                    <a:srgbClr val="7F7F7F"/>
                  </a:solidFill>
                  <a:latin typeface="Arial Narrow" pitchFamily="34" charset="0"/>
                  <a:cs typeface="Arial" pitchFamily="34" charset="0"/>
                </a:defRPr>
              </a:lvl3pPr>
              <a:lvl4pPr marL="1600200" indent="-228600" algn="ctr" eaLnBrk="0" hangingPunct="0">
                <a:spcBef>
                  <a:spcPct val="20000"/>
                </a:spcBef>
                <a:buChar char="–"/>
                <a:defRPr sz="1600">
                  <a:solidFill>
                    <a:srgbClr val="7F7F7F"/>
                  </a:solidFill>
                  <a:latin typeface="Arial Narrow" pitchFamily="34" charset="0"/>
                  <a:cs typeface="Arial" pitchFamily="34" charset="0"/>
                </a:defRPr>
              </a:lvl4pPr>
              <a:lvl5pPr marL="2057400" indent="-228600" algn="ctr" eaLnBrk="0" hangingPunct="0">
                <a:spcBef>
                  <a:spcPct val="20000"/>
                </a:spcBef>
                <a:buChar char="»"/>
                <a:defRPr sz="1600">
                  <a:solidFill>
                    <a:srgbClr val="7F7F7F"/>
                  </a:solidFill>
                  <a:latin typeface="Arial Narrow" pitchFamily="34" charset="0"/>
                  <a:cs typeface="Arial" pitchFamily="34" charset="0"/>
                </a:defRPr>
              </a:lvl5pPr>
              <a:lvl6pPr marL="2514600" indent="-228600" algn="ctr" eaLnBrk="0" fontAlgn="base" hangingPunct="0">
                <a:spcBef>
                  <a:spcPct val="20000"/>
                </a:spcBef>
                <a:spcAft>
                  <a:spcPct val="0"/>
                </a:spcAft>
                <a:buChar char="»"/>
                <a:defRPr sz="1600">
                  <a:solidFill>
                    <a:srgbClr val="7F7F7F"/>
                  </a:solidFill>
                  <a:latin typeface="Arial Narrow" pitchFamily="34" charset="0"/>
                  <a:cs typeface="Arial" pitchFamily="34" charset="0"/>
                </a:defRPr>
              </a:lvl6pPr>
              <a:lvl7pPr marL="2971800" indent="-228600" algn="ctr" eaLnBrk="0" fontAlgn="base" hangingPunct="0">
                <a:spcBef>
                  <a:spcPct val="20000"/>
                </a:spcBef>
                <a:spcAft>
                  <a:spcPct val="0"/>
                </a:spcAft>
                <a:buChar char="»"/>
                <a:defRPr sz="1600">
                  <a:solidFill>
                    <a:srgbClr val="7F7F7F"/>
                  </a:solidFill>
                  <a:latin typeface="Arial Narrow" pitchFamily="34" charset="0"/>
                  <a:cs typeface="Arial" pitchFamily="34" charset="0"/>
                </a:defRPr>
              </a:lvl7pPr>
              <a:lvl8pPr marL="3429000" indent="-228600" algn="ctr" eaLnBrk="0" fontAlgn="base" hangingPunct="0">
                <a:spcBef>
                  <a:spcPct val="20000"/>
                </a:spcBef>
                <a:spcAft>
                  <a:spcPct val="0"/>
                </a:spcAft>
                <a:buChar char="»"/>
                <a:defRPr sz="1600">
                  <a:solidFill>
                    <a:srgbClr val="7F7F7F"/>
                  </a:solidFill>
                  <a:latin typeface="Arial Narrow" pitchFamily="34" charset="0"/>
                  <a:cs typeface="Arial" pitchFamily="34" charset="0"/>
                </a:defRPr>
              </a:lvl8pPr>
              <a:lvl9pPr marL="3886200" indent="-228600" algn="ctr" eaLnBrk="0" fontAlgn="base" hangingPunct="0">
                <a:spcBef>
                  <a:spcPct val="20000"/>
                </a:spcBef>
                <a:spcAft>
                  <a:spcPct val="0"/>
                </a:spcAft>
                <a:buChar char="»"/>
                <a:defRPr sz="1600">
                  <a:solidFill>
                    <a:srgbClr val="7F7F7F"/>
                  </a:solidFill>
                  <a:latin typeface="Arial Narrow" pitchFamily="34" charset="0"/>
                  <a:cs typeface="Arial" pitchFamily="34" charset="0"/>
                </a:defRPr>
              </a:lvl9pPr>
            </a:lstStyle>
            <a:p>
              <a:pPr algn="l" eaLnBrk="1" hangingPunct="1">
                <a:spcBef>
                  <a:spcPct val="0"/>
                </a:spcBef>
              </a:pPr>
              <a:r>
                <a:rPr lang="fr-FR" altLang="fr-FR" sz="1600" b="0" dirty="0">
                  <a:solidFill>
                    <a:srgbClr val="000000"/>
                  </a:solidFill>
                </a:rPr>
                <a:t>Au-delà de 2 parts et pour chaque demi-part supplémentaire le montant du revenu fiscal de référence est majoré de 3 884 €.</a:t>
              </a:r>
              <a:endParaRPr lang="fr-FR" altLang="fr-FR" sz="1600" b="0" i="1" dirty="0">
                <a:solidFill>
                  <a:srgbClr val="A50021"/>
                </a:solidFill>
              </a:endParaRPr>
            </a:p>
          </p:txBody>
        </p:sp>
        <p:graphicFrame>
          <p:nvGraphicFramePr>
            <p:cNvPr id="6" name="Group 409"/>
            <p:cNvGraphicFramePr>
              <a:graphicFrameLocks/>
            </p:cNvGraphicFramePr>
            <p:nvPr>
              <p:extLst>
                <p:ext uri="{D42A27DB-BD31-4B8C-83A1-F6EECF244321}">
                  <p14:modId xmlns:p14="http://schemas.microsoft.com/office/powerpoint/2010/main" val="2200830591"/>
                </p:ext>
              </p:extLst>
            </p:nvPr>
          </p:nvGraphicFramePr>
          <p:xfrm>
            <a:off x="743867" y="1628666"/>
            <a:ext cx="4932152" cy="1905834"/>
          </p:xfrm>
          <a:graphic>
            <a:graphicData uri="http://schemas.openxmlformats.org/drawingml/2006/table">
              <a:tbl>
                <a:tblPr>
                  <a:effectLst/>
                  <a:tableStyleId>{8EC20E35-A176-4012-BC5E-935CFFF8708E}</a:tableStyleId>
                </a:tblPr>
                <a:tblGrid>
                  <a:gridCol w="1368152">
                    <a:extLst>
                      <a:ext uri="{9D8B030D-6E8A-4147-A177-3AD203B41FA5}">
                        <a16:colId xmlns:a16="http://schemas.microsoft.com/office/drawing/2014/main" val="20000"/>
                      </a:ext>
                    </a:extLst>
                  </a:gridCol>
                  <a:gridCol w="1188000">
                    <a:extLst>
                      <a:ext uri="{9D8B030D-6E8A-4147-A177-3AD203B41FA5}">
                        <a16:colId xmlns:a16="http://schemas.microsoft.com/office/drawing/2014/main" val="20001"/>
                      </a:ext>
                    </a:extLst>
                  </a:gridCol>
                  <a:gridCol w="1188000">
                    <a:extLst>
                      <a:ext uri="{9D8B030D-6E8A-4147-A177-3AD203B41FA5}">
                        <a16:colId xmlns:a16="http://schemas.microsoft.com/office/drawing/2014/main" val="20002"/>
                      </a:ext>
                    </a:extLst>
                  </a:gridCol>
                  <a:gridCol w="1188000">
                    <a:extLst>
                      <a:ext uri="{9D8B030D-6E8A-4147-A177-3AD203B41FA5}">
                        <a16:colId xmlns:a16="http://schemas.microsoft.com/office/drawing/2014/main" val="20003"/>
                      </a:ext>
                    </a:extLst>
                  </a:gridCol>
                </a:tblGrid>
                <a:tr h="864096">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FR" sz="1600" b="0" dirty="0">
                            <a:solidFill>
                              <a:schemeClr val="bg1"/>
                            </a:solidFill>
                            <a:latin typeface="+mn-lt"/>
                          </a:rPr>
                          <a:t>Nombre</a:t>
                        </a:r>
                        <a:r>
                          <a:rPr lang="fr-FR" sz="1600" b="0" baseline="0" dirty="0">
                            <a:solidFill>
                              <a:schemeClr val="bg1"/>
                            </a:solidFill>
                            <a:latin typeface="+mn-lt"/>
                          </a:rPr>
                          <a:t> </a:t>
                        </a:r>
                        <a:r>
                          <a:rPr lang="fr-FR" sz="1600" b="0" dirty="0">
                            <a:solidFill>
                              <a:schemeClr val="bg1"/>
                            </a:solidFill>
                            <a:latin typeface="+mn-lt"/>
                          </a:rPr>
                          <a:t>de parts</a:t>
                        </a:r>
                      </a:p>
                      <a:p>
                        <a:pPr marL="0" marR="0" lvl="0" indent="0" algn="ctr" defTabSz="914400" rtl="0" eaLnBrk="1" fontAlgn="base" latinLnBrk="0" hangingPunct="1">
                          <a:lnSpc>
                            <a:spcPct val="100000"/>
                          </a:lnSpc>
                          <a:spcBef>
                            <a:spcPts val="0"/>
                          </a:spcBef>
                          <a:spcAft>
                            <a:spcPts val="0"/>
                          </a:spcAft>
                          <a:buClrTx/>
                          <a:buSzTx/>
                          <a:buFontTx/>
                          <a:buNone/>
                          <a:tabLst/>
                          <a:defRPr/>
                        </a:pPr>
                        <a:r>
                          <a:rPr lang="fr-FR" sz="1600" b="0" dirty="0">
                            <a:solidFill>
                              <a:schemeClr val="bg1"/>
                            </a:solidFill>
                            <a:latin typeface="+mn-lt"/>
                          </a:rPr>
                          <a:t>pour le calcul</a:t>
                        </a:r>
                      </a:p>
                      <a:p>
                        <a:pPr marL="0" marR="0" lvl="0" indent="0" algn="ctr" defTabSz="914400" rtl="0" eaLnBrk="1" fontAlgn="base" latinLnBrk="0" hangingPunct="1">
                          <a:lnSpc>
                            <a:spcPct val="100000"/>
                          </a:lnSpc>
                          <a:spcBef>
                            <a:spcPts val="0"/>
                          </a:spcBef>
                          <a:spcAft>
                            <a:spcPts val="0"/>
                          </a:spcAft>
                          <a:buClrTx/>
                          <a:buSzTx/>
                          <a:buFontTx/>
                          <a:buNone/>
                          <a:tabLst/>
                          <a:defRPr/>
                        </a:pPr>
                        <a:r>
                          <a:rPr lang="fr-FR" sz="1600" b="0" dirty="0">
                            <a:solidFill>
                              <a:schemeClr val="bg1"/>
                            </a:solidFill>
                            <a:latin typeface="+mn-lt"/>
                          </a:rPr>
                          <a:t>de l’impôt</a:t>
                        </a:r>
                      </a:p>
                    </a:txBody>
                    <a:tcPr marL="0" marR="0" marT="0" marB="0" anchor="ctr" horzOverflow="overflow">
                      <a:lnL w="12700" cap="flat" cmpd="sng" algn="ctr">
                        <a:solidFill>
                          <a:srgbClr val="00669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pPr lvl="0" algn="ctr" defTabSz="533400" eaLnBrk="0" hangingPunct="0">
                          <a:lnSpc>
                            <a:spcPct val="100000"/>
                          </a:lnSpc>
                          <a:spcBef>
                            <a:spcPts val="0"/>
                          </a:spcBef>
                          <a:spcAft>
                            <a:spcPts val="0"/>
                          </a:spcAft>
                          <a:tabLst>
                            <a:tab pos="723900" algn="l"/>
                          </a:tabLst>
                        </a:pPr>
                        <a:r>
                          <a:rPr lang="fr-FR" sz="1600" b="0" dirty="0">
                            <a:solidFill>
                              <a:schemeClr val="bg1"/>
                            </a:solidFill>
                            <a:latin typeface="+mn-lt"/>
                          </a:rPr>
                          <a:t>MÉTROPOLE</a:t>
                        </a:r>
                      </a:p>
                    </a:txBody>
                    <a:tcPr marL="0" marR="0" marT="36012" marB="360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pPr algn="ctr" defTabSz="533400" eaLnBrk="0" hangingPunct="0">
                          <a:lnSpc>
                            <a:spcPct val="100000"/>
                          </a:lnSpc>
                          <a:spcBef>
                            <a:spcPts val="0"/>
                          </a:spcBef>
                          <a:spcAft>
                            <a:spcPts val="0"/>
                          </a:spcAft>
                          <a:tabLst>
                            <a:tab pos="723900" algn="l"/>
                          </a:tabLst>
                        </a:pPr>
                        <a:r>
                          <a:rPr lang="fr-FR" sz="1600" b="0" dirty="0">
                            <a:solidFill>
                              <a:schemeClr val="bg1"/>
                            </a:solidFill>
                            <a:latin typeface="+mn-lt"/>
                            <a:sym typeface="Wingdings" pitchFamily="2" charset="2"/>
                          </a:rPr>
                          <a:t>DOM</a:t>
                        </a:r>
                      </a:p>
                      <a:p>
                        <a:pPr algn="ctr" defTabSz="533400" eaLnBrk="0" hangingPunct="0">
                          <a:lnSpc>
                            <a:spcPct val="100000"/>
                          </a:lnSpc>
                          <a:spcBef>
                            <a:spcPts val="0"/>
                          </a:spcBef>
                          <a:spcAft>
                            <a:spcPts val="0"/>
                          </a:spcAft>
                          <a:tabLst>
                            <a:tab pos="723900" algn="l"/>
                          </a:tabLst>
                        </a:pPr>
                        <a:r>
                          <a:rPr lang="fr-FR" sz="1600" b="0" dirty="0">
                            <a:solidFill>
                              <a:schemeClr val="bg1"/>
                            </a:solidFill>
                            <a:latin typeface="+mn-lt"/>
                            <a:sym typeface="Wingdings" pitchFamily="2" charset="2"/>
                          </a:rPr>
                          <a:t>(sauf Guyane)</a:t>
                        </a:r>
                      </a:p>
                    </a:txBody>
                    <a:tcPr marL="0" marR="0" marT="36012" marB="360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pPr algn="ctr" defTabSz="533400" eaLnBrk="0" hangingPunct="0">
                          <a:lnSpc>
                            <a:spcPct val="100000"/>
                          </a:lnSpc>
                          <a:spcBef>
                            <a:spcPts val="0"/>
                          </a:spcBef>
                          <a:spcAft>
                            <a:spcPts val="0"/>
                          </a:spcAft>
                          <a:tabLst>
                            <a:tab pos="723900" algn="l"/>
                          </a:tabLst>
                        </a:pPr>
                        <a:r>
                          <a:rPr lang="fr-FR" sz="1600" b="0" dirty="0">
                            <a:solidFill>
                              <a:schemeClr val="bg1"/>
                            </a:solidFill>
                            <a:latin typeface="+mn-lt"/>
                            <a:sym typeface="Wingdings" pitchFamily="2" charset="2"/>
                          </a:rPr>
                          <a:t>GUYANE</a:t>
                        </a:r>
                      </a:p>
                      <a:p>
                        <a:pPr algn="ctr" defTabSz="533400" eaLnBrk="0" hangingPunct="0">
                          <a:lnSpc>
                            <a:spcPct val="100000"/>
                          </a:lnSpc>
                          <a:spcBef>
                            <a:spcPts val="0"/>
                          </a:spcBef>
                          <a:spcAft>
                            <a:spcPts val="0"/>
                          </a:spcAft>
                          <a:tabLst>
                            <a:tab pos="723900" algn="l"/>
                          </a:tabLst>
                        </a:pPr>
                        <a:r>
                          <a:rPr lang="fr-FR" sz="1600" b="0" dirty="0">
                            <a:solidFill>
                              <a:schemeClr val="bg1"/>
                            </a:solidFill>
                            <a:latin typeface="+mn-lt"/>
                            <a:sym typeface="Wingdings" pitchFamily="2" charset="2"/>
                          </a:rPr>
                          <a:t>MAYOTTE</a:t>
                        </a:r>
                      </a:p>
                    </a:txBody>
                    <a:tcPr marL="0" marR="0" marT="36012" marB="360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solidFill>
                        <a:srgbClr val="0099CC"/>
                      </a:solidFill>
                    </a:tcPr>
                  </a:tc>
                  <a:extLst>
                    <a:ext uri="{0D108BD9-81ED-4DB2-BD59-A6C34878D82A}">
                      <a16:rowId xmlns:a16="http://schemas.microsoft.com/office/drawing/2014/main" val="10000"/>
                    </a:ext>
                  </a:extLst>
                </a:tr>
                <a:tr h="0">
                  <a:tc>
                    <a:txBody>
                      <a:bodyPr/>
                      <a:lstStyle/>
                      <a:p>
                        <a:pPr marL="0" indent="0" algn="ctr" eaLnBrk="0" hangingPunct="0">
                          <a:lnSpc>
                            <a:spcPts val="1600"/>
                          </a:lnSpc>
                          <a:spcAft>
                            <a:spcPts val="0"/>
                          </a:spcAft>
                          <a:buClr>
                            <a:srgbClr val="C00000"/>
                          </a:buClr>
                          <a:buSzPct val="85000"/>
                          <a:buFont typeface="Arial" panose="020B0604020202020204" pitchFamily="34" charset="0"/>
                          <a:buNone/>
                        </a:pPr>
                        <a:r>
                          <a:rPr lang="fr-FR" sz="1600" b="0" dirty="0">
                            <a:solidFill>
                              <a:schemeClr val="tx1">
                                <a:lumMod val="65000"/>
                                <a:lumOff val="35000"/>
                              </a:schemeClr>
                            </a:solidFill>
                            <a:sym typeface="Wingdings" pitchFamily="2" charset="2"/>
                          </a:rPr>
                          <a:t>1 part</a:t>
                        </a:r>
                      </a:p>
                    </a:txBody>
                    <a:tcPr marL="107998" marR="71999" marT="108034" marB="36012" anchor="ct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5000"/>
                          <a:buFont typeface="Arial" panose="020B0604020202020204" pitchFamily="34" charset="0"/>
                          <a:buNone/>
                        </a:pPr>
                        <a:r>
                          <a:rPr lang="fr-FR" sz="1600" b="0" kern="1200" dirty="0">
                            <a:solidFill>
                              <a:schemeClr val="tx1">
                                <a:lumMod val="65000"/>
                                <a:lumOff val="35000"/>
                              </a:schemeClr>
                            </a:solidFill>
                            <a:latin typeface="+mn-lt"/>
                            <a:ea typeface="+mn-ea"/>
                            <a:cs typeface="+mn-cs"/>
                          </a:rPr>
                          <a:t>14 548 €</a:t>
                        </a:r>
                      </a:p>
                    </a:txBody>
                    <a:tcPr marL="8913" marR="106954" marT="8913"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5000"/>
                          <a:buFont typeface="Arial" panose="020B0604020202020204" pitchFamily="34" charset="0"/>
                          <a:buNone/>
                        </a:pPr>
                        <a:r>
                          <a:rPr lang="fr-FR" sz="1600" b="0" kern="1200" dirty="0">
                            <a:solidFill>
                              <a:schemeClr val="tx1">
                                <a:lumMod val="65000"/>
                                <a:lumOff val="35000"/>
                              </a:schemeClr>
                            </a:solidFill>
                            <a:latin typeface="+mn-lt"/>
                            <a:ea typeface="+mn-ea"/>
                            <a:cs typeface="+mn-cs"/>
                          </a:rPr>
                          <a:t>15 915 €</a:t>
                        </a:r>
                      </a:p>
                    </a:txBody>
                    <a:tcPr marL="8913" marR="106954" marT="8913"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5000"/>
                          <a:buFont typeface="Arial" panose="020B0604020202020204" pitchFamily="34" charset="0"/>
                          <a:buNone/>
                        </a:pPr>
                        <a:r>
                          <a:rPr lang="fr-FR" sz="1600" b="0" kern="1200" dirty="0">
                            <a:solidFill>
                              <a:schemeClr val="tx1">
                                <a:lumMod val="65000"/>
                                <a:lumOff val="35000"/>
                              </a:schemeClr>
                            </a:solidFill>
                            <a:latin typeface="+mn-lt"/>
                            <a:ea typeface="+mn-ea"/>
                            <a:cs typeface="+mn-cs"/>
                          </a:rPr>
                          <a:t>16 672 €</a:t>
                        </a:r>
                      </a:p>
                    </a:txBody>
                    <a:tcPr marL="8913" marR="106954" marT="8913"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4421">
                  <a:tc>
                    <a:txBody>
                      <a:bodyPr/>
                      <a:lstStyle/>
                      <a:p>
                        <a:pPr marL="0" marR="0" indent="0" algn="ctr" defTabSz="914400" rtl="0" eaLnBrk="0" fontAlgn="auto" latinLnBrk="0" hangingPunct="0">
                          <a:lnSpc>
                            <a:spcPts val="1600"/>
                          </a:lnSpc>
                          <a:spcBef>
                            <a:spcPts val="0"/>
                          </a:spcBef>
                          <a:spcAft>
                            <a:spcPts val="0"/>
                          </a:spcAft>
                          <a:buClr>
                            <a:srgbClr val="C00000"/>
                          </a:buClr>
                          <a:buSzPct val="85000"/>
                          <a:buFont typeface="Arial" panose="020B0604020202020204" pitchFamily="34" charset="0"/>
                          <a:buNone/>
                          <a:tabLst/>
                          <a:defRPr/>
                        </a:pPr>
                        <a:r>
                          <a:rPr lang="fr-FR" sz="1600" b="0" dirty="0">
                            <a:solidFill>
                              <a:schemeClr val="tx1">
                                <a:lumMod val="65000"/>
                                <a:lumOff val="35000"/>
                              </a:schemeClr>
                            </a:solidFill>
                            <a:sym typeface="Wingdings" pitchFamily="2" charset="2"/>
                          </a:rPr>
                          <a:t>1,5</a:t>
                        </a:r>
                        <a:r>
                          <a:rPr lang="fr-FR" sz="1600" b="0" baseline="0" dirty="0">
                            <a:solidFill>
                              <a:schemeClr val="tx1">
                                <a:lumMod val="65000"/>
                                <a:lumOff val="35000"/>
                              </a:schemeClr>
                            </a:solidFill>
                            <a:sym typeface="Wingdings" pitchFamily="2" charset="2"/>
                          </a:rPr>
                          <a:t> parts</a:t>
                        </a:r>
                      </a:p>
                    </a:txBody>
                    <a:tcPr marL="107998" marR="71999" marT="108034" marB="36012" anchor="ct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5000"/>
                          <a:buFont typeface="Arial" panose="020B0604020202020204" pitchFamily="34" charset="0"/>
                          <a:buNone/>
                        </a:pPr>
                        <a:r>
                          <a:rPr lang="fr-FR" sz="1600" b="0" kern="1200" dirty="0">
                            <a:solidFill>
                              <a:schemeClr val="tx1">
                                <a:lumMod val="65000"/>
                                <a:lumOff val="35000"/>
                              </a:schemeClr>
                            </a:solidFill>
                            <a:latin typeface="+mn-lt"/>
                            <a:ea typeface="+mn-ea"/>
                            <a:cs typeface="+mn-cs"/>
                          </a:rPr>
                          <a:t>18 432 €</a:t>
                        </a:r>
                      </a:p>
                    </a:txBody>
                    <a:tcPr marL="8913" marR="106954" marT="8913"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5000"/>
                          <a:buFont typeface="Arial" panose="020B0604020202020204" pitchFamily="34" charset="0"/>
                          <a:buNone/>
                        </a:pPr>
                        <a:r>
                          <a:rPr lang="fr-FR" sz="1600" b="0" kern="1200" dirty="0">
                            <a:solidFill>
                              <a:schemeClr val="tx1">
                                <a:lumMod val="65000"/>
                                <a:lumOff val="35000"/>
                              </a:schemeClr>
                            </a:solidFill>
                            <a:latin typeface="+mn-lt"/>
                            <a:ea typeface="+mn-ea"/>
                            <a:cs typeface="+mn-cs"/>
                          </a:rPr>
                          <a:t>20 186 €</a:t>
                        </a:r>
                      </a:p>
                    </a:txBody>
                    <a:tcPr marL="8913" marR="106954" marT="8913"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5000"/>
                          <a:buFont typeface="Arial" panose="020B0604020202020204" pitchFamily="34" charset="0"/>
                          <a:buNone/>
                        </a:pPr>
                        <a:r>
                          <a:rPr lang="fr-FR" sz="1600" b="0" kern="1200" dirty="0">
                            <a:solidFill>
                              <a:schemeClr val="tx1">
                                <a:lumMod val="65000"/>
                                <a:lumOff val="35000"/>
                              </a:schemeClr>
                            </a:solidFill>
                            <a:latin typeface="+mn-lt"/>
                            <a:ea typeface="+mn-ea"/>
                            <a:cs typeface="+mn-cs"/>
                          </a:rPr>
                          <a:t>21 139 €</a:t>
                        </a:r>
                      </a:p>
                    </a:txBody>
                    <a:tcPr marL="8913" marR="106954" marT="8913"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4421">
                  <a:tc>
                    <a:txBody>
                      <a:bodyPr/>
                      <a:lstStyle/>
                      <a:p>
                        <a:pPr marL="0" marR="0" indent="0" algn="ctr" defTabSz="914400" rtl="0" eaLnBrk="0" fontAlgn="auto" latinLnBrk="0" hangingPunct="0">
                          <a:lnSpc>
                            <a:spcPts val="1600"/>
                          </a:lnSpc>
                          <a:spcBef>
                            <a:spcPts val="0"/>
                          </a:spcBef>
                          <a:spcAft>
                            <a:spcPts val="0"/>
                          </a:spcAft>
                          <a:buClr>
                            <a:srgbClr val="C00000"/>
                          </a:buClr>
                          <a:buSzPct val="85000"/>
                          <a:buFont typeface="Arial" panose="020B0604020202020204" pitchFamily="34" charset="0"/>
                          <a:buNone/>
                          <a:tabLst/>
                          <a:defRPr/>
                        </a:pPr>
                        <a:r>
                          <a:rPr lang="fr-FR" sz="1600" b="0" dirty="0">
                            <a:solidFill>
                              <a:schemeClr val="tx1">
                                <a:lumMod val="65000"/>
                                <a:lumOff val="35000"/>
                              </a:schemeClr>
                            </a:solidFill>
                            <a:sym typeface="Wingdings" pitchFamily="2" charset="2"/>
                          </a:rPr>
                          <a:t>2</a:t>
                        </a:r>
                        <a:r>
                          <a:rPr lang="fr-FR" sz="1600" b="0" baseline="0" dirty="0">
                            <a:solidFill>
                              <a:schemeClr val="tx1">
                                <a:lumMod val="65000"/>
                                <a:lumOff val="35000"/>
                              </a:schemeClr>
                            </a:solidFill>
                            <a:sym typeface="Wingdings" pitchFamily="2" charset="2"/>
                          </a:rPr>
                          <a:t> parts</a:t>
                        </a:r>
                      </a:p>
                    </a:txBody>
                    <a:tcPr marL="107998" marR="71999" marT="108034" marB="36012" anchor="ct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5000"/>
                          <a:buFont typeface="Arial" panose="020B0604020202020204" pitchFamily="34" charset="0"/>
                          <a:buNone/>
                        </a:pPr>
                        <a:r>
                          <a:rPr lang="fr-FR" sz="1600" b="0" kern="1200" dirty="0">
                            <a:solidFill>
                              <a:schemeClr val="tx1">
                                <a:lumMod val="65000"/>
                                <a:lumOff val="35000"/>
                              </a:schemeClr>
                            </a:solidFill>
                            <a:latin typeface="+mn-lt"/>
                            <a:ea typeface="+mn-ea"/>
                            <a:cs typeface="+mn-cs"/>
                          </a:rPr>
                          <a:t>22 316 €</a:t>
                        </a:r>
                      </a:p>
                    </a:txBody>
                    <a:tcPr marL="8913" marR="106954" marT="8913"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5000"/>
                          <a:buFont typeface="Arial" panose="020B0604020202020204" pitchFamily="34" charset="0"/>
                          <a:buNone/>
                        </a:pPr>
                        <a:r>
                          <a:rPr lang="fr-FR" sz="1600" b="0" kern="1200" dirty="0">
                            <a:solidFill>
                              <a:schemeClr val="tx1">
                                <a:lumMod val="65000"/>
                                <a:lumOff val="35000"/>
                              </a:schemeClr>
                            </a:solidFill>
                            <a:latin typeface="+mn-lt"/>
                            <a:ea typeface="+mn-ea"/>
                            <a:cs typeface="+mn-cs"/>
                          </a:rPr>
                          <a:t>24 070 €</a:t>
                        </a:r>
                      </a:p>
                    </a:txBody>
                    <a:tcPr marL="8913" marR="106954" marT="8913"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5000"/>
                          <a:buFont typeface="Arial" panose="020B0604020202020204" pitchFamily="34" charset="0"/>
                          <a:buNone/>
                        </a:pPr>
                        <a:r>
                          <a:rPr lang="fr-FR" sz="1600" b="0" kern="1200" dirty="0">
                            <a:solidFill>
                              <a:schemeClr val="tx1">
                                <a:lumMod val="65000"/>
                                <a:lumOff val="35000"/>
                              </a:schemeClr>
                            </a:solidFill>
                            <a:latin typeface="+mn-lt"/>
                            <a:ea typeface="+mn-ea"/>
                            <a:cs typeface="+mn-cs"/>
                          </a:rPr>
                          <a:t>25 023 €</a:t>
                        </a:r>
                      </a:p>
                    </a:txBody>
                    <a:tcPr marL="8913" marR="106954" marT="8913"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spTree>
    <p:custDataLst>
      <p:tags r:id="rId1"/>
    </p:custDataLst>
    <p:extLst>
      <p:ext uri="{BB962C8B-B14F-4D97-AF65-F5344CB8AC3E}">
        <p14:creationId xmlns:p14="http://schemas.microsoft.com/office/powerpoint/2010/main" val="267056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nSpc>
                <a:spcPts val="2800"/>
              </a:lnSpc>
            </a:pPr>
            <a:r>
              <a:rPr lang="fr-FR" dirty="0"/>
              <a:t>Assujettissement à la CSG au taux </a:t>
            </a:r>
            <a:br>
              <a:rPr lang="fr-FR" dirty="0"/>
            </a:br>
            <a:r>
              <a:rPr lang="fr-FR" dirty="0"/>
              <a:t>intermédiaire de 6,60 % , CRDS et CASA</a:t>
            </a:r>
          </a:p>
        </p:txBody>
      </p:sp>
      <p:sp>
        <p:nvSpPr>
          <p:cNvPr id="3" name="Espace réservé du contenu 2"/>
          <p:cNvSpPr>
            <a:spLocks noGrp="1"/>
          </p:cNvSpPr>
          <p:nvPr>
            <p:ph idx="1"/>
          </p:nvPr>
        </p:nvSpPr>
        <p:spPr>
          <a:xfrm>
            <a:off x="755576" y="987574"/>
            <a:ext cx="4896544" cy="3672755"/>
          </a:xfrm>
        </p:spPr>
        <p:txBody>
          <a:bodyPr/>
          <a:lstStyle/>
          <a:p>
            <a:r>
              <a:rPr lang="fr-FR" altLang="fr-FR" dirty="0"/>
              <a:t>Revenu fiscal de référence 2017</a:t>
            </a:r>
          </a:p>
        </p:txBody>
      </p:sp>
      <p:sp>
        <p:nvSpPr>
          <p:cNvPr id="5" name="Rectangle 6"/>
          <p:cNvSpPr>
            <a:spLocks noChangeArrowheads="1"/>
          </p:cNvSpPr>
          <p:nvPr/>
        </p:nvSpPr>
        <p:spPr bwMode="auto">
          <a:xfrm>
            <a:off x="755576" y="3649523"/>
            <a:ext cx="532859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algn="ctr" eaLnBrk="0" hangingPunct="0">
              <a:spcBef>
                <a:spcPct val="20000"/>
              </a:spcBef>
              <a:defRPr sz="2400" b="1">
                <a:solidFill>
                  <a:srgbClr val="7F7F7F"/>
                </a:solidFill>
                <a:latin typeface="Arial Narrow" pitchFamily="34" charset="0"/>
                <a:cs typeface="Arial" pitchFamily="34" charset="0"/>
              </a:defRPr>
            </a:lvl1pPr>
            <a:lvl2pPr marL="742950" indent="-285750" algn="ctr" eaLnBrk="0" hangingPunct="0">
              <a:spcBef>
                <a:spcPct val="20000"/>
              </a:spcBef>
              <a:buChar char="–"/>
              <a:defRPr sz="2000">
                <a:solidFill>
                  <a:srgbClr val="7F7F7F"/>
                </a:solidFill>
                <a:latin typeface="Arial Narrow" pitchFamily="34" charset="0"/>
                <a:cs typeface="Arial" pitchFamily="34" charset="0"/>
              </a:defRPr>
            </a:lvl2pPr>
            <a:lvl3pPr marL="1143000" indent="-228600" algn="ctr" eaLnBrk="0" hangingPunct="0">
              <a:spcBef>
                <a:spcPct val="20000"/>
              </a:spcBef>
              <a:buChar char="•"/>
              <a:defRPr>
                <a:solidFill>
                  <a:srgbClr val="7F7F7F"/>
                </a:solidFill>
                <a:latin typeface="Arial Narrow" pitchFamily="34" charset="0"/>
                <a:cs typeface="Arial" pitchFamily="34" charset="0"/>
              </a:defRPr>
            </a:lvl3pPr>
            <a:lvl4pPr marL="1600200" indent="-228600" algn="ctr" eaLnBrk="0" hangingPunct="0">
              <a:spcBef>
                <a:spcPct val="20000"/>
              </a:spcBef>
              <a:buChar char="–"/>
              <a:defRPr sz="1600">
                <a:solidFill>
                  <a:srgbClr val="7F7F7F"/>
                </a:solidFill>
                <a:latin typeface="Arial Narrow" pitchFamily="34" charset="0"/>
                <a:cs typeface="Arial" pitchFamily="34" charset="0"/>
              </a:defRPr>
            </a:lvl4pPr>
            <a:lvl5pPr marL="2057400" indent="-228600" algn="ctr" eaLnBrk="0" hangingPunct="0">
              <a:spcBef>
                <a:spcPct val="20000"/>
              </a:spcBef>
              <a:buChar char="»"/>
              <a:defRPr sz="1600">
                <a:solidFill>
                  <a:srgbClr val="7F7F7F"/>
                </a:solidFill>
                <a:latin typeface="Arial Narrow" pitchFamily="34" charset="0"/>
                <a:cs typeface="Arial" pitchFamily="34" charset="0"/>
              </a:defRPr>
            </a:lvl5pPr>
            <a:lvl6pPr marL="2514600" indent="-228600" algn="ctr" eaLnBrk="0" fontAlgn="base" hangingPunct="0">
              <a:spcBef>
                <a:spcPct val="20000"/>
              </a:spcBef>
              <a:spcAft>
                <a:spcPct val="0"/>
              </a:spcAft>
              <a:buChar char="»"/>
              <a:defRPr sz="1600">
                <a:solidFill>
                  <a:srgbClr val="7F7F7F"/>
                </a:solidFill>
                <a:latin typeface="Arial Narrow" pitchFamily="34" charset="0"/>
                <a:cs typeface="Arial" pitchFamily="34" charset="0"/>
              </a:defRPr>
            </a:lvl6pPr>
            <a:lvl7pPr marL="2971800" indent="-228600" algn="ctr" eaLnBrk="0" fontAlgn="base" hangingPunct="0">
              <a:spcBef>
                <a:spcPct val="20000"/>
              </a:spcBef>
              <a:spcAft>
                <a:spcPct val="0"/>
              </a:spcAft>
              <a:buChar char="»"/>
              <a:defRPr sz="1600">
                <a:solidFill>
                  <a:srgbClr val="7F7F7F"/>
                </a:solidFill>
                <a:latin typeface="Arial Narrow" pitchFamily="34" charset="0"/>
                <a:cs typeface="Arial" pitchFamily="34" charset="0"/>
              </a:defRPr>
            </a:lvl7pPr>
            <a:lvl8pPr marL="3429000" indent="-228600" algn="ctr" eaLnBrk="0" fontAlgn="base" hangingPunct="0">
              <a:spcBef>
                <a:spcPct val="20000"/>
              </a:spcBef>
              <a:spcAft>
                <a:spcPct val="0"/>
              </a:spcAft>
              <a:buChar char="»"/>
              <a:defRPr sz="1600">
                <a:solidFill>
                  <a:srgbClr val="7F7F7F"/>
                </a:solidFill>
                <a:latin typeface="Arial Narrow" pitchFamily="34" charset="0"/>
                <a:cs typeface="Arial" pitchFamily="34" charset="0"/>
              </a:defRPr>
            </a:lvl8pPr>
            <a:lvl9pPr marL="3886200" indent="-228600" algn="ctr" eaLnBrk="0" fontAlgn="base" hangingPunct="0">
              <a:spcBef>
                <a:spcPct val="20000"/>
              </a:spcBef>
              <a:spcAft>
                <a:spcPct val="0"/>
              </a:spcAft>
              <a:buChar char="»"/>
              <a:defRPr sz="1600">
                <a:solidFill>
                  <a:srgbClr val="7F7F7F"/>
                </a:solidFill>
                <a:latin typeface="Arial Narrow" pitchFamily="34" charset="0"/>
                <a:cs typeface="Arial" pitchFamily="34" charset="0"/>
              </a:defRPr>
            </a:lvl9pPr>
          </a:lstStyle>
          <a:p>
            <a:pPr algn="l" eaLnBrk="1" hangingPunct="1">
              <a:spcBef>
                <a:spcPct val="0"/>
              </a:spcBef>
            </a:pPr>
            <a:r>
              <a:rPr lang="fr-FR" altLang="fr-FR" sz="1600" b="0" dirty="0">
                <a:solidFill>
                  <a:srgbClr val="000000"/>
                </a:solidFill>
              </a:rPr>
              <a:t>Au-delà de 2 parts et pour chaque demi-part supplémentaire le montant du revenu fiscal de référence est majoré de 6 028 €.</a:t>
            </a:r>
            <a:endParaRPr lang="fr-FR" altLang="fr-FR" sz="1600" b="0" i="1" dirty="0">
              <a:solidFill>
                <a:srgbClr val="A50021"/>
              </a:solidFill>
            </a:endParaRPr>
          </a:p>
        </p:txBody>
      </p:sp>
      <p:graphicFrame>
        <p:nvGraphicFramePr>
          <p:cNvPr id="6" name="Group 409"/>
          <p:cNvGraphicFramePr>
            <a:graphicFrameLocks/>
          </p:cNvGraphicFramePr>
          <p:nvPr>
            <p:extLst>
              <p:ext uri="{D42A27DB-BD31-4B8C-83A1-F6EECF244321}">
                <p14:modId xmlns:p14="http://schemas.microsoft.com/office/powerpoint/2010/main" val="1736322434"/>
              </p:ext>
            </p:extLst>
          </p:nvPr>
        </p:nvGraphicFramePr>
        <p:xfrm>
          <a:off x="743867" y="1632148"/>
          <a:ext cx="4932152" cy="1905834"/>
        </p:xfrm>
        <a:graphic>
          <a:graphicData uri="http://schemas.openxmlformats.org/drawingml/2006/table">
            <a:tbl>
              <a:tblPr>
                <a:effectLst/>
                <a:tableStyleId>{8EC20E35-A176-4012-BC5E-935CFFF8708E}</a:tableStyleId>
              </a:tblPr>
              <a:tblGrid>
                <a:gridCol w="1368152">
                  <a:extLst>
                    <a:ext uri="{9D8B030D-6E8A-4147-A177-3AD203B41FA5}">
                      <a16:colId xmlns:a16="http://schemas.microsoft.com/office/drawing/2014/main" val="20000"/>
                    </a:ext>
                  </a:extLst>
                </a:gridCol>
                <a:gridCol w="1188000">
                  <a:extLst>
                    <a:ext uri="{9D8B030D-6E8A-4147-A177-3AD203B41FA5}">
                      <a16:colId xmlns:a16="http://schemas.microsoft.com/office/drawing/2014/main" val="20001"/>
                    </a:ext>
                  </a:extLst>
                </a:gridCol>
                <a:gridCol w="1188000">
                  <a:extLst>
                    <a:ext uri="{9D8B030D-6E8A-4147-A177-3AD203B41FA5}">
                      <a16:colId xmlns:a16="http://schemas.microsoft.com/office/drawing/2014/main" val="20002"/>
                    </a:ext>
                  </a:extLst>
                </a:gridCol>
                <a:gridCol w="1188000">
                  <a:extLst>
                    <a:ext uri="{9D8B030D-6E8A-4147-A177-3AD203B41FA5}">
                      <a16:colId xmlns:a16="http://schemas.microsoft.com/office/drawing/2014/main" val="20003"/>
                    </a:ext>
                  </a:extLst>
                </a:gridCol>
              </a:tblGrid>
              <a:tr h="864096">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FR" sz="1600" b="0" dirty="0">
                          <a:solidFill>
                            <a:schemeClr val="bg1"/>
                          </a:solidFill>
                          <a:latin typeface="+mn-lt"/>
                        </a:rPr>
                        <a:t>Nombre</a:t>
                      </a:r>
                      <a:r>
                        <a:rPr lang="fr-FR" sz="1600" b="0" baseline="0" dirty="0">
                          <a:solidFill>
                            <a:schemeClr val="bg1"/>
                          </a:solidFill>
                          <a:latin typeface="+mn-lt"/>
                        </a:rPr>
                        <a:t> </a:t>
                      </a:r>
                      <a:r>
                        <a:rPr lang="fr-FR" sz="1600" b="0" dirty="0">
                          <a:solidFill>
                            <a:schemeClr val="bg1"/>
                          </a:solidFill>
                          <a:latin typeface="+mn-lt"/>
                        </a:rPr>
                        <a:t>de parts</a:t>
                      </a:r>
                    </a:p>
                    <a:p>
                      <a:pPr marL="0" marR="0" lvl="0" indent="0" algn="ctr" defTabSz="914400" rtl="0" eaLnBrk="1" fontAlgn="base" latinLnBrk="0" hangingPunct="1">
                        <a:lnSpc>
                          <a:spcPct val="100000"/>
                        </a:lnSpc>
                        <a:spcBef>
                          <a:spcPts val="0"/>
                        </a:spcBef>
                        <a:spcAft>
                          <a:spcPts val="0"/>
                        </a:spcAft>
                        <a:buClrTx/>
                        <a:buSzTx/>
                        <a:buFontTx/>
                        <a:buNone/>
                        <a:tabLst/>
                        <a:defRPr/>
                      </a:pPr>
                      <a:r>
                        <a:rPr lang="fr-FR" sz="1600" b="0" dirty="0">
                          <a:solidFill>
                            <a:schemeClr val="bg1"/>
                          </a:solidFill>
                          <a:latin typeface="+mn-lt"/>
                        </a:rPr>
                        <a:t>pour le calcul</a:t>
                      </a:r>
                    </a:p>
                    <a:p>
                      <a:pPr marL="0" marR="0" lvl="0" indent="0" algn="ctr" defTabSz="914400" rtl="0" eaLnBrk="1" fontAlgn="base" latinLnBrk="0" hangingPunct="1">
                        <a:lnSpc>
                          <a:spcPct val="100000"/>
                        </a:lnSpc>
                        <a:spcBef>
                          <a:spcPts val="0"/>
                        </a:spcBef>
                        <a:spcAft>
                          <a:spcPts val="0"/>
                        </a:spcAft>
                        <a:buClrTx/>
                        <a:buSzTx/>
                        <a:buFontTx/>
                        <a:buNone/>
                        <a:tabLst/>
                        <a:defRPr/>
                      </a:pPr>
                      <a:r>
                        <a:rPr lang="fr-FR" sz="1600" b="0" dirty="0">
                          <a:solidFill>
                            <a:schemeClr val="bg1"/>
                          </a:solidFill>
                          <a:latin typeface="+mn-lt"/>
                        </a:rPr>
                        <a:t>de l’impôt</a:t>
                      </a:r>
                    </a:p>
                  </a:txBody>
                  <a:tcPr marL="0" marR="0" marT="0" marB="0" anchor="ctr" horzOverflow="overflow">
                    <a:lnL w="12700" cap="flat" cmpd="sng" algn="ctr">
                      <a:solidFill>
                        <a:srgbClr val="00669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pPr lvl="0" algn="ctr" defTabSz="533400" eaLnBrk="0" hangingPunct="0">
                        <a:lnSpc>
                          <a:spcPct val="100000"/>
                        </a:lnSpc>
                        <a:spcBef>
                          <a:spcPts val="0"/>
                        </a:spcBef>
                        <a:spcAft>
                          <a:spcPts val="0"/>
                        </a:spcAft>
                        <a:tabLst>
                          <a:tab pos="723900" algn="l"/>
                        </a:tabLst>
                      </a:pPr>
                      <a:r>
                        <a:rPr lang="fr-FR" sz="1600" b="0" dirty="0">
                          <a:solidFill>
                            <a:schemeClr val="bg1"/>
                          </a:solidFill>
                          <a:latin typeface="+mn-lt"/>
                        </a:rPr>
                        <a:t>MÉTROPOLE</a:t>
                      </a:r>
                    </a:p>
                  </a:txBody>
                  <a:tcPr marL="0" marR="0" marT="36012" marB="360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pPr algn="ctr" defTabSz="533400" eaLnBrk="0" hangingPunct="0">
                        <a:lnSpc>
                          <a:spcPct val="100000"/>
                        </a:lnSpc>
                        <a:spcBef>
                          <a:spcPts val="0"/>
                        </a:spcBef>
                        <a:spcAft>
                          <a:spcPts val="0"/>
                        </a:spcAft>
                        <a:tabLst>
                          <a:tab pos="723900" algn="l"/>
                        </a:tabLst>
                      </a:pPr>
                      <a:r>
                        <a:rPr lang="fr-FR" sz="1600" b="0" dirty="0">
                          <a:solidFill>
                            <a:schemeClr val="bg1"/>
                          </a:solidFill>
                          <a:latin typeface="+mn-lt"/>
                          <a:sym typeface="Wingdings" pitchFamily="2" charset="2"/>
                        </a:rPr>
                        <a:t>DOM</a:t>
                      </a:r>
                    </a:p>
                    <a:p>
                      <a:pPr algn="ctr" defTabSz="533400" eaLnBrk="0" hangingPunct="0">
                        <a:lnSpc>
                          <a:spcPct val="100000"/>
                        </a:lnSpc>
                        <a:spcBef>
                          <a:spcPts val="0"/>
                        </a:spcBef>
                        <a:spcAft>
                          <a:spcPts val="0"/>
                        </a:spcAft>
                        <a:tabLst>
                          <a:tab pos="723900" algn="l"/>
                        </a:tabLst>
                      </a:pPr>
                      <a:r>
                        <a:rPr lang="fr-FR" sz="1600" b="0" dirty="0">
                          <a:solidFill>
                            <a:schemeClr val="bg1"/>
                          </a:solidFill>
                          <a:latin typeface="+mn-lt"/>
                          <a:sym typeface="Wingdings" pitchFamily="2" charset="2"/>
                        </a:rPr>
                        <a:t>(sauf Guyane)</a:t>
                      </a:r>
                    </a:p>
                  </a:txBody>
                  <a:tcPr marL="0" marR="0" marT="36012" marB="360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pPr algn="ctr" defTabSz="533400" eaLnBrk="0" hangingPunct="0">
                        <a:lnSpc>
                          <a:spcPct val="100000"/>
                        </a:lnSpc>
                        <a:spcBef>
                          <a:spcPts val="0"/>
                        </a:spcBef>
                        <a:spcAft>
                          <a:spcPts val="0"/>
                        </a:spcAft>
                        <a:tabLst>
                          <a:tab pos="723900" algn="l"/>
                        </a:tabLst>
                      </a:pPr>
                      <a:r>
                        <a:rPr lang="fr-FR" sz="1600" b="0" dirty="0">
                          <a:solidFill>
                            <a:schemeClr val="bg1"/>
                          </a:solidFill>
                          <a:latin typeface="+mn-lt"/>
                          <a:sym typeface="Wingdings" pitchFamily="2" charset="2"/>
                        </a:rPr>
                        <a:t>GUYANE</a:t>
                      </a:r>
                    </a:p>
                    <a:p>
                      <a:pPr algn="ctr" defTabSz="533400" eaLnBrk="0" hangingPunct="0">
                        <a:lnSpc>
                          <a:spcPct val="100000"/>
                        </a:lnSpc>
                        <a:spcBef>
                          <a:spcPts val="0"/>
                        </a:spcBef>
                        <a:spcAft>
                          <a:spcPts val="0"/>
                        </a:spcAft>
                        <a:tabLst>
                          <a:tab pos="723900" algn="l"/>
                        </a:tabLst>
                      </a:pPr>
                      <a:r>
                        <a:rPr lang="fr-FR" sz="1600" b="0" dirty="0">
                          <a:solidFill>
                            <a:schemeClr val="bg1"/>
                          </a:solidFill>
                          <a:latin typeface="+mn-lt"/>
                          <a:sym typeface="Wingdings" pitchFamily="2" charset="2"/>
                        </a:rPr>
                        <a:t>MAYOTTE</a:t>
                      </a:r>
                    </a:p>
                  </a:txBody>
                  <a:tcPr marL="0" marR="0" marT="36012" marB="360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solidFill>
                      <a:srgbClr val="0099CC"/>
                    </a:solidFill>
                  </a:tcPr>
                </a:tc>
                <a:extLst>
                  <a:ext uri="{0D108BD9-81ED-4DB2-BD59-A6C34878D82A}">
                    <a16:rowId xmlns:a16="http://schemas.microsoft.com/office/drawing/2014/main" val="10000"/>
                  </a:ext>
                </a:extLst>
              </a:tr>
              <a:tr h="0">
                <a:tc>
                  <a:txBody>
                    <a:bodyPr/>
                    <a:lstStyle/>
                    <a:p>
                      <a:pPr marL="0" indent="0" algn="ctr" eaLnBrk="0" hangingPunct="0">
                        <a:lnSpc>
                          <a:spcPts val="1600"/>
                        </a:lnSpc>
                        <a:spcAft>
                          <a:spcPts val="0"/>
                        </a:spcAft>
                        <a:buClr>
                          <a:srgbClr val="C00000"/>
                        </a:buClr>
                        <a:buSzPct val="85000"/>
                        <a:buFont typeface="Arial" panose="020B0604020202020204" pitchFamily="34" charset="0"/>
                        <a:buNone/>
                      </a:pPr>
                      <a:r>
                        <a:rPr lang="fr-FR" sz="1600" b="0" dirty="0">
                          <a:solidFill>
                            <a:schemeClr val="tx1">
                              <a:lumMod val="65000"/>
                              <a:lumOff val="35000"/>
                            </a:schemeClr>
                          </a:solidFill>
                          <a:sym typeface="Wingdings" pitchFamily="2" charset="2"/>
                        </a:rPr>
                        <a:t>1 part</a:t>
                      </a:r>
                    </a:p>
                  </a:txBody>
                  <a:tcPr marL="107998" marR="71999" marT="108034" marB="36012" anchor="ct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5000"/>
                        <a:buFont typeface="Arial" panose="020B0604020202020204" pitchFamily="34" charset="0"/>
                        <a:buNone/>
                      </a:pPr>
                      <a:r>
                        <a:rPr lang="fr-FR" sz="1600" b="0" kern="1200" dirty="0">
                          <a:solidFill>
                            <a:schemeClr val="tx1">
                              <a:lumMod val="65000"/>
                              <a:lumOff val="35000"/>
                            </a:schemeClr>
                          </a:solidFill>
                          <a:latin typeface="+mn-lt"/>
                          <a:ea typeface="+mn-ea"/>
                          <a:cs typeface="+mn-cs"/>
                        </a:rPr>
                        <a:t>22 580 €</a:t>
                      </a:r>
                    </a:p>
                  </a:txBody>
                  <a:tcPr marL="9525" marR="114300" marT="9525"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5000"/>
                        <a:buFont typeface="Arial" panose="020B0604020202020204" pitchFamily="34" charset="0"/>
                        <a:buNone/>
                      </a:pPr>
                      <a:r>
                        <a:rPr lang="fr-FR" sz="1600" b="0" kern="1200" dirty="0">
                          <a:solidFill>
                            <a:schemeClr val="tx1">
                              <a:lumMod val="65000"/>
                              <a:lumOff val="35000"/>
                            </a:schemeClr>
                          </a:solidFill>
                          <a:latin typeface="+mn-lt"/>
                          <a:ea typeface="+mn-ea"/>
                          <a:cs typeface="+mn-cs"/>
                        </a:rPr>
                        <a:t>22 580 €</a:t>
                      </a:r>
                    </a:p>
                  </a:txBody>
                  <a:tcPr marL="9525" marR="114300" marT="9525"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5000"/>
                        <a:buFont typeface="Arial" panose="020B0604020202020204" pitchFamily="34" charset="0"/>
                        <a:buNone/>
                      </a:pPr>
                      <a:r>
                        <a:rPr lang="fr-FR" sz="1600" b="0" kern="1200" dirty="0">
                          <a:solidFill>
                            <a:schemeClr val="tx1">
                              <a:lumMod val="65000"/>
                              <a:lumOff val="35000"/>
                            </a:schemeClr>
                          </a:solidFill>
                          <a:latin typeface="+mn-lt"/>
                          <a:ea typeface="+mn-ea"/>
                          <a:cs typeface="+mn-cs"/>
                        </a:rPr>
                        <a:t>22 580 €</a:t>
                      </a:r>
                    </a:p>
                  </a:txBody>
                  <a:tcPr marL="9525" marR="114300" marT="9525"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4421">
                <a:tc>
                  <a:txBody>
                    <a:bodyPr/>
                    <a:lstStyle/>
                    <a:p>
                      <a:pPr marL="0" marR="0" indent="0" algn="ctr" defTabSz="914400" rtl="0" eaLnBrk="0" fontAlgn="auto" latinLnBrk="0" hangingPunct="0">
                        <a:lnSpc>
                          <a:spcPts val="1600"/>
                        </a:lnSpc>
                        <a:spcBef>
                          <a:spcPts val="0"/>
                        </a:spcBef>
                        <a:spcAft>
                          <a:spcPts val="0"/>
                        </a:spcAft>
                        <a:buClr>
                          <a:srgbClr val="C00000"/>
                        </a:buClr>
                        <a:buSzPct val="85000"/>
                        <a:buFont typeface="Arial" panose="020B0604020202020204" pitchFamily="34" charset="0"/>
                        <a:buNone/>
                        <a:tabLst/>
                        <a:defRPr/>
                      </a:pPr>
                      <a:r>
                        <a:rPr lang="fr-FR" sz="1600" b="0" dirty="0">
                          <a:solidFill>
                            <a:schemeClr val="tx1">
                              <a:lumMod val="65000"/>
                              <a:lumOff val="35000"/>
                            </a:schemeClr>
                          </a:solidFill>
                          <a:sym typeface="Wingdings" pitchFamily="2" charset="2"/>
                        </a:rPr>
                        <a:t>1,5</a:t>
                      </a:r>
                      <a:r>
                        <a:rPr lang="fr-FR" sz="1600" b="0" baseline="0" dirty="0">
                          <a:solidFill>
                            <a:schemeClr val="tx1">
                              <a:lumMod val="65000"/>
                              <a:lumOff val="35000"/>
                            </a:schemeClr>
                          </a:solidFill>
                          <a:sym typeface="Wingdings" pitchFamily="2" charset="2"/>
                        </a:rPr>
                        <a:t> parts</a:t>
                      </a:r>
                    </a:p>
                  </a:txBody>
                  <a:tcPr marL="107998" marR="71999" marT="108034" marB="36012" anchor="ct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5000"/>
                        <a:buFont typeface="Arial" panose="020B0604020202020204" pitchFamily="34" charset="0"/>
                        <a:buNone/>
                      </a:pPr>
                      <a:r>
                        <a:rPr lang="fr-FR" sz="1600" b="0" kern="1200" dirty="0">
                          <a:solidFill>
                            <a:schemeClr val="tx1">
                              <a:lumMod val="65000"/>
                              <a:lumOff val="35000"/>
                            </a:schemeClr>
                          </a:solidFill>
                          <a:latin typeface="+mn-lt"/>
                          <a:ea typeface="+mn-ea"/>
                          <a:cs typeface="+mn-cs"/>
                        </a:rPr>
                        <a:t>28 608 €</a:t>
                      </a:r>
                    </a:p>
                  </a:txBody>
                  <a:tcPr marL="9525" marR="114300" marT="9525"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5000"/>
                        <a:buFont typeface="Arial" panose="020B0604020202020204" pitchFamily="34" charset="0"/>
                        <a:buNone/>
                      </a:pPr>
                      <a:r>
                        <a:rPr lang="fr-FR" sz="1600" b="0" kern="1200" dirty="0">
                          <a:solidFill>
                            <a:schemeClr val="tx1">
                              <a:lumMod val="65000"/>
                              <a:lumOff val="35000"/>
                            </a:schemeClr>
                          </a:solidFill>
                          <a:latin typeface="+mn-lt"/>
                          <a:ea typeface="+mn-ea"/>
                          <a:cs typeface="+mn-cs"/>
                        </a:rPr>
                        <a:t>28 608 €</a:t>
                      </a:r>
                    </a:p>
                  </a:txBody>
                  <a:tcPr marL="9525" marR="114300" marT="9525"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5000"/>
                        <a:buFont typeface="Arial" panose="020B0604020202020204" pitchFamily="34" charset="0"/>
                        <a:buNone/>
                      </a:pPr>
                      <a:r>
                        <a:rPr lang="fr-FR" sz="1600" b="0" kern="1200" dirty="0">
                          <a:solidFill>
                            <a:schemeClr val="tx1">
                              <a:lumMod val="65000"/>
                              <a:lumOff val="35000"/>
                            </a:schemeClr>
                          </a:solidFill>
                          <a:latin typeface="+mn-lt"/>
                          <a:ea typeface="+mn-ea"/>
                          <a:cs typeface="+mn-cs"/>
                        </a:rPr>
                        <a:t>28 608 €</a:t>
                      </a:r>
                    </a:p>
                  </a:txBody>
                  <a:tcPr marL="9525" marR="114300" marT="9525"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4421">
                <a:tc>
                  <a:txBody>
                    <a:bodyPr/>
                    <a:lstStyle/>
                    <a:p>
                      <a:pPr marL="0" marR="0" indent="0" algn="ctr" defTabSz="914400" rtl="0" eaLnBrk="0" fontAlgn="auto" latinLnBrk="0" hangingPunct="0">
                        <a:lnSpc>
                          <a:spcPts val="1600"/>
                        </a:lnSpc>
                        <a:spcBef>
                          <a:spcPts val="0"/>
                        </a:spcBef>
                        <a:spcAft>
                          <a:spcPts val="0"/>
                        </a:spcAft>
                        <a:buClr>
                          <a:srgbClr val="C00000"/>
                        </a:buClr>
                        <a:buSzPct val="85000"/>
                        <a:buFont typeface="Arial" panose="020B0604020202020204" pitchFamily="34" charset="0"/>
                        <a:buNone/>
                        <a:tabLst/>
                        <a:defRPr/>
                      </a:pPr>
                      <a:r>
                        <a:rPr lang="fr-FR" sz="1600" b="0" dirty="0">
                          <a:solidFill>
                            <a:schemeClr val="tx1">
                              <a:lumMod val="65000"/>
                              <a:lumOff val="35000"/>
                            </a:schemeClr>
                          </a:solidFill>
                          <a:sym typeface="Wingdings" pitchFamily="2" charset="2"/>
                        </a:rPr>
                        <a:t>2</a:t>
                      </a:r>
                      <a:r>
                        <a:rPr lang="fr-FR" sz="1600" b="0" baseline="0" dirty="0">
                          <a:solidFill>
                            <a:schemeClr val="tx1">
                              <a:lumMod val="65000"/>
                              <a:lumOff val="35000"/>
                            </a:schemeClr>
                          </a:solidFill>
                          <a:sym typeface="Wingdings" pitchFamily="2" charset="2"/>
                        </a:rPr>
                        <a:t> parts</a:t>
                      </a:r>
                    </a:p>
                  </a:txBody>
                  <a:tcPr marL="107998" marR="71999" marT="108034" marB="36012" anchor="ct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5000"/>
                        <a:buFont typeface="Arial" panose="020B0604020202020204" pitchFamily="34" charset="0"/>
                        <a:buNone/>
                      </a:pPr>
                      <a:r>
                        <a:rPr lang="fr-FR" sz="1600" b="0" kern="1200" dirty="0">
                          <a:solidFill>
                            <a:schemeClr val="tx1">
                              <a:lumMod val="65000"/>
                              <a:lumOff val="35000"/>
                            </a:schemeClr>
                          </a:solidFill>
                          <a:latin typeface="+mn-lt"/>
                          <a:ea typeface="+mn-ea"/>
                          <a:cs typeface="+mn-cs"/>
                        </a:rPr>
                        <a:t>34 636 €</a:t>
                      </a:r>
                    </a:p>
                  </a:txBody>
                  <a:tcPr marL="9525" marR="114300" marT="9525"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5000"/>
                        <a:buFont typeface="Arial" panose="020B0604020202020204" pitchFamily="34" charset="0"/>
                        <a:buNone/>
                      </a:pPr>
                      <a:r>
                        <a:rPr lang="fr-FR" sz="1600" b="0" kern="1200" dirty="0">
                          <a:solidFill>
                            <a:schemeClr val="tx1">
                              <a:lumMod val="65000"/>
                              <a:lumOff val="35000"/>
                            </a:schemeClr>
                          </a:solidFill>
                          <a:latin typeface="+mn-lt"/>
                          <a:ea typeface="+mn-ea"/>
                          <a:cs typeface="+mn-cs"/>
                        </a:rPr>
                        <a:t>34 636 €</a:t>
                      </a:r>
                    </a:p>
                  </a:txBody>
                  <a:tcPr marL="9525" marR="114300" marT="9525"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0" fontAlgn="ctr" latinLnBrk="0" hangingPunct="0">
                        <a:lnSpc>
                          <a:spcPts val="1600"/>
                        </a:lnSpc>
                        <a:spcAft>
                          <a:spcPts val="0"/>
                        </a:spcAft>
                        <a:buClr>
                          <a:srgbClr val="C00000"/>
                        </a:buClr>
                        <a:buSzPct val="85000"/>
                        <a:buFont typeface="Arial" panose="020B0604020202020204" pitchFamily="34" charset="0"/>
                        <a:buNone/>
                      </a:pPr>
                      <a:r>
                        <a:rPr lang="fr-FR" sz="1600" b="0" kern="1200" dirty="0">
                          <a:solidFill>
                            <a:schemeClr val="tx1">
                              <a:lumMod val="65000"/>
                              <a:lumOff val="35000"/>
                            </a:schemeClr>
                          </a:solidFill>
                          <a:latin typeface="+mn-lt"/>
                          <a:ea typeface="+mn-ea"/>
                          <a:cs typeface="+mn-cs"/>
                        </a:rPr>
                        <a:t>34 636 €</a:t>
                      </a:r>
                    </a:p>
                  </a:txBody>
                  <a:tcPr marL="9525" marR="114300" marT="9525" marB="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7998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743100956"/>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19"/>
          <p:cNvSpPr>
            <a:spLocks noChangeArrowheads="1"/>
          </p:cNvSpPr>
          <p:nvPr/>
        </p:nvSpPr>
        <p:spPr bwMode="auto">
          <a:xfrm>
            <a:off x="1866900" y="1692275"/>
            <a:ext cx="1841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fr-FR" altLang="fr-FR" sz="1800">
              <a:solidFill>
                <a:srgbClr val="000000"/>
              </a:solidFill>
              <a:latin typeface="Arial"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3473152947"/>
              </p:ext>
            </p:extLst>
          </p:nvPr>
        </p:nvGraphicFramePr>
        <p:xfrm>
          <a:off x="451376" y="1196618"/>
          <a:ext cx="8180387" cy="3392492"/>
        </p:xfrm>
        <a:graphic>
          <a:graphicData uri="http://schemas.openxmlformats.org/drawingml/2006/table">
            <a:tbl>
              <a:tblPr firstRow="1" bandRow="1">
                <a:tableStyleId>{5C22544A-7EE6-4342-B048-85BDC9FD1C3A}</a:tableStyleId>
              </a:tblPr>
              <a:tblGrid>
                <a:gridCol w="2303870">
                  <a:extLst>
                    <a:ext uri="{9D8B030D-6E8A-4147-A177-3AD203B41FA5}">
                      <a16:colId xmlns:a16="http://schemas.microsoft.com/office/drawing/2014/main" val="20000"/>
                    </a:ext>
                  </a:extLst>
                </a:gridCol>
                <a:gridCol w="2088618">
                  <a:extLst>
                    <a:ext uri="{9D8B030D-6E8A-4147-A177-3AD203B41FA5}">
                      <a16:colId xmlns:a16="http://schemas.microsoft.com/office/drawing/2014/main" val="20001"/>
                    </a:ext>
                  </a:extLst>
                </a:gridCol>
                <a:gridCol w="1872350">
                  <a:extLst>
                    <a:ext uri="{9D8B030D-6E8A-4147-A177-3AD203B41FA5}">
                      <a16:colId xmlns:a16="http://schemas.microsoft.com/office/drawing/2014/main" val="20002"/>
                    </a:ext>
                  </a:extLst>
                </a:gridCol>
                <a:gridCol w="295640">
                  <a:extLst>
                    <a:ext uri="{9D8B030D-6E8A-4147-A177-3AD203B41FA5}">
                      <a16:colId xmlns:a16="http://schemas.microsoft.com/office/drawing/2014/main" val="20003"/>
                    </a:ext>
                  </a:extLst>
                </a:gridCol>
                <a:gridCol w="1619909">
                  <a:extLst>
                    <a:ext uri="{9D8B030D-6E8A-4147-A177-3AD203B41FA5}">
                      <a16:colId xmlns:a16="http://schemas.microsoft.com/office/drawing/2014/main" val="20004"/>
                    </a:ext>
                  </a:extLst>
                </a:gridCol>
              </a:tblGrid>
              <a:tr h="540000">
                <a:tc>
                  <a:txBody>
                    <a:bodyPr/>
                    <a:lstStyle/>
                    <a:p>
                      <a:pPr marL="0" marR="0" lvl="0" indent="0" algn="ctr" defTabSz="266700" rtl="0" eaLnBrk="1" fontAlgn="base" latinLnBrk="0" hangingPunct="1">
                        <a:lnSpc>
                          <a:spcPts val="1100"/>
                        </a:lnSpc>
                        <a:spcBef>
                          <a:spcPts val="0"/>
                        </a:spcBef>
                        <a:spcAft>
                          <a:spcPts val="0"/>
                        </a:spcAft>
                        <a:buClrTx/>
                        <a:buSzTx/>
                        <a:buFontTx/>
                        <a:buNone/>
                        <a:tabLst/>
                        <a:defRPr/>
                      </a:pPr>
                      <a:r>
                        <a:rPr lang="fr-FR" sz="1200" b="1" kern="1200" dirty="0">
                          <a:ln>
                            <a:noFill/>
                          </a:ln>
                          <a:solidFill>
                            <a:schemeClr val="bg1"/>
                          </a:solidFill>
                          <a:effectLst/>
                          <a:latin typeface="+mn-lt"/>
                          <a:ea typeface="+mn-ea"/>
                          <a:cs typeface="+mn-cs"/>
                        </a:rPr>
                        <a:t>Conditions</a:t>
                      </a:r>
                    </a:p>
                  </a:txBody>
                  <a:tcPr marL="91444" marR="91444" marT="34294" marB="34294" anchor="ctr">
                    <a:lnL w="12700" cap="flat" cmpd="sng" algn="ctr">
                      <a:solidFill>
                        <a:srgbClr val="00669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w="12700" cmpd="sng">
                      <a:noFill/>
                      <a:prstDash val="solid"/>
                    </a:lnTlToBr>
                    <a:lnBlToTr w="12700" cmpd="sng">
                      <a:noFill/>
                      <a:prstDash val="solid"/>
                    </a:lnBlToTr>
                    <a:solidFill>
                      <a:srgbClr val="0083C4"/>
                    </a:solidFill>
                  </a:tcPr>
                </a:tc>
                <a:tc>
                  <a:txBody>
                    <a:bodyPr/>
                    <a:lstStyle/>
                    <a:p>
                      <a:pPr marL="0" marR="0" lvl="0" indent="0" algn="ctr" defTabSz="266700" rtl="0" eaLnBrk="1" fontAlgn="base" latinLnBrk="0" hangingPunct="1">
                        <a:lnSpc>
                          <a:spcPts val="1100"/>
                        </a:lnSpc>
                        <a:spcBef>
                          <a:spcPts val="0"/>
                        </a:spcBef>
                        <a:spcAft>
                          <a:spcPts val="0"/>
                        </a:spcAft>
                        <a:buClrTx/>
                        <a:buSzTx/>
                        <a:buFontTx/>
                        <a:buNone/>
                        <a:tabLst/>
                        <a:defRPr/>
                      </a:pPr>
                      <a:r>
                        <a:rPr lang="fr-FR" sz="1200" b="1" kern="1200" dirty="0">
                          <a:ln>
                            <a:noFill/>
                          </a:ln>
                          <a:solidFill>
                            <a:schemeClr val="bg1"/>
                          </a:solidFill>
                          <a:effectLst/>
                          <a:latin typeface="+mn-lt"/>
                          <a:ea typeface="+mn-ea"/>
                          <a:cs typeface="+mn-cs"/>
                        </a:rPr>
                        <a:t>Régime de base</a:t>
                      </a:r>
                    </a:p>
                  </a:txBody>
                  <a:tcPr marL="91444" marR="91444" marT="34294" marB="34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solidFill>
                      <a:srgbClr val="0083C4"/>
                    </a:solidFill>
                  </a:tcPr>
                </a:tc>
                <a:tc>
                  <a:txBody>
                    <a:bodyPr/>
                    <a:lstStyle/>
                    <a:p>
                      <a:pPr marL="0" marR="0" lvl="0" indent="0" algn="ctr" defTabSz="266700" rtl="0" eaLnBrk="1" fontAlgn="base" latinLnBrk="0" hangingPunct="1">
                        <a:lnSpc>
                          <a:spcPts val="1100"/>
                        </a:lnSpc>
                        <a:spcBef>
                          <a:spcPts val="0"/>
                        </a:spcBef>
                        <a:spcAft>
                          <a:spcPts val="0"/>
                        </a:spcAft>
                        <a:buClrTx/>
                        <a:buSzTx/>
                        <a:buFontTx/>
                        <a:buNone/>
                        <a:tabLst/>
                        <a:defRPr/>
                      </a:pPr>
                      <a:r>
                        <a:rPr lang="fr-FR" sz="1200" b="1" kern="1200" dirty="0">
                          <a:ln>
                            <a:noFill/>
                          </a:ln>
                          <a:solidFill>
                            <a:schemeClr val="bg1"/>
                          </a:solidFill>
                          <a:effectLst/>
                          <a:latin typeface="+mn-lt"/>
                          <a:ea typeface="+mn-ea"/>
                          <a:cs typeface="+mn-cs"/>
                        </a:rPr>
                        <a:t>Régime complémentaire vieillesse</a:t>
                      </a:r>
                    </a:p>
                  </a:txBody>
                  <a:tcPr marL="91444" marR="91444" marT="34294" marB="34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solidFill>
                      <a:srgbClr val="0083C4"/>
                    </a:solidFill>
                  </a:tcPr>
                </a:tc>
                <a:tc gridSpan="2">
                  <a:txBody>
                    <a:bodyPr/>
                    <a:lstStyle/>
                    <a:p>
                      <a:pPr marL="0" marR="0" lvl="0" indent="0" algn="ctr" defTabSz="266700" rtl="0" eaLnBrk="1" fontAlgn="base" latinLnBrk="0" hangingPunct="1">
                        <a:lnSpc>
                          <a:spcPts val="1100"/>
                        </a:lnSpc>
                        <a:spcBef>
                          <a:spcPts val="0"/>
                        </a:spcBef>
                        <a:spcAft>
                          <a:spcPts val="0"/>
                        </a:spcAft>
                        <a:buClrTx/>
                        <a:buSzTx/>
                        <a:buFontTx/>
                        <a:buNone/>
                        <a:tabLst/>
                        <a:defRPr/>
                      </a:pPr>
                      <a:r>
                        <a:rPr lang="fr-FR" sz="1200" b="1" kern="1200" dirty="0">
                          <a:ln>
                            <a:noFill/>
                          </a:ln>
                          <a:solidFill>
                            <a:schemeClr val="bg1"/>
                          </a:solidFill>
                          <a:effectLst/>
                          <a:latin typeface="+mn-lt"/>
                          <a:ea typeface="+mn-ea"/>
                          <a:cs typeface="+mn-cs"/>
                        </a:rPr>
                        <a:t>Régime des allocations supplémentaires de vieillesse</a:t>
                      </a:r>
                    </a:p>
                  </a:txBody>
                  <a:tcPr marL="91444" marR="91444" marT="34294" marB="34294" anchor="ctr">
                    <a:lnL w="12700" cap="flat" cmpd="sng" algn="ctr">
                      <a:solidFill>
                        <a:schemeClr val="bg1"/>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solidFill>
                      <a:srgbClr val="0083C4"/>
                    </a:solidFill>
                  </a:tcPr>
                </a:tc>
                <a:tc hMerge="1">
                  <a:txBody>
                    <a:bodyPr/>
                    <a:lstStyle/>
                    <a:p>
                      <a:pPr algn="ctr"/>
                      <a:endParaRPr lang="fr-FR" sz="1000" dirty="0"/>
                    </a:p>
                  </a:txBody>
                  <a:tcPr marL="91449" marR="91449" marT="45713" marB="45713">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noFill/>
                  </a:tcPr>
                </a:tc>
                <a:extLst>
                  <a:ext uri="{0D108BD9-81ED-4DB2-BD59-A6C34878D82A}">
                    <a16:rowId xmlns:a16="http://schemas.microsoft.com/office/drawing/2014/main" val="10000"/>
                  </a:ext>
                </a:extLst>
              </a:tr>
              <a:tr h="178440">
                <a:tc>
                  <a:txBody>
                    <a:bodyPr/>
                    <a:lstStyle/>
                    <a:p>
                      <a:pPr algn="ctr">
                        <a:lnSpc>
                          <a:spcPts val="1100"/>
                        </a:lnSpc>
                        <a:spcBef>
                          <a:spcPts val="0"/>
                        </a:spcBef>
                        <a:spcAft>
                          <a:spcPts val="0"/>
                        </a:spcAft>
                      </a:pPr>
                      <a:r>
                        <a:rPr lang="fr-FR" sz="1200" b="1" dirty="0">
                          <a:solidFill>
                            <a:srgbClr val="006699"/>
                          </a:solidFill>
                          <a:effectLst/>
                          <a:latin typeface="+mn-lt"/>
                        </a:rPr>
                        <a:t>Âge</a:t>
                      </a:r>
                    </a:p>
                  </a:txBody>
                  <a:tcPr marL="91444" marR="91444" marT="34294" marB="34294"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noFill/>
                  </a:tcPr>
                </a:tc>
                <a:tc>
                  <a:txBody>
                    <a:bodyPr/>
                    <a:lstStyle/>
                    <a:p>
                      <a:pPr algn="ctr">
                        <a:lnSpc>
                          <a:spcPts val="1100"/>
                        </a:lnSpc>
                        <a:spcBef>
                          <a:spcPts val="0"/>
                        </a:spcBef>
                        <a:spcAft>
                          <a:spcPts val="0"/>
                        </a:spcAft>
                      </a:pPr>
                      <a:r>
                        <a:rPr lang="fr-FR" sz="1200" b="0" dirty="0">
                          <a:solidFill>
                            <a:schemeClr val="tx1"/>
                          </a:solidFill>
                          <a:effectLst/>
                          <a:latin typeface="+mn-lt"/>
                        </a:rPr>
                        <a:t>55 ans</a:t>
                      </a:r>
                    </a:p>
                  </a:txBody>
                  <a:tcPr marL="91444" marR="91444" marT="34294" marB="34294"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noFill/>
                  </a:tcPr>
                </a:tc>
                <a:tc gridSpan="3">
                  <a:txBody>
                    <a:bodyPr/>
                    <a:lstStyle/>
                    <a:p>
                      <a:pPr algn="ctr">
                        <a:lnSpc>
                          <a:spcPts val="1100"/>
                        </a:lnSpc>
                        <a:spcBef>
                          <a:spcPts val="0"/>
                        </a:spcBef>
                        <a:spcAft>
                          <a:spcPts val="0"/>
                        </a:spcAft>
                      </a:pPr>
                      <a:r>
                        <a:rPr lang="fr-FR" sz="1200" b="0" dirty="0">
                          <a:solidFill>
                            <a:schemeClr val="tx1"/>
                          </a:solidFill>
                          <a:effectLst/>
                          <a:latin typeface="+mn-lt"/>
                        </a:rPr>
                        <a:t>60 ans</a:t>
                      </a:r>
                    </a:p>
                  </a:txBody>
                  <a:tcPr marL="91444" marR="91444" marT="34294" marB="34294"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noFill/>
                  </a:tcPr>
                </a:tc>
                <a:tc hMerge="1">
                  <a:txBody>
                    <a:bodyPr/>
                    <a:lstStyle/>
                    <a:p>
                      <a:endParaRPr lang="fr-FR"/>
                    </a:p>
                  </a:txBody>
                  <a:tcPr/>
                </a:tc>
                <a:tc hMerge="1">
                  <a:txBody>
                    <a:bodyPr/>
                    <a:lstStyle/>
                    <a:p>
                      <a:pPr algn="ctr"/>
                      <a:endParaRPr lang="fr-FR" dirty="0">
                        <a:solidFill>
                          <a:schemeClr val="bg1"/>
                        </a:solidFill>
                        <a:effectLst>
                          <a:outerShdw blurRad="38100" dist="38100" dir="2700000" algn="tl">
                            <a:srgbClr val="000000">
                              <a:alpha val="43137"/>
                            </a:srgbClr>
                          </a:outerShdw>
                        </a:effectLst>
                      </a:endParaRPr>
                    </a:p>
                  </a:txBody>
                  <a:tcPr>
                    <a:solidFill>
                      <a:srgbClr val="C00000"/>
                    </a:solidFill>
                  </a:tcPr>
                </a:tc>
                <a:extLst>
                  <a:ext uri="{0D108BD9-81ED-4DB2-BD59-A6C34878D82A}">
                    <a16:rowId xmlns:a16="http://schemas.microsoft.com/office/drawing/2014/main" val="10001"/>
                  </a:ext>
                </a:extLst>
              </a:tr>
              <a:tr h="308210">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fr-FR" sz="1200" b="1" dirty="0">
                          <a:solidFill>
                            <a:srgbClr val="006699"/>
                          </a:solidFill>
                          <a:latin typeface="+mn-lt"/>
                        </a:rPr>
                        <a:t>Durée de mariage</a:t>
                      </a:r>
                    </a:p>
                  </a:txBody>
                  <a:tcPr marL="91444" marR="91444" marT="34294" marB="34294"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no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fr-FR" sz="1200" b="0" dirty="0">
                          <a:solidFill>
                            <a:schemeClr val="tx1"/>
                          </a:solidFill>
                          <a:latin typeface="+mn-lt"/>
                        </a:rPr>
                        <a:t>Non</a:t>
                      </a:r>
                    </a:p>
                    <a:p>
                      <a:pPr algn="ctr">
                        <a:lnSpc>
                          <a:spcPts val="1100"/>
                        </a:lnSpc>
                        <a:spcBef>
                          <a:spcPts val="0"/>
                        </a:spcBef>
                        <a:spcAft>
                          <a:spcPts val="0"/>
                        </a:spcAft>
                      </a:pPr>
                      <a:endParaRPr lang="fr-FR" sz="1200" b="0" dirty="0">
                        <a:solidFill>
                          <a:schemeClr val="tx1"/>
                        </a:solidFill>
                        <a:effectLst/>
                        <a:latin typeface="+mn-lt"/>
                      </a:endParaRPr>
                    </a:p>
                  </a:txBody>
                  <a:tcPr marL="91444" marR="91444" marT="34294" marB="34294"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noFill/>
                  </a:tcPr>
                </a:tc>
                <a:tc gridSpan="3">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fr-FR" sz="1200" b="0" dirty="0">
                          <a:solidFill>
                            <a:schemeClr val="tx1"/>
                          </a:solidFill>
                          <a:latin typeface="+mn-lt"/>
                        </a:rPr>
                        <a:t>Oui</a:t>
                      </a:r>
                    </a:p>
                    <a:p>
                      <a:pPr marL="0" marR="0" indent="0" algn="ctr" defTabSz="914400" rtl="0" eaLnBrk="1" fontAlgn="auto" latinLnBrk="0" hangingPunct="1">
                        <a:lnSpc>
                          <a:spcPts val="1100"/>
                        </a:lnSpc>
                        <a:spcBef>
                          <a:spcPts val="0"/>
                        </a:spcBef>
                        <a:spcAft>
                          <a:spcPts val="0"/>
                        </a:spcAft>
                        <a:buClrTx/>
                        <a:buSzTx/>
                        <a:buFontTx/>
                        <a:buNone/>
                        <a:tabLst/>
                        <a:defRPr/>
                      </a:pPr>
                      <a:r>
                        <a:rPr lang="fr-FR" sz="1200" b="0" dirty="0">
                          <a:solidFill>
                            <a:schemeClr val="tx1"/>
                          </a:solidFill>
                          <a:latin typeface="+mn-lt"/>
                        </a:rPr>
                        <a:t>2 ans (sauf dérogation</a:t>
                      </a:r>
                      <a:r>
                        <a:rPr lang="fr-FR" sz="1200" b="0" baseline="0" dirty="0">
                          <a:solidFill>
                            <a:schemeClr val="tx1"/>
                          </a:solidFill>
                          <a:latin typeface="+mn-lt"/>
                        </a:rPr>
                        <a:t> statutaire)</a:t>
                      </a:r>
                      <a:endParaRPr lang="fr-FR" sz="1200" b="0" dirty="0">
                        <a:solidFill>
                          <a:schemeClr val="tx1"/>
                        </a:solidFill>
                        <a:latin typeface="+mn-lt"/>
                      </a:endParaRPr>
                    </a:p>
                  </a:txBody>
                  <a:tcPr marL="91444" marR="91444" marT="34294" marB="34294"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308210">
                <a:tc>
                  <a:txBody>
                    <a:bodyPr/>
                    <a:lstStyle/>
                    <a:p>
                      <a:pPr algn="ctr">
                        <a:lnSpc>
                          <a:spcPts val="1100"/>
                        </a:lnSpc>
                        <a:spcBef>
                          <a:spcPts val="0"/>
                        </a:spcBef>
                        <a:spcAft>
                          <a:spcPts val="0"/>
                        </a:spcAft>
                      </a:pPr>
                      <a:r>
                        <a:rPr lang="fr-FR" sz="1200" b="1" dirty="0">
                          <a:solidFill>
                            <a:srgbClr val="006699"/>
                          </a:solidFill>
                          <a:effectLst/>
                          <a:latin typeface="+mn-lt"/>
                        </a:rPr>
                        <a:t>Remariage possible</a:t>
                      </a:r>
                    </a:p>
                    <a:p>
                      <a:pPr algn="ctr">
                        <a:lnSpc>
                          <a:spcPts val="1100"/>
                        </a:lnSpc>
                        <a:spcBef>
                          <a:spcPts val="0"/>
                        </a:spcBef>
                        <a:spcAft>
                          <a:spcPts val="0"/>
                        </a:spcAft>
                      </a:pPr>
                      <a:r>
                        <a:rPr lang="fr-FR" sz="1200" b="1" dirty="0">
                          <a:solidFill>
                            <a:srgbClr val="006699"/>
                          </a:solidFill>
                          <a:effectLst/>
                          <a:latin typeface="+mn-lt"/>
                        </a:rPr>
                        <a:t>sans perte des droits</a:t>
                      </a:r>
                    </a:p>
                  </a:txBody>
                  <a:tcPr marL="91444" marR="91444" marT="34294" marB="34294"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noFill/>
                  </a:tcPr>
                </a:tc>
                <a:tc>
                  <a:txBody>
                    <a:bodyPr/>
                    <a:lstStyle/>
                    <a:p>
                      <a:pPr algn="ctr">
                        <a:lnSpc>
                          <a:spcPts val="1100"/>
                        </a:lnSpc>
                        <a:spcBef>
                          <a:spcPts val="0"/>
                        </a:spcBef>
                        <a:spcAft>
                          <a:spcPts val="0"/>
                        </a:spcAft>
                      </a:pPr>
                      <a:endParaRPr lang="fr-FR" sz="1200" b="0" dirty="0">
                        <a:solidFill>
                          <a:schemeClr val="tx1"/>
                        </a:solidFill>
                        <a:effectLst/>
                        <a:latin typeface="+mn-lt"/>
                      </a:endParaRPr>
                    </a:p>
                    <a:p>
                      <a:pPr algn="ctr">
                        <a:lnSpc>
                          <a:spcPts val="1100"/>
                        </a:lnSpc>
                        <a:spcBef>
                          <a:spcPts val="0"/>
                        </a:spcBef>
                        <a:spcAft>
                          <a:spcPts val="0"/>
                        </a:spcAft>
                      </a:pPr>
                      <a:r>
                        <a:rPr lang="fr-FR" sz="1200" b="0" dirty="0">
                          <a:solidFill>
                            <a:schemeClr val="tx1"/>
                          </a:solidFill>
                          <a:effectLst/>
                          <a:latin typeface="+mn-lt"/>
                        </a:rPr>
                        <a:t>Oui</a:t>
                      </a:r>
                    </a:p>
                  </a:txBody>
                  <a:tcPr marL="91444" marR="91444" marT="34294" marB="34294"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noFill/>
                  </a:tcPr>
                </a:tc>
                <a:tc gridSpan="3">
                  <a:txBody>
                    <a:bodyPr/>
                    <a:lstStyle/>
                    <a:p>
                      <a:pPr algn="ctr">
                        <a:lnSpc>
                          <a:spcPts val="1100"/>
                        </a:lnSpc>
                        <a:spcBef>
                          <a:spcPts val="0"/>
                        </a:spcBef>
                        <a:spcAft>
                          <a:spcPts val="0"/>
                        </a:spcAft>
                      </a:pPr>
                      <a:endParaRPr lang="fr-FR" sz="1200" b="0" dirty="0">
                        <a:solidFill>
                          <a:schemeClr val="tx1"/>
                        </a:solidFill>
                        <a:effectLst/>
                        <a:latin typeface="+mn-lt"/>
                      </a:endParaRPr>
                    </a:p>
                    <a:p>
                      <a:pPr algn="ctr">
                        <a:lnSpc>
                          <a:spcPts val="1100"/>
                        </a:lnSpc>
                        <a:spcBef>
                          <a:spcPts val="0"/>
                        </a:spcBef>
                        <a:spcAft>
                          <a:spcPts val="0"/>
                        </a:spcAft>
                      </a:pPr>
                      <a:r>
                        <a:rPr lang="fr-FR" sz="1200" b="0" dirty="0">
                          <a:solidFill>
                            <a:schemeClr val="tx1"/>
                          </a:solidFill>
                          <a:effectLst/>
                          <a:latin typeface="+mn-lt"/>
                        </a:rPr>
                        <a:t>Non</a:t>
                      </a:r>
                      <a:r>
                        <a:rPr lang="fr-FR" sz="1200" b="0" baseline="0" dirty="0">
                          <a:solidFill>
                            <a:schemeClr val="tx1"/>
                          </a:solidFill>
                          <a:effectLst/>
                          <a:latin typeface="+mn-lt"/>
                        </a:rPr>
                        <a:t> (p</a:t>
                      </a:r>
                      <a:r>
                        <a:rPr lang="fr-FR" sz="1200" b="0" dirty="0">
                          <a:solidFill>
                            <a:schemeClr val="tx1"/>
                          </a:solidFill>
                          <a:effectLst/>
                          <a:latin typeface="+mn-lt"/>
                        </a:rPr>
                        <a:t>erte des droits)</a:t>
                      </a:r>
                    </a:p>
                  </a:txBody>
                  <a:tcPr marL="91444" marR="91444" marT="34294" marB="34294"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noFill/>
                  </a:tcPr>
                </a:tc>
                <a:tc hMerge="1">
                  <a:txBody>
                    <a:bodyPr/>
                    <a:lstStyle/>
                    <a:p>
                      <a:endParaRPr lang="fr-FR"/>
                    </a:p>
                  </a:txBody>
                  <a:tcPr/>
                </a:tc>
                <a:tc hMerge="1">
                  <a:txBody>
                    <a:bodyPr/>
                    <a:lstStyle/>
                    <a:p>
                      <a:endParaRPr lang="fr-FR" dirty="0"/>
                    </a:p>
                  </a:txBody>
                  <a:tcPr>
                    <a:solidFill>
                      <a:srgbClr val="C00000"/>
                    </a:solidFill>
                  </a:tcPr>
                </a:tc>
                <a:extLst>
                  <a:ext uri="{0D108BD9-81ED-4DB2-BD59-A6C34878D82A}">
                    <a16:rowId xmlns:a16="http://schemas.microsoft.com/office/drawing/2014/main" val="10003"/>
                  </a:ext>
                </a:extLst>
              </a:tr>
              <a:tr h="178440">
                <a:tc>
                  <a:txBody>
                    <a:bodyPr/>
                    <a:lstStyle/>
                    <a:p>
                      <a:pPr algn="ctr">
                        <a:lnSpc>
                          <a:spcPts val="1100"/>
                        </a:lnSpc>
                        <a:spcBef>
                          <a:spcPts val="0"/>
                        </a:spcBef>
                        <a:spcAft>
                          <a:spcPts val="0"/>
                        </a:spcAft>
                      </a:pPr>
                      <a:r>
                        <a:rPr lang="fr-FR" sz="1200" b="1" dirty="0">
                          <a:solidFill>
                            <a:srgbClr val="006699"/>
                          </a:solidFill>
                          <a:latin typeface="+mn-lt"/>
                        </a:rPr>
                        <a:t>Taux de réversion</a:t>
                      </a:r>
                    </a:p>
                  </a:txBody>
                  <a:tcPr marL="91444" marR="91444" marT="34294" marB="34294"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noFill/>
                  </a:tcPr>
                </a:tc>
                <a:tc>
                  <a:txBody>
                    <a:bodyPr/>
                    <a:lstStyle/>
                    <a:p>
                      <a:pPr algn="ctr">
                        <a:lnSpc>
                          <a:spcPts val="1100"/>
                        </a:lnSpc>
                        <a:spcBef>
                          <a:spcPts val="0"/>
                        </a:spcBef>
                        <a:spcAft>
                          <a:spcPts val="0"/>
                        </a:spcAft>
                      </a:pPr>
                      <a:r>
                        <a:rPr lang="fr-FR" sz="1200" b="0" dirty="0">
                          <a:solidFill>
                            <a:schemeClr val="tx1"/>
                          </a:solidFill>
                          <a:latin typeface="+mn-lt"/>
                        </a:rPr>
                        <a:t>54 % avec plafond de ressources</a:t>
                      </a:r>
                    </a:p>
                  </a:txBody>
                  <a:tcPr marL="91444" marR="91444" marT="34294" marB="34294"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noFill/>
                  </a:tcPr>
                </a:tc>
                <a:tc gridSpan="2">
                  <a:txBody>
                    <a:bodyPr/>
                    <a:lstStyle/>
                    <a:p>
                      <a:pPr algn="ctr">
                        <a:lnSpc>
                          <a:spcPts val="1100"/>
                        </a:lnSpc>
                        <a:spcBef>
                          <a:spcPts val="0"/>
                        </a:spcBef>
                        <a:spcAft>
                          <a:spcPts val="0"/>
                        </a:spcAft>
                      </a:pPr>
                      <a:r>
                        <a:rPr lang="fr-FR" sz="1200" b="0" dirty="0">
                          <a:solidFill>
                            <a:schemeClr val="tx1"/>
                          </a:solidFill>
                          <a:latin typeface="+mn-lt"/>
                        </a:rPr>
                        <a:t>60 %</a:t>
                      </a:r>
                    </a:p>
                  </a:txBody>
                  <a:tcPr marL="91444" marR="91444" marT="34294" marB="34294"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noFill/>
                  </a:tcPr>
                </a:tc>
                <a:tc hMerge="1">
                  <a:txBody>
                    <a:bodyPr/>
                    <a:lstStyle/>
                    <a:p>
                      <a:endParaRPr lang="fr-FR"/>
                    </a:p>
                  </a:txBody>
                  <a:tcPr/>
                </a:tc>
                <a:tc>
                  <a:txBody>
                    <a:bodyPr/>
                    <a:lstStyle/>
                    <a:p>
                      <a:pPr algn="ctr">
                        <a:lnSpc>
                          <a:spcPts val="1100"/>
                        </a:lnSpc>
                        <a:spcBef>
                          <a:spcPts val="0"/>
                        </a:spcBef>
                        <a:spcAft>
                          <a:spcPts val="0"/>
                        </a:spcAft>
                      </a:pPr>
                      <a:r>
                        <a:rPr lang="fr-FR" sz="1200" b="0" dirty="0">
                          <a:solidFill>
                            <a:schemeClr val="tx1"/>
                          </a:solidFill>
                          <a:latin typeface="+mn-lt"/>
                        </a:rPr>
                        <a:t>50 %</a:t>
                      </a:r>
                    </a:p>
                  </a:txBody>
                  <a:tcPr marL="91444" marR="91444" marT="34294" marB="34294"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noFill/>
                  </a:tcPr>
                </a:tc>
                <a:extLst>
                  <a:ext uri="{0D108BD9-81ED-4DB2-BD59-A6C34878D82A}">
                    <a16:rowId xmlns:a16="http://schemas.microsoft.com/office/drawing/2014/main" val="10004"/>
                  </a:ext>
                </a:extLst>
              </a:tr>
              <a:tr h="178440">
                <a:tc>
                  <a:txBody>
                    <a:bodyPr/>
                    <a:lstStyle/>
                    <a:p>
                      <a:pPr algn="ctr">
                        <a:lnSpc>
                          <a:spcPts val="1100"/>
                        </a:lnSpc>
                        <a:spcBef>
                          <a:spcPts val="0"/>
                        </a:spcBef>
                        <a:spcAft>
                          <a:spcPts val="0"/>
                        </a:spcAft>
                      </a:pPr>
                      <a:r>
                        <a:rPr lang="fr-FR" sz="1200" b="1" dirty="0">
                          <a:solidFill>
                            <a:srgbClr val="006699"/>
                          </a:solidFill>
                          <a:effectLst/>
                          <a:latin typeface="+mn-lt"/>
                        </a:rPr>
                        <a:t>Majoration familiale</a:t>
                      </a:r>
                    </a:p>
                  </a:txBody>
                  <a:tcPr marL="91444" marR="91444" marT="34294" marB="34294"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noFill/>
                  </a:tcPr>
                </a:tc>
                <a:tc>
                  <a:txBody>
                    <a:bodyPr/>
                    <a:lstStyle/>
                    <a:p>
                      <a:pPr algn="ctr">
                        <a:lnSpc>
                          <a:spcPts val="1100"/>
                        </a:lnSpc>
                        <a:spcBef>
                          <a:spcPts val="0"/>
                        </a:spcBef>
                        <a:spcAft>
                          <a:spcPts val="0"/>
                        </a:spcAft>
                      </a:pPr>
                      <a:r>
                        <a:rPr lang="fr-FR" sz="1000" b="0" dirty="0">
                          <a:solidFill>
                            <a:schemeClr val="tx1"/>
                          </a:solidFill>
                          <a:effectLst/>
                          <a:latin typeface="+mn-lt"/>
                        </a:rPr>
                        <a:t>/</a:t>
                      </a:r>
                    </a:p>
                  </a:txBody>
                  <a:tcPr marL="91444" marR="91444" marT="34294" marB="34294"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noFill/>
                  </a:tcPr>
                </a:tc>
                <a:tc gridSpan="3">
                  <a:txBody>
                    <a:bodyPr/>
                    <a:lstStyle/>
                    <a:p>
                      <a:pPr algn="ctr">
                        <a:lnSpc>
                          <a:spcPts val="1100"/>
                        </a:lnSpc>
                        <a:spcBef>
                          <a:spcPts val="0"/>
                        </a:spcBef>
                        <a:spcAft>
                          <a:spcPts val="0"/>
                        </a:spcAft>
                      </a:pPr>
                      <a:r>
                        <a:rPr lang="fr-FR" sz="1200" b="0" dirty="0">
                          <a:solidFill>
                            <a:schemeClr val="tx1"/>
                          </a:solidFill>
                          <a:effectLst/>
                          <a:latin typeface="+mn-lt"/>
                        </a:rPr>
                        <a:t>10 % si le conjoint a eu au moins 3 enfants avec le médecin</a:t>
                      </a:r>
                    </a:p>
                  </a:txBody>
                  <a:tcPr marL="91444" marR="91444" marT="34294" marB="34294"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noFill/>
                  </a:tcPr>
                </a:tc>
                <a:tc hMerge="1">
                  <a:txBody>
                    <a:bodyPr/>
                    <a:lstStyle/>
                    <a:p>
                      <a:endParaRPr lang="fr-FR"/>
                    </a:p>
                  </a:txBody>
                  <a:tcPr/>
                </a:tc>
                <a:tc hMerge="1">
                  <a:txBody>
                    <a:bodyPr/>
                    <a:lstStyle/>
                    <a:p>
                      <a:pPr algn="ctr"/>
                      <a:endParaRPr lang="fr-FR" dirty="0"/>
                    </a:p>
                  </a:txBody>
                  <a:tcPr>
                    <a:solidFill>
                      <a:srgbClr val="C00000"/>
                    </a:solidFill>
                  </a:tcPr>
                </a:tc>
                <a:extLst>
                  <a:ext uri="{0D108BD9-81ED-4DB2-BD59-A6C34878D82A}">
                    <a16:rowId xmlns:a16="http://schemas.microsoft.com/office/drawing/2014/main" val="10005"/>
                  </a:ext>
                </a:extLst>
              </a:tr>
              <a:tr h="178440">
                <a:tc>
                  <a:txBody>
                    <a:bodyPr/>
                    <a:lstStyle/>
                    <a:p>
                      <a:pPr algn="ctr">
                        <a:lnSpc>
                          <a:spcPts val="1100"/>
                        </a:lnSpc>
                        <a:spcBef>
                          <a:spcPts val="0"/>
                        </a:spcBef>
                        <a:spcAft>
                          <a:spcPts val="0"/>
                        </a:spcAft>
                      </a:pPr>
                      <a:r>
                        <a:rPr lang="fr-FR" sz="1200" b="1" dirty="0">
                          <a:solidFill>
                            <a:srgbClr val="006699"/>
                          </a:solidFill>
                          <a:latin typeface="+mn-lt"/>
                        </a:rPr>
                        <a:t>Conjoints</a:t>
                      </a:r>
                      <a:r>
                        <a:rPr lang="fr-FR" sz="1200" b="1" baseline="0" dirty="0">
                          <a:solidFill>
                            <a:srgbClr val="006699"/>
                          </a:solidFill>
                          <a:latin typeface="+mn-lt"/>
                        </a:rPr>
                        <a:t> divorcés non remariés</a:t>
                      </a:r>
                      <a:endParaRPr lang="fr-FR" sz="1200" b="1" dirty="0">
                        <a:solidFill>
                          <a:srgbClr val="006699"/>
                        </a:solidFill>
                        <a:latin typeface="+mn-lt"/>
                      </a:endParaRPr>
                    </a:p>
                  </a:txBody>
                  <a:tcPr marL="91444" marR="91444" marT="34294" marB="34294"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noFill/>
                  </a:tcPr>
                </a:tc>
                <a:tc gridSpan="4">
                  <a:txBody>
                    <a:bodyPr/>
                    <a:lstStyle/>
                    <a:p>
                      <a:pPr algn="ctr">
                        <a:lnSpc>
                          <a:spcPts val="1100"/>
                        </a:lnSpc>
                        <a:spcBef>
                          <a:spcPts val="0"/>
                        </a:spcBef>
                        <a:spcAft>
                          <a:spcPts val="0"/>
                        </a:spcAft>
                      </a:pPr>
                      <a:r>
                        <a:rPr lang="fr-FR" sz="1200" b="0" dirty="0">
                          <a:solidFill>
                            <a:schemeClr val="tx1"/>
                          </a:solidFill>
                          <a:latin typeface="+mn-lt"/>
                        </a:rPr>
                        <a:t>Partage entre tous les conjoints</a:t>
                      </a:r>
                      <a:r>
                        <a:rPr lang="fr-FR" sz="1200" b="0" baseline="0" dirty="0">
                          <a:solidFill>
                            <a:schemeClr val="tx1"/>
                          </a:solidFill>
                          <a:latin typeface="+mn-lt"/>
                        </a:rPr>
                        <a:t> au prorata de la durée du mariage</a:t>
                      </a:r>
                      <a:endParaRPr lang="fr-FR" sz="1200" b="0" dirty="0">
                        <a:solidFill>
                          <a:schemeClr val="tx1"/>
                        </a:solidFill>
                        <a:latin typeface="+mn-lt"/>
                      </a:endParaRPr>
                    </a:p>
                  </a:txBody>
                  <a:tcPr marL="91444" marR="91444" marT="34294" marB="34294"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c hMerge="1">
                  <a:txBody>
                    <a:bodyPr/>
                    <a:lstStyle/>
                    <a:p>
                      <a:pPr algn="ctr"/>
                      <a:endParaRPr lang="fr-FR" sz="1200" dirty="0"/>
                    </a:p>
                  </a:txBody>
                  <a:tcPr>
                    <a:noFill/>
                  </a:tcPr>
                </a:tc>
                <a:extLst>
                  <a:ext uri="{0D108BD9-81ED-4DB2-BD59-A6C34878D82A}">
                    <a16:rowId xmlns:a16="http://schemas.microsoft.com/office/drawing/2014/main" val="10006"/>
                  </a:ext>
                </a:extLst>
              </a:tr>
              <a:tr h="437980">
                <a:tc>
                  <a:txBody>
                    <a:bodyPr/>
                    <a:lstStyle/>
                    <a:p>
                      <a:pPr algn="ctr">
                        <a:lnSpc>
                          <a:spcPts val="1100"/>
                        </a:lnSpc>
                        <a:spcBef>
                          <a:spcPts val="0"/>
                        </a:spcBef>
                        <a:spcAft>
                          <a:spcPts val="0"/>
                        </a:spcAft>
                      </a:pPr>
                      <a:r>
                        <a:rPr lang="fr-FR" sz="1200" b="1" dirty="0">
                          <a:solidFill>
                            <a:srgbClr val="006699"/>
                          </a:solidFill>
                          <a:effectLst/>
                          <a:latin typeface="+mn-lt"/>
                        </a:rPr>
                        <a:t>Conjoints divorcés remariés</a:t>
                      </a:r>
                    </a:p>
                  </a:txBody>
                  <a:tcPr marL="91444" marR="91444" marT="34294" marB="34294"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noFill/>
                  </a:tcPr>
                </a:tc>
                <a:tc>
                  <a:txBody>
                    <a:bodyPr/>
                    <a:lstStyle/>
                    <a:p>
                      <a:pPr algn="ctr">
                        <a:lnSpc>
                          <a:spcPts val="1100"/>
                        </a:lnSpc>
                        <a:spcBef>
                          <a:spcPts val="0"/>
                        </a:spcBef>
                        <a:spcAft>
                          <a:spcPts val="0"/>
                        </a:spcAft>
                      </a:pPr>
                      <a:r>
                        <a:rPr lang="fr-FR" sz="1200" b="0" dirty="0">
                          <a:solidFill>
                            <a:schemeClr val="tx1"/>
                          </a:solidFill>
                          <a:effectLst/>
                          <a:latin typeface="+mn-lt"/>
                        </a:rPr>
                        <a:t>Partage entre tous les conjoints au prorata de la durée</a:t>
                      </a:r>
                      <a:endParaRPr lang="fr-FR" sz="1200" b="0" baseline="0" dirty="0">
                        <a:solidFill>
                          <a:schemeClr val="tx1"/>
                        </a:solidFill>
                        <a:effectLst/>
                        <a:latin typeface="+mn-lt"/>
                      </a:endParaRPr>
                    </a:p>
                    <a:p>
                      <a:pPr algn="ctr">
                        <a:lnSpc>
                          <a:spcPts val="1100"/>
                        </a:lnSpc>
                        <a:spcBef>
                          <a:spcPts val="0"/>
                        </a:spcBef>
                        <a:spcAft>
                          <a:spcPts val="0"/>
                        </a:spcAft>
                      </a:pPr>
                      <a:r>
                        <a:rPr lang="fr-FR" sz="1200" b="0" baseline="0" dirty="0">
                          <a:solidFill>
                            <a:schemeClr val="tx1"/>
                          </a:solidFill>
                          <a:effectLst/>
                          <a:latin typeface="+mn-lt"/>
                        </a:rPr>
                        <a:t>du mariage</a:t>
                      </a:r>
                      <a:endParaRPr lang="fr-FR" sz="1200" b="0" dirty="0">
                        <a:solidFill>
                          <a:schemeClr val="tx1"/>
                        </a:solidFill>
                        <a:effectLst/>
                        <a:latin typeface="+mn-lt"/>
                      </a:endParaRPr>
                    </a:p>
                  </a:txBody>
                  <a:tcPr marL="91444" marR="91444" marT="34294" marB="34294"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noFill/>
                  </a:tcPr>
                </a:tc>
                <a:tc gridSpan="3">
                  <a:txBody>
                    <a:bodyPr/>
                    <a:lstStyle/>
                    <a:p>
                      <a:pPr algn="ctr">
                        <a:lnSpc>
                          <a:spcPts val="1100"/>
                        </a:lnSpc>
                        <a:spcBef>
                          <a:spcPts val="0"/>
                        </a:spcBef>
                        <a:spcAft>
                          <a:spcPts val="0"/>
                        </a:spcAft>
                      </a:pPr>
                      <a:r>
                        <a:rPr lang="fr-FR" sz="1050" b="0" dirty="0">
                          <a:solidFill>
                            <a:schemeClr val="tx1"/>
                          </a:solidFill>
                          <a:effectLst/>
                          <a:latin typeface="+mn-lt"/>
                        </a:rPr>
                        <a:t>Pas</a:t>
                      </a:r>
                      <a:r>
                        <a:rPr lang="fr-FR" sz="1200" b="0" dirty="0">
                          <a:solidFill>
                            <a:schemeClr val="tx1"/>
                          </a:solidFill>
                          <a:effectLst/>
                          <a:latin typeface="+mn-lt"/>
                        </a:rPr>
                        <a:t> de droits</a:t>
                      </a:r>
                    </a:p>
                  </a:txBody>
                  <a:tcPr marL="91444" marR="91444" marT="34294" marB="34294"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noFill/>
                  </a:tcPr>
                </a:tc>
                <a:tc hMerge="1">
                  <a:txBody>
                    <a:bodyPr/>
                    <a:lstStyle/>
                    <a:p>
                      <a:endParaRPr lang="fr-FR"/>
                    </a:p>
                  </a:txBody>
                  <a:tcPr/>
                </a:tc>
                <a:tc hMerge="1">
                  <a:txBody>
                    <a:bodyPr/>
                    <a:lstStyle/>
                    <a:p>
                      <a:pPr algn="ctr"/>
                      <a:endParaRPr lang="fr-FR" sz="1200" dirty="0"/>
                    </a:p>
                  </a:txBody>
                  <a:tcPr>
                    <a:noFill/>
                  </a:tcPr>
                </a:tc>
                <a:extLst>
                  <a:ext uri="{0D108BD9-81ED-4DB2-BD59-A6C34878D82A}">
                    <a16:rowId xmlns:a16="http://schemas.microsoft.com/office/drawing/2014/main" val="10007"/>
                  </a:ext>
                </a:extLst>
              </a:tr>
              <a:tr h="308210">
                <a:tc>
                  <a:txBody>
                    <a:bodyPr/>
                    <a:lstStyle/>
                    <a:p>
                      <a:pPr algn="ctr">
                        <a:lnSpc>
                          <a:spcPts val="1100"/>
                        </a:lnSpc>
                        <a:spcBef>
                          <a:spcPts val="0"/>
                        </a:spcBef>
                        <a:spcAft>
                          <a:spcPts val="0"/>
                        </a:spcAft>
                      </a:pPr>
                      <a:r>
                        <a:rPr lang="fr-FR" sz="1200" b="1" dirty="0">
                          <a:solidFill>
                            <a:srgbClr val="006699"/>
                          </a:solidFill>
                          <a:effectLst/>
                          <a:latin typeface="+mn-lt"/>
                        </a:rPr>
                        <a:t>Ouverture des droits à pension</a:t>
                      </a:r>
                    </a:p>
                  </a:txBody>
                  <a:tcPr marL="91444" marR="91444" marT="34294" marB="34294"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noFill/>
                  </a:tcPr>
                </a:tc>
                <a:tc>
                  <a:txBody>
                    <a:bodyPr/>
                    <a:lstStyle/>
                    <a:p>
                      <a:pPr algn="ctr">
                        <a:lnSpc>
                          <a:spcPts val="1100"/>
                        </a:lnSpc>
                        <a:spcBef>
                          <a:spcPts val="0"/>
                        </a:spcBef>
                        <a:spcAft>
                          <a:spcPts val="0"/>
                        </a:spcAft>
                      </a:pPr>
                      <a:r>
                        <a:rPr lang="fr-FR" sz="1200" b="0" dirty="0">
                          <a:solidFill>
                            <a:schemeClr val="tx1"/>
                          </a:solidFill>
                          <a:effectLst/>
                          <a:latin typeface="+mn-lt"/>
                        </a:rPr>
                        <a:t>Droits à hauteur des cotisations effectivement versées</a:t>
                      </a:r>
                    </a:p>
                  </a:txBody>
                  <a:tcPr marL="91444" marR="91444" marT="34294" marB="34294"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noFill/>
                  </a:tcPr>
                </a:tc>
                <a:tc gridSpan="3">
                  <a:txBody>
                    <a:bodyPr/>
                    <a:lstStyle/>
                    <a:p>
                      <a:pPr algn="ctr">
                        <a:lnSpc>
                          <a:spcPts val="1100"/>
                        </a:lnSpc>
                        <a:spcBef>
                          <a:spcPts val="0"/>
                        </a:spcBef>
                        <a:spcAft>
                          <a:spcPts val="0"/>
                        </a:spcAft>
                      </a:pPr>
                      <a:r>
                        <a:rPr lang="fr-FR" sz="1200" b="0" dirty="0">
                          <a:solidFill>
                            <a:schemeClr val="tx1"/>
                          </a:solidFill>
                          <a:effectLst/>
                          <a:latin typeface="+mn-lt"/>
                        </a:rPr>
                        <a:t>Obligation de mise à jour</a:t>
                      </a:r>
                    </a:p>
                    <a:p>
                      <a:pPr algn="ctr">
                        <a:lnSpc>
                          <a:spcPts val="1100"/>
                        </a:lnSpc>
                        <a:spcBef>
                          <a:spcPts val="0"/>
                        </a:spcBef>
                        <a:spcAft>
                          <a:spcPts val="0"/>
                        </a:spcAft>
                      </a:pPr>
                      <a:r>
                        <a:rPr lang="fr-FR" sz="1200" b="0" dirty="0">
                          <a:solidFill>
                            <a:schemeClr val="tx1"/>
                          </a:solidFill>
                          <a:effectLst/>
                          <a:latin typeface="+mn-lt"/>
                        </a:rPr>
                        <a:t>du compte cotisant du médecin</a:t>
                      </a:r>
                    </a:p>
                  </a:txBody>
                  <a:tcPr marL="91444" marR="91444" marT="34294" marB="34294"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noFill/>
                  </a:tcPr>
                </a:tc>
                <a:tc hMerge="1">
                  <a:txBody>
                    <a:bodyPr/>
                    <a:lstStyle/>
                    <a:p>
                      <a:endParaRPr lang="fr-FR"/>
                    </a:p>
                  </a:txBody>
                  <a:tcPr/>
                </a:tc>
                <a:tc hMerge="1">
                  <a:txBody>
                    <a:bodyPr/>
                    <a:lstStyle/>
                    <a:p>
                      <a:pPr algn="ctr"/>
                      <a:endParaRPr lang="fr-FR" sz="1200" dirty="0"/>
                    </a:p>
                  </a:txBody>
                  <a:tcPr/>
                </a:tc>
                <a:extLst>
                  <a:ext uri="{0D108BD9-81ED-4DB2-BD59-A6C34878D82A}">
                    <a16:rowId xmlns:a16="http://schemas.microsoft.com/office/drawing/2014/main" val="10008"/>
                  </a:ext>
                </a:extLst>
              </a:tr>
              <a:tr h="437980">
                <a:tc>
                  <a:txBody>
                    <a:bodyPr/>
                    <a:lstStyle/>
                    <a:p>
                      <a:pPr algn="ctr">
                        <a:lnSpc>
                          <a:spcPts val="1100"/>
                        </a:lnSpc>
                        <a:spcBef>
                          <a:spcPts val="0"/>
                        </a:spcBef>
                        <a:spcAft>
                          <a:spcPts val="0"/>
                        </a:spcAft>
                      </a:pPr>
                      <a:r>
                        <a:rPr lang="fr-FR" sz="1200" b="1" dirty="0">
                          <a:solidFill>
                            <a:srgbClr val="006699"/>
                          </a:solidFill>
                          <a:latin typeface="+mn-lt"/>
                        </a:rPr>
                        <a:t>Pourcentage de chaque régime </a:t>
                      </a:r>
                    </a:p>
                    <a:p>
                      <a:pPr algn="ctr">
                        <a:lnSpc>
                          <a:spcPts val="1100"/>
                        </a:lnSpc>
                        <a:spcBef>
                          <a:spcPts val="0"/>
                        </a:spcBef>
                        <a:spcAft>
                          <a:spcPts val="0"/>
                        </a:spcAft>
                      </a:pPr>
                      <a:r>
                        <a:rPr lang="fr-FR" sz="1200" b="1" dirty="0">
                          <a:solidFill>
                            <a:srgbClr val="006699"/>
                          </a:solidFill>
                          <a:latin typeface="+mn-lt"/>
                        </a:rPr>
                        <a:t>par rapport à la totalité</a:t>
                      </a:r>
                    </a:p>
                    <a:p>
                      <a:pPr algn="ctr">
                        <a:lnSpc>
                          <a:spcPts val="1100"/>
                        </a:lnSpc>
                        <a:spcBef>
                          <a:spcPts val="0"/>
                        </a:spcBef>
                        <a:spcAft>
                          <a:spcPts val="0"/>
                        </a:spcAft>
                      </a:pPr>
                      <a:r>
                        <a:rPr lang="fr-FR" sz="1200" b="1" dirty="0">
                          <a:solidFill>
                            <a:srgbClr val="006699"/>
                          </a:solidFill>
                          <a:latin typeface="+mn-lt"/>
                        </a:rPr>
                        <a:t>de la réversion</a:t>
                      </a:r>
                    </a:p>
                  </a:txBody>
                  <a:tcPr marL="91444" marR="91444" marT="34294" marB="34294"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noFill/>
                  </a:tcPr>
                </a:tc>
                <a:tc>
                  <a:txBody>
                    <a:bodyPr/>
                    <a:lstStyle/>
                    <a:p>
                      <a:pPr algn="ctr">
                        <a:lnSpc>
                          <a:spcPts val="1100"/>
                        </a:lnSpc>
                        <a:spcBef>
                          <a:spcPts val="0"/>
                        </a:spcBef>
                        <a:spcAft>
                          <a:spcPts val="0"/>
                        </a:spcAft>
                      </a:pPr>
                      <a:endParaRPr lang="fr-FR" sz="1200" b="0" dirty="0">
                        <a:solidFill>
                          <a:schemeClr val="tx1"/>
                        </a:solidFill>
                        <a:latin typeface="+mn-lt"/>
                      </a:endParaRPr>
                    </a:p>
                    <a:p>
                      <a:pPr algn="ctr">
                        <a:lnSpc>
                          <a:spcPts val="1100"/>
                        </a:lnSpc>
                        <a:spcBef>
                          <a:spcPts val="0"/>
                        </a:spcBef>
                        <a:spcAft>
                          <a:spcPts val="0"/>
                        </a:spcAft>
                      </a:pPr>
                      <a:r>
                        <a:rPr lang="fr-FR" sz="1200" b="0" dirty="0">
                          <a:solidFill>
                            <a:schemeClr val="tx1"/>
                          </a:solidFill>
                          <a:latin typeface="+mn-lt"/>
                        </a:rPr>
                        <a:t>13 %</a:t>
                      </a:r>
                    </a:p>
                  </a:txBody>
                  <a:tcPr marL="91444" marR="91444" marT="34294" marB="34294"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noFill/>
                  </a:tcPr>
                </a:tc>
                <a:tc gridSpan="2">
                  <a:txBody>
                    <a:bodyPr/>
                    <a:lstStyle/>
                    <a:p>
                      <a:pPr algn="ctr">
                        <a:lnSpc>
                          <a:spcPts val="1100"/>
                        </a:lnSpc>
                        <a:spcBef>
                          <a:spcPts val="0"/>
                        </a:spcBef>
                        <a:spcAft>
                          <a:spcPts val="0"/>
                        </a:spcAft>
                      </a:pPr>
                      <a:endParaRPr lang="fr-FR" sz="1200" b="0" dirty="0">
                        <a:solidFill>
                          <a:schemeClr val="tx1"/>
                        </a:solidFill>
                        <a:latin typeface="+mn-lt"/>
                      </a:endParaRPr>
                    </a:p>
                    <a:p>
                      <a:pPr algn="ctr">
                        <a:lnSpc>
                          <a:spcPts val="1100"/>
                        </a:lnSpc>
                        <a:spcBef>
                          <a:spcPts val="0"/>
                        </a:spcBef>
                        <a:spcAft>
                          <a:spcPts val="0"/>
                        </a:spcAft>
                      </a:pPr>
                      <a:r>
                        <a:rPr lang="fr-FR" sz="1200" b="0" dirty="0">
                          <a:solidFill>
                            <a:schemeClr val="tx1"/>
                          </a:solidFill>
                          <a:latin typeface="+mn-lt"/>
                        </a:rPr>
                        <a:t>55 %</a:t>
                      </a:r>
                    </a:p>
                  </a:txBody>
                  <a:tcPr marL="91444" marR="91444" marT="34294" marB="34294"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noFill/>
                  </a:tcPr>
                </a:tc>
                <a:tc hMerge="1">
                  <a:txBody>
                    <a:bodyPr/>
                    <a:lstStyle/>
                    <a:p>
                      <a:endParaRPr lang="fr-FR"/>
                    </a:p>
                  </a:txBody>
                  <a:tcPr/>
                </a:tc>
                <a:tc>
                  <a:txBody>
                    <a:bodyPr/>
                    <a:lstStyle/>
                    <a:p>
                      <a:pPr algn="ctr">
                        <a:lnSpc>
                          <a:spcPts val="1100"/>
                        </a:lnSpc>
                        <a:spcBef>
                          <a:spcPts val="0"/>
                        </a:spcBef>
                        <a:spcAft>
                          <a:spcPts val="0"/>
                        </a:spcAft>
                      </a:pPr>
                      <a:endParaRPr lang="fr-FR" sz="1200" b="0" dirty="0">
                        <a:solidFill>
                          <a:schemeClr val="tx1"/>
                        </a:solidFill>
                        <a:latin typeface="+mn-lt"/>
                      </a:endParaRPr>
                    </a:p>
                    <a:p>
                      <a:pPr algn="ctr">
                        <a:lnSpc>
                          <a:spcPts val="1100"/>
                        </a:lnSpc>
                        <a:spcBef>
                          <a:spcPts val="0"/>
                        </a:spcBef>
                        <a:spcAft>
                          <a:spcPts val="0"/>
                        </a:spcAft>
                      </a:pPr>
                      <a:r>
                        <a:rPr lang="fr-FR" sz="1200" b="0" dirty="0">
                          <a:solidFill>
                            <a:schemeClr val="tx1"/>
                          </a:solidFill>
                          <a:latin typeface="+mn-lt"/>
                        </a:rPr>
                        <a:t>32 %</a:t>
                      </a:r>
                    </a:p>
                  </a:txBody>
                  <a:tcPr marL="91444" marR="91444" marT="34294" marB="34294"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itre 1"/>
          <p:cNvSpPr>
            <a:spLocks noGrp="1"/>
          </p:cNvSpPr>
          <p:nvPr>
            <p:ph type="title"/>
          </p:nvPr>
        </p:nvSpPr>
        <p:spPr/>
        <p:txBody>
          <a:bodyPr/>
          <a:lstStyle/>
          <a:p>
            <a:r>
              <a:rPr lang="fr-FR" altLang="fr-FR" dirty="0">
                <a:solidFill>
                  <a:srgbClr val="FFFFFF"/>
                </a:solidFill>
                <a:latin typeface="Arial" pitchFamily="34" charset="0"/>
              </a:rPr>
              <a:t>La pension de réversion CARMF</a:t>
            </a:r>
            <a:endParaRPr lang="fr-FR" dirty="0"/>
          </a:p>
        </p:txBody>
      </p:sp>
    </p:spTree>
    <p:custDataLst>
      <p:tags r:id="rId1"/>
    </p:custDataLst>
    <p:extLst>
      <p:ext uri="{BB962C8B-B14F-4D97-AF65-F5344CB8AC3E}">
        <p14:creationId xmlns:p14="http://schemas.microsoft.com/office/powerpoint/2010/main" val="34434320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a:t>Régime de base</a:t>
            </a:r>
            <a:endParaRPr lang="fr-FR" dirty="0"/>
          </a:p>
        </p:txBody>
      </p:sp>
      <p:sp>
        <p:nvSpPr>
          <p:cNvPr id="5" name="Espace réservé du contenu 4"/>
          <p:cNvSpPr>
            <a:spLocks noGrp="1"/>
          </p:cNvSpPr>
          <p:nvPr>
            <p:ph idx="1"/>
          </p:nvPr>
        </p:nvSpPr>
        <p:spPr>
          <a:xfrm>
            <a:off x="539552" y="987574"/>
            <a:ext cx="8035800" cy="3394472"/>
          </a:xfrm>
        </p:spPr>
        <p:txBody>
          <a:bodyPr/>
          <a:lstStyle/>
          <a:p>
            <a:r>
              <a:rPr lang="fr-FR" dirty="0"/>
              <a:t>Conditions d’attribution</a:t>
            </a:r>
          </a:p>
        </p:txBody>
      </p:sp>
      <p:grpSp>
        <p:nvGrpSpPr>
          <p:cNvPr id="27" name="Groupe 26"/>
          <p:cNvGrpSpPr/>
          <p:nvPr/>
        </p:nvGrpSpPr>
        <p:grpSpPr>
          <a:xfrm>
            <a:off x="1115616" y="1563638"/>
            <a:ext cx="7128792" cy="3060312"/>
            <a:chOff x="825679" y="1563638"/>
            <a:chExt cx="7128792" cy="3060312"/>
          </a:xfrm>
        </p:grpSpPr>
        <p:graphicFrame>
          <p:nvGraphicFramePr>
            <p:cNvPr id="30" name="Group 409"/>
            <p:cNvGraphicFramePr>
              <a:graphicFrameLocks/>
            </p:cNvGraphicFramePr>
            <p:nvPr>
              <p:extLst>
                <p:ext uri="{D42A27DB-BD31-4B8C-83A1-F6EECF244321}">
                  <p14:modId xmlns:p14="http://schemas.microsoft.com/office/powerpoint/2010/main" val="631093898"/>
                </p:ext>
              </p:extLst>
            </p:nvPr>
          </p:nvGraphicFramePr>
          <p:xfrm>
            <a:off x="825679" y="1568556"/>
            <a:ext cx="7056784" cy="2875402"/>
          </p:xfrm>
          <a:graphic>
            <a:graphicData uri="http://schemas.openxmlformats.org/drawingml/2006/table">
              <a:tbl>
                <a:tblPr>
                  <a:effectLst/>
                  <a:tableStyleId>{8EC20E35-A176-4012-BC5E-935CFFF8708E}</a:tableStyleId>
                </a:tblPr>
                <a:tblGrid>
                  <a:gridCol w="1656184">
                    <a:extLst>
                      <a:ext uri="{9D8B030D-6E8A-4147-A177-3AD203B41FA5}">
                        <a16:colId xmlns:a16="http://schemas.microsoft.com/office/drawing/2014/main" val="20000"/>
                      </a:ext>
                    </a:extLst>
                  </a:gridCol>
                  <a:gridCol w="3816424">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tblGrid>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fr-FR" sz="1800" dirty="0">
                            <a:solidFill>
                              <a:schemeClr val="tx1"/>
                            </a:solidFill>
                          </a:rPr>
                          <a:t> </a:t>
                        </a:r>
                        <a:r>
                          <a:rPr lang="en-US" dirty="0" err="1">
                            <a:solidFill>
                              <a:schemeClr val="bg1"/>
                            </a:solidFill>
                            <a:sym typeface="Wingdings" pitchFamily="2" charset="2"/>
                          </a:rPr>
                          <a:t>Âge</a:t>
                        </a:r>
                        <a:endParaRPr lang="fr-FR" sz="1800" b="0" dirty="0">
                          <a:solidFill>
                            <a:schemeClr val="bg1"/>
                          </a:solidFill>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dirty="0">
                            <a:solidFill>
                              <a:schemeClr val="bg1"/>
                            </a:solidFill>
                            <a:sym typeface="Wingdings" pitchFamily="2" charset="2"/>
                          </a:rPr>
                          <a:t>Plafond </a:t>
                        </a:r>
                        <a:r>
                          <a:rPr lang="en-US" dirty="0" err="1">
                            <a:solidFill>
                              <a:schemeClr val="bg1"/>
                            </a:solidFill>
                            <a:sym typeface="Wingdings" pitchFamily="2" charset="2"/>
                          </a:rPr>
                          <a:t>annuel</a:t>
                        </a:r>
                        <a:r>
                          <a:rPr lang="en-US" dirty="0">
                            <a:solidFill>
                              <a:schemeClr val="bg1"/>
                            </a:solidFill>
                            <a:sym typeface="Wingdings" pitchFamily="2" charset="2"/>
                          </a:rPr>
                          <a:t> de </a:t>
                        </a:r>
                        <a:r>
                          <a:rPr lang="en-US" dirty="0" err="1">
                            <a:solidFill>
                              <a:schemeClr val="bg1"/>
                            </a:solidFill>
                            <a:sym typeface="Wingdings" pitchFamily="2" charset="2"/>
                          </a:rPr>
                          <a:t>ressources</a:t>
                        </a:r>
                        <a:endParaRPr lang="fr-FR" dirty="0">
                          <a:solidFill>
                            <a:schemeClr val="bg1"/>
                          </a:solidFill>
                          <a:sym typeface="Wingdings" pitchFamily="2" charset="2"/>
                        </a:endParaRPr>
                      </a:p>
                    </a:txBody>
                    <a:tcPr marL="0" marR="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pPr marL="0" marR="0" lvl="0" indent="0" algn="ctr" defTabSz="266700" rtl="0" eaLnBrk="1" fontAlgn="base" latinLnBrk="0" hangingPunct="1">
                          <a:lnSpc>
                            <a:spcPct val="100000"/>
                          </a:lnSpc>
                          <a:spcBef>
                            <a:spcPct val="20000"/>
                          </a:spcBef>
                          <a:spcAft>
                            <a:spcPct val="0"/>
                          </a:spcAft>
                          <a:buClrTx/>
                          <a:buSzTx/>
                          <a:buFontTx/>
                          <a:buNone/>
                          <a:tabLst/>
                          <a:defRPr/>
                        </a:pPr>
                        <a:r>
                          <a:rPr lang="en-US" dirty="0" err="1">
                            <a:solidFill>
                              <a:schemeClr val="bg1"/>
                            </a:solidFill>
                            <a:sym typeface="Wingdings" pitchFamily="2" charset="2"/>
                          </a:rPr>
                          <a:t>Durée</a:t>
                        </a:r>
                        <a:r>
                          <a:rPr lang="en-US" dirty="0">
                            <a:solidFill>
                              <a:schemeClr val="bg1"/>
                            </a:solidFill>
                            <a:sym typeface="Wingdings" pitchFamily="2" charset="2"/>
                          </a:rPr>
                          <a:t> de </a:t>
                        </a:r>
                        <a:r>
                          <a:rPr lang="en-US" dirty="0" err="1">
                            <a:solidFill>
                              <a:schemeClr val="bg1"/>
                            </a:solidFill>
                            <a:sym typeface="Wingdings" pitchFamily="2" charset="2"/>
                          </a:rPr>
                          <a:t>mariage</a:t>
                        </a:r>
                        <a:endParaRPr lang="fr-FR" dirty="0">
                          <a:solidFill>
                            <a:schemeClr val="bg1"/>
                          </a:solidFill>
                          <a:sym typeface="Wingdings" pitchFamily="2" charset="2"/>
                        </a:endParaRPr>
                      </a:p>
                    </a:txBody>
                    <a:tcPr marL="0" marR="0" marT="36000" marB="3600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CC"/>
                      </a:solidFill>
                    </a:tcPr>
                  </a:tc>
                  <a:extLst>
                    <a:ext uri="{0D108BD9-81ED-4DB2-BD59-A6C34878D82A}">
                      <a16:rowId xmlns:a16="http://schemas.microsoft.com/office/drawing/2014/main" val="10000"/>
                    </a:ext>
                  </a:extLst>
                </a:tr>
                <a:tr h="2529082">
                  <a:tc>
                    <a:txBody>
                      <a:bodyPr/>
                      <a:lstStyle/>
                      <a:p>
                        <a:pPr algn="ctr" eaLnBrk="0" hangingPunct="0">
                          <a:lnSpc>
                            <a:spcPct val="90000"/>
                          </a:lnSpc>
                        </a:pPr>
                        <a:r>
                          <a:rPr lang="fr-FR" sz="1600" b="1" dirty="0">
                            <a:solidFill>
                              <a:schemeClr val="tx1">
                                <a:lumMod val="65000"/>
                                <a:lumOff val="35000"/>
                              </a:schemeClr>
                            </a:solidFill>
                            <a:latin typeface="+mn-lt"/>
                            <a:cs typeface="+mn-cs"/>
                          </a:rPr>
                          <a:t>55 ans ou 51 ans</a:t>
                        </a:r>
                        <a:br>
                          <a:rPr lang="fr-FR" sz="1600" b="0" dirty="0">
                            <a:solidFill>
                              <a:schemeClr val="tx1">
                                <a:lumMod val="65000"/>
                                <a:lumOff val="35000"/>
                              </a:schemeClr>
                            </a:solidFill>
                            <a:latin typeface="+mn-lt"/>
                            <a:cs typeface="+mn-cs"/>
                          </a:rPr>
                        </a:br>
                        <a:r>
                          <a:rPr lang="fr-FR" sz="1600" b="0" dirty="0">
                            <a:solidFill>
                              <a:schemeClr val="tx1">
                                <a:lumMod val="65000"/>
                                <a:lumOff val="35000"/>
                              </a:schemeClr>
                            </a:solidFill>
                            <a:latin typeface="+mn-lt"/>
                            <a:cs typeface="+mn-cs"/>
                          </a:rPr>
                          <a:t> si le médecin est décédé avant le 1</a:t>
                        </a:r>
                        <a:r>
                          <a:rPr lang="fr-FR" sz="1600" b="0" baseline="30000" dirty="0">
                            <a:solidFill>
                              <a:schemeClr val="tx1">
                                <a:lumMod val="65000"/>
                                <a:lumOff val="35000"/>
                              </a:schemeClr>
                            </a:solidFill>
                            <a:latin typeface="+mn-lt"/>
                            <a:cs typeface="+mn-cs"/>
                          </a:rPr>
                          <a:t>er</a:t>
                        </a:r>
                        <a:r>
                          <a:rPr lang="fr-FR" sz="1600" b="0" dirty="0">
                            <a:solidFill>
                              <a:schemeClr val="tx1">
                                <a:lumMod val="65000"/>
                                <a:lumOff val="35000"/>
                              </a:schemeClr>
                            </a:solidFill>
                            <a:latin typeface="+mn-lt"/>
                            <a:cs typeface="+mn-cs"/>
                          </a:rPr>
                          <a:t> janvier 2009.</a:t>
                        </a:r>
                      </a:p>
                    </a:txBody>
                    <a:tcPr marL="144000" marR="108000" marT="36000" marB="3600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eaLnBrk="0" hangingPunct="0">
                          <a:lnSpc>
                            <a:spcPct val="90000"/>
                          </a:lnSpc>
                          <a:buClr>
                            <a:srgbClr val="0070C0"/>
                          </a:buClr>
                          <a:buSzPct val="80000"/>
                          <a:buFont typeface="Arial Narrow" panose="020B0606020202030204" pitchFamily="34" charset="0"/>
                          <a:buChar char="►"/>
                          <a:tabLst>
                            <a:tab pos="2603500" algn="r"/>
                            <a:tab pos="4305300" algn="l"/>
                          </a:tabLst>
                        </a:pPr>
                        <a:r>
                          <a:rPr lang="fr-FR" sz="1600" b="0" dirty="0">
                            <a:solidFill>
                              <a:schemeClr val="tx1">
                                <a:lumMod val="65000"/>
                                <a:lumOff val="35000"/>
                              </a:schemeClr>
                            </a:solidFill>
                            <a:latin typeface="+mn-lt"/>
                            <a:cs typeface="+mn-cs"/>
                          </a:rPr>
                          <a:t>Personne seule : 	</a:t>
                        </a:r>
                        <a:r>
                          <a:rPr lang="fr-FR" sz="1600" b="1" strike="noStrike" dirty="0">
                            <a:solidFill>
                              <a:schemeClr val="tx1">
                                <a:lumMod val="65000"/>
                                <a:lumOff val="35000"/>
                              </a:schemeClr>
                            </a:solidFill>
                            <a:latin typeface="+mn-lt"/>
                            <a:cs typeface="+mn-cs"/>
                          </a:rPr>
                          <a:t>20 862,40 €</a:t>
                        </a:r>
                      </a:p>
                      <a:p>
                        <a:pPr marL="285750" indent="-285750" eaLnBrk="0" hangingPunct="0">
                          <a:lnSpc>
                            <a:spcPct val="90000"/>
                          </a:lnSpc>
                          <a:buClr>
                            <a:srgbClr val="0070C0"/>
                          </a:buClr>
                          <a:buSzPct val="80000"/>
                          <a:buFont typeface="Arial Narrow" panose="020B0606020202030204" pitchFamily="34" charset="0"/>
                          <a:buChar char="►"/>
                          <a:tabLst>
                            <a:tab pos="2603500" algn="r"/>
                            <a:tab pos="4305300" algn="l"/>
                          </a:tabLst>
                        </a:pPr>
                        <a:r>
                          <a:rPr lang="fr-FR" sz="1600" b="0" dirty="0">
                            <a:solidFill>
                              <a:schemeClr val="tx1">
                                <a:lumMod val="65000"/>
                                <a:lumOff val="35000"/>
                              </a:schemeClr>
                            </a:solidFill>
                            <a:latin typeface="+mn-lt"/>
                            <a:cs typeface="+mn-cs"/>
                          </a:rPr>
                          <a:t>Ménage : 	</a:t>
                        </a:r>
                        <a:r>
                          <a:rPr lang="fr-FR" sz="1600" b="1" strike="noStrike" dirty="0">
                            <a:solidFill>
                              <a:schemeClr val="tx1">
                                <a:lumMod val="65000"/>
                                <a:lumOff val="35000"/>
                              </a:schemeClr>
                            </a:solidFill>
                            <a:latin typeface="+mn-lt"/>
                            <a:cs typeface="+mn-cs"/>
                          </a:rPr>
                          <a:t>33 379, 84 € </a:t>
                        </a:r>
                        <a:br>
                          <a:rPr lang="fr-FR" sz="1600" b="0" dirty="0">
                            <a:solidFill>
                              <a:schemeClr val="tx1">
                                <a:lumMod val="65000"/>
                                <a:lumOff val="35000"/>
                              </a:schemeClr>
                            </a:solidFill>
                            <a:latin typeface="+mn-lt"/>
                            <a:cs typeface="+mn-cs"/>
                          </a:rPr>
                        </a:br>
                        <a:r>
                          <a:rPr lang="fr-FR" sz="1600" b="0" dirty="0">
                            <a:solidFill>
                              <a:schemeClr val="tx1">
                                <a:lumMod val="65000"/>
                                <a:lumOff val="35000"/>
                              </a:schemeClr>
                            </a:solidFill>
                            <a:latin typeface="+mn-lt"/>
                            <a:cs typeface="+mn-cs"/>
                          </a:rPr>
                          <a:t>si le conjoint vit de nouveau en couple (PACS, concubin, conjoint).</a:t>
                        </a:r>
                      </a:p>
                      <a:p>
                        <a:pPr eaLnBrk="0" hangingPunct="0">
                          <a:lnSpc>
                            <a:spcPct val="90000"/>
                          </a:lnSpc>
                          <a:tabLst>
                            <a:tab pos="3228975" algn="r"/>
                            <a:tab pos="4305300" algn="l"/>
                          </a:tabLst>
                        </a:pPr>
                        <a:endParaRPr lang="fr-FR" sz="1600" b="0" dirty="0">
                          <a:solidFill>
                            <a:schemeClr val="tx1">
                              <a:lumMod val="65000"/>
                              <a:lumOff val="35000"/>
                            </a:schemeClr>
                          </a:solidFill>
                          <a:latin typeface="+mn-lt"/>
                          <a:cs typeface="+mn-cs"/>
                          <a:sym typeface="Monotype Corsiva" pitchFamily="66" charset="0"/>
                        </a:endParaRPr>
                      </a:p>
                      <a:p>
                        <a:pPr algn="ctr" eaLnBrk="0" hangingPunct="0">
                          <a:lnSpc>
                            <a:spcPct val="90000"/>
                          </a:lnSpc>
                          <a:tabLst>
                            <a:tab pos="3228975" algn="r"/>
                            <a:tab pos="4305300" algn="l"/>
                          </a:tabLst>
                        </a:pPr>
                        <a:r>
                          <a:rPr lang="fr-FR" sz="1600" b="0" dirty="0">
                            <a:solidFill>
                              <a:schemeClr val="tx1">
                                <a:lumMod val="65000"/>
                                <a:lumOff val="35000"/>
                              </a:schemeClr>
                            </a:solidFill>
                            <a:latin typeface="+mn-lt"/>
                            <a:cs typeface="+mn-cs"/>
                            <a:sym typeface="Monotype Corsiva" pitchFamily="66" charset="0"/>
                          </a:rPr>
                          <a:t>Le contrôle des ressources cesse 3 mois après la date à laquelle le conjoint survivant perçoit l’ensemble de ses pensions (base et complémentaires) ou à l’âge légal du départ en retraite s’il ne peut prétendre à ces pensions.</a:t>
                        </a:r>
                        <a:endParaRPr lang="fr-FR" sz="1600" b="0" dirty="0">
                          <a:solidFill>
                            <a:schemeClr val="tx1">
                              <a:lumMod val="65000"/>
                              <a:lumOff val="35000"/>
                            </a:schemeClr>
                          </a:solidFill>
                          <a:latin typeface="+mn-lt"/>
                          <a:cs typeface="+mn-cs"/>
                        </a:endParaRPr>
                      </a:p>
                    </a:txBody>
                    <a:tcPr marL="144000" marR="108000" marT="36000" marB="36000" anchor="ctr" horzOverflow="overflow">
                      <a:lnL>
                        <a:noFill/>
                      </a:lnL>
                      <a:lnR>
                        <a:noFill/>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hangingPunct="0">
                          <a:lnSpc>
                            <a:spcPct val="90000"/>
                          </a:lnSpc>
                          <a:tabLst>
                            <a:tab pos="3228975" algn="r"/>
                            <a:tab pos="4305300" algn="l"/>
                          </a:tabLst>
                        </a:pPr>
                        <a:r>
                          <a:rPr lang="fr-FR" sz="1600" b="0" dirty="0">
                            <a:solidFill>
                              <a:schemeClr val="tx1">
                                <a:lumMod val="65000"/>
                                <a:lumOff val="35000"/>
                              </a:schemeClr>
                            </a:solidFill>
                            <a:latin typeface="+mn-lt"/>
                            <a:cs typeface="+mn-cs"/>
                          </a:rPr>
                          <a:t>Pas de condition de durée de mariage.</a:t>
                        </a:r>
                      </a:p>
                      <a:p>
                        <a:pPr algn="ctr" eaLnBrk="0" hangingPunct="0">
                          <a:lnSpc>
                            <a:spcPct val="90000"/>
                          </a:lnSpc>
                          <a:tabLst>
                            <a:tab pos="3228975" algn="r"/>
                            <a:tab pos="4305300" algn="l"/>
                          </a:tabLst>
                        </a:pPr>
                        <a:endParaRPr lang="fr-FR" sz="1600" b="0" dirty="0">
                          <a:solidFill>
                            <a:schemeClr val="tx1">
                              <a:lumMod val="65000"/>
                              <a:lumOff val="35000"/>
                            </a:schemeClr>
                          </a:solidFill>
                          <a:latin typeface="+mn-lt"/>
                          <a:cs typeface="+mn-cs"/>
                        </a:endParaRPr>
                      </a:p>
                      <a:p>
                        <a:pPr algn="ctr" eaLnBrk="0" hangingPunct="0">
                          <a:lnSpc>
                            <a:spcPct val="90000"/>
                          </a:lnSpc>
                          <a:tabLst>
                            <a:tab pos="3228975" algn="r"/>
                            <a:tab pos="4305300" algn="l"/>
                          </a:tabLst>
                        </a:pPr>
                        <a:r>
                          <a:rPr lang="fr-FR" sz="1600" b="0" dirty="0">
                            <a:solidFill>
                              <a:schemeClr val="tx1">
                                <a:lumMod val="65000"/>
                                <a:lumOff val="35000"/>
                              </a:schemeClr>
                            </a:solidFill>
                            <a:latin typeface="+mn-lt"/>
                            <a:cs typeface="+mn-cs"/>
                          </a:rPr>
                          <a:t>Pas de suppression de droits en cas de remariage.</a:t>
                        </a:r>
                      </a:p>
                    </a:txBody>
                    <a:tcPr marL="144000" marR="108000" marT="36000" marB="36000"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31" name="Picture 2" descr="P:\COMMUNIC\DIAPOS &amp; TRANSPARENTS\2017\TEST\ombre.png"/>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7582" y="1635950"/>
              <a:ext cx="72000" cy="2988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P:\COMMUNIC\DIAPOS &amp; TRANSPARENTS\2017\TEST\ombre.png"/>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81863" y="1635926"/>
              <a:ext cx="72000" cy="2988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P:\COMMUNIC\DIAPOS &amp; TRANSPARENTS\2017\TEST\ombre.png"/>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10995" y="1616031"/>
              <a:ext cx="72000" cy="2988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P:\COMMUNIC\DIAPOS &amp; TRANSPARENTS\2017\TEST\ombre.png"/>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82471" y="1563638"/>
              <a:ext cx="72000" cy="298800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6091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Régime de base</a:t>
            </a:r>
            <a:endParaRPr lang="fr-FR" dirty="0"/>
          </a:p>
        </p:txBody>
      </p:sp>
      <p:sp>
        <p:nvSpPr>
          <p:cNvPr id="3" name="Espace réservé du contenu 2"/>
          <p:cNvSpPr>
            <a:spLocks noGrp="1"/>
          </p:cNvSpPr>
          <p:nvPr>
            <p:ph idx="1"/>
          </p:nvPr>
        </p:nvSpPr>
        <p:spPr>
          <a:xfrm>
            <a:off x="539552" y="987574"/>
            <a:ext cx="8035800" cy="3394472"/>
          </a:xfrm>
        </p:spPr>
        <p:txBody>
          <a:bodyPr/>
          <a:lstStyle/>
          <a:p>
            <a:pPr lvl="0"/>
            <a:r>
              <a:rPr lang="fr-FR" dirty="0"/>
              <a:t>Loi de Financement de la Sécurité sociale 2009</a:t>
            </a:r>
          </a:p>
        </p:txBody>
      </p:sp>
      <p:grpSp>
        <p:nvGrpSpPr>
          <p:cNvPr id="14" name="Groupe 13"/>
          <p:cNvGrpSpPr/>
          <p:nvPr/>
        </p:nvGrpSpPr>
        <p:grpSpPr>
          <a:xfrm>
            <a:off x="1907704" y="1563637"/>
            <a:ext cx="5328592" cy="2638170"/>
            <a:chOff x="467544" y="1419619"/>
            <a:chExt cx="5328592" cy="2638170"/>
          </a:xfrm>
        </p:grpSpPr>
        <p:grpSp>
          <p:nvGrpSpPr>
            <p:cNvPr id="15" name="Groupe 14"/>
            <p:cNvGrpSpPr/>
            <p:nvPr/>
          </p:nvGrpSpPr>
          <p:grpSpPr>
            <a:xfrm>
              <a:off x="467544" y="1419619"/>
              <a:ext cx="5256584" cy="2638170"/>
              <a:chOff x="611560" y="1275598"/>
              <a:chExt cx="5256584" cy="5544411"/>
            </a:xfrm>
          </p:grpSpPr>
          <p:sp>
            <p:nvSpPr>
              <p:cNvPr id="17" name="Forme libre 16"/>
              <p:cNvSpPr/>
              <p:nvPr/>
            </p:nvSpPr>
            <p:spPr>
              <a:xfrm>
                <a:off x="755575" y="1690122"/>
                <a:ext cx="5112569" cy="756580"/>
              </a:xfrm>
              <a:custGeom>
                <a:avLst/>
                <a:gdLst>
                  <a:gd name="connsiteX0" fmla="*/ 0 w 2639161"/>
                  <a:gd name="connsiteY0" fmla="*/ 0 h 1988394"/>
                  <a:gd name="connsiteX1" fmla="*/ 2639161 w 2639161"/>
                  <a:gd name="connsiteY1" fmla="*/ 0 h 1988394"/>
                  <a:gd name="connsiteX2" fmla="*/ 2639161 w 2639161"/>
                  <a:gd name="connsiteY2" fmla="*/ 1988394 h 1988394"/>
                  <a:gd name="connsiteX3" fmla="*/ 0 w 2639161"/>
                  <a:gd name="connsiteY3" fmla="*/ 1988394 h 1988394"/>
                  <a:gd name="connsiteX4" fmla="*/ 0 w 2639161"/>
                  <a:gd name="connsiteY4" fmla="*/ 0 h 1988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9161" h="1988394">
                    <a:moveTo>
                      <a:pt x="0" y="0"/>
                    </a:moveTo>
                    <a:lnTo>
                      <a:pt x="2639161" y="0"/>
                    </a:lnTo>
                    <a:lnTo>
                      <a:pt x="2639161" y="1988394"/>
                    </a:lnTo>
                    <a:lnTo>
                      <a:pt x="0" y="1988394"/>
                    </a:lnTo>
                    <a:lnTo>
                      <a:pt x="0" y="0"/>
                    </a:lnTo>
                    <a:close/>
                  </a:path>
                </a:pathLst>
              </a:custGeom>
              <a:solidFill>
                <a:schemeClr val="bg1">
                  <a:lumMod val="95000"/>
                </a:schemeClr>
              </a:solidFill>
              <a:ln>
                <a:noFill/>
              </a:ln>
              <a:effectLst/>
            </p:spPr>
            <p:txBody>
              <a:bodyPr anchor="ctr" anchorCtr="0"/>
              <a:lstStyle/>
              <a:p>
                <a:pPr lvl="0" algn="ctr" eaLnBrk="0" hangingPunct="0">
                  <a:spcBef>
                    <a:spcPct val="20000"/>
                  </a:spcBef>
                </a:pPr>
                <a:r>
                  <a:rPr lang="fr-FR" dirty="0">
                    <a:solidFill>
                      <a:srgbClr val="006699"/>
                    </a:solidFill>
                    <a:latin typeface="Myriad Pro"/>
                  </a:rPr>
                  <a:t>À</a:t>
                </a:r>
                <a:r>
                  <a:rPr lang="fr-FR" sz="2000" kern="0" dirty="0">
                    <a:solidFill>
                      <a:srgbClr val="006699"/>
                    </a:solidFill>
                  </a:rPr>
                  <a:t> </a:t>
                </a:r>
                <a:r>
                  <a:rPr lang="fr-FR" dirty="0">
                    <a:solidFill>
                      <a:srgbClr val="006699"/>
                    </a:solidFill>
                  </a:rPr>
                  <a:t>compter de 2010 </a:t>
                </a:r>
              </a:p>
            </p:txBody>
          </p:sp>
          <p:grpSp>
            <p:nvGrpSpPr>
              <p:cNvPr id="18" name="Groupe 17"/>
              <p:cNvGrpSpPr/>
              <p:nvPr/>
            </p:nvGrpSpPr>
            <p:grpSpPr>
              <a:xfrm>
                <a:off x="611560" y="1275598"/>
                <a:ext cx="271610" cy="5544411"/>
                <a:chOff x="539552" y="1198782"/>
                <a:chExt cx="271610" cy="5189273"/>
              </a:xfrm>
            </p:grpSpPr>
            <p:pic>
              <p:nvPicPr>
                <p:cNvPr id="19" name="Picture 2" descr="P:\COMMUNIC\DIAPOS &amp; TRANSPARENTS\2017\TEST\ombre.png"/>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9162" y="1198790"/>
                  <a:ext cx="72000" cy="518926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bwMode="auto">
                <a:xfrm>
                  <a:off x="539552" y="1198782"/>
                  <a:ext cx="199610" cy="518927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Narrow" pitchFamily="34" charset="0"/>
                    <a:cs typeface="Arial" pitchFamily="34" charset="0"/>
                  </a:endParaRPr>
                </a:p>
              </p:txBody>
            </p:sp>
          </p:grpSp>
        </p:grpSp>
        <p:sp>
          <p:nvSpPr>
            <p:cNvPr id="16" name="Rectangle 15"/>
            <p:cNvSpPr/>
            <p:nvPr/>
          </p:nvSpPr>
          <p:spPr>
            <a:xfrm>
              <a:off x="783009" y="1995686"/>
              <a:ext cx="5013127" cy="2062103"/>
            </a:xfrm>
            <a:prstGeom prst="rect">
              <a:avLst/>
            </a:prstGeom>
          </p:spPr>
          <p:txBody>
            <a:bodyPr wrap="square">
              <a:spAutoFit/>
            </a:bodyPr>
            <a:lstStyle/>
            <a:p>
              <a:pPr marL="285750" indent="-285750" algn="just">
                <a:buClr>
                  <a:srgbClr val="006699"/>
                </a:buClr>
                <a:buSzPct val="80000"/>
                <a:buFont typeface="Arial Narrow" panose="020B0606020202030204" pitchFamily="34" charset="0"/>
                <a:buChar char="►"/>
              </a:pPr>
              <a:r>
                <a:rPr lang="fr-FR" sz="1600" b="0" dirty="0">
                  <a:solidFill>
                    <a:schemeClr val="tx1">
                      <a:lumMod val="65000"/>
                      <a:lumOff val="35000"/>
                    </a:schemeClr>
                  </a:solidFill>
                  <a:sym typeface="Wingdings" pitchFamily="2" charset="2"/>
                </a:rPr>
                <a:t>Une majoration de la pension de </a:t>
              </a:r>
              <a:r>
                <a:rPr lang="fr-FR" sz="1600" dirty="0">
                  <a:solidFill>
                    <a:schemeClr val="tx1">
                      <a:lumMod val="65000"/>
                      <a:lumOff val="35000"/>
                    </a:schemeClr>
                  </a:solidFill>
                  <a:sym typeface="Wingdings" pitchFamily="2" charset="2"/>
                </a:rPr>
                <a:t>11,1 % </a:t>
              </a:r>
              <a:r>
                <a:rPr lang="fr-FR" sz="1600" b="0" dirty="0">
                  <a:solidFill>
                    <a:schemeClr val="tx1">
                      <a:lumMod val="65000"/>
                      <a:lumOff val="35000"/>
                    </a:schemeClr>
                  </a:solidFill>
                  <a:sym typeface="Wingdings" pitchFamily="2" charset="2"/>
                </a:rPr>
                <a:t>pourra être accordée à partir de </a:t>
              </a:r>
              <a:r>
                <a:rPr lang="fr-FR" sz="1600" dirty="0">
                  <a:solidFill>
                    <a:schemeClr val="tx1">
                      <a:lumMod val="65000"/>
                      <a:lumOff val="35000"/>
                    </a:schemeClr>
                  </a:solidFill>
                  <a:sym typeface="Wingdings" pitchFamily="2" charset="2"/>
                </a:rPr>
                <a:t>67 ans </a:t>
              </a:r>
              <a:r>
                <a:rPr lang="fr-FR" sz="1600" b="0" dirty="0">
                  <a:solidFill>
                    <a:schemeClr val="tx1">
                      <a:lumMod val="65000"/>
                      <a:lumOff val="35000"/>
                    </a:schemeClr>
                  </a:solidFill>
                  <a:sym typeface="Wingdings" pitchFamily="2" charset="2"/>
                </a:rPr>
                <a:t>pour porter à </a:t>
              </a:r>
              <a:r>
                <a:rPr lang="fr-FR" sz="1600" dirty="0">
                  <a:solidFill>
                    <a:schemeClr val="tx1">
                      <a:lumMod val="65000"/>
                      <a:lumOff val="35000"/>
                    </a:schemeClr>
                  </a:solidFill>
                  <a:sym typeface="Wingdings" pitchFamily="2" charset="2"/>
                </a:rPr>
                <a:t>60 % </a:t>
              </a:r>
              <a:r>
                <a:rPr lang="fr-FR" sz="1600" b="0" dirty="0">
                  <a:solidFill>
                    <a:schemeClr val="tx1">
                      <a:lumMod val="65000"/>
                      <a:lumOff val="35000"/>
                    </a:schemeClr>
                  </a:solidFill>
                  <a:sym typeface="Wingdings" pitchFamily="2" charset="2"/>
                </a:rPr>
                <a:t>les pensions de réversion si les avantages personnels de retraite et de réversion servis par les régimes de base et complémentaires n’excédent pas un plafond (</a:t>
              </a:r>
              <a:r>
                <a:rPr lang="fr-FR" sz="1600" dirty="0">
                  <a:solidFill>
                    <a:schemeClr val="tx1">
                      <a:lumMod val="65000"/>
                      <a:lumOff val="35000"/>
                    </a:schemeClr>
                  </a:solidFill>
                  <a:sym typeface="Wingdings" pitchFamily="2" charset="2"/>
                </a:rPr>
                <a:t>862,64 €</a:t>
              </a:r>
              <a:r>
                <a:rPr lang="fr-FR" sz="1600" b="0" dirty="0">
                  <a:solidFill>
                    <a:schemeClr val="tx1">
                      <a:lumMod val="65000"/>
                      <a:lumOff val="35000"/>
                    </a:schemeClr>
                  </a:solidFill>
                  <a:sym typeface="Wingdings" pitchFamily="2" charset="2"/>
                </a:rPr>
                <a:t>).</a:t>
              </a:r>
            </a:p>
            <a:p>
              <a:pPr marL="285750" indent="-285750" algn="just">
                <a:buClr>
                  <a:srgbClr val="006699"/>
                </a:buClr>
                <a:buSzPct val="80000"/>
                <a:buFont typeface="Arial Narrow" panose="020B0606020202030204" pitchFamily="34" charset="0"/>
                <a:buChar char="►"/>
              </a:pPr>
              <a:endParaRPr lang="fr-FR" sz="1600" b="0" dirty="0">
                <a:solidFill>
                  <a:schemeClr val="tx1">
                    <a:lumMod val="65000"/>
                    <a:lumOff val="35000"/>
                  </a:schemeClr>
                </a:solidFill>
                <a:sym typeface="Wingdings" pitchFamily="2" charset="2"/>
              </a:endParaRPr>
            </a:p>
            <a:p>
              <a:pPr marL="285750" indent="-285750" algn="just">
                <a:buClr>
                  <a:srgbClr val="006699"/>
                </a:buClr>
                <a:buSzPct val="80000"/>
                <a:buFont typeface="Arial Narrow" panose="020B0606020202030204" pitchFamily="34" charset="0"/>
                <a:buChar char="►"/>
              </a:pPr>
              <a:r>
                <a:rPr lang="fr-FR" sz="1600" b="0" dirty="0">
                  <a:solidFill>
                    <a:schemeClr val="tx1">
                      <a:lumMod val="65000"/>
                      <a:lumOff val="35000"/>
                    </a:schemeClr>
                  </a:solidFill>
                  <a:sym typeface="Wingdings" pitchFamily="2" charset="2"/>
                </a:rPr>
                <a:t>En 2018 : </a:t>
              </a:r>
              <a:r>
                <a:rPr lang="fr-FR" sz="1600" dirty="0">
                  <a:solidFill>
                    <a:schemeClr val="tx1">
                      <a:lumMod val="65000"/>
                      <a:lumOff val="35000"/>
                    </a:schemeClr>
                  </a:solidFill>
                  <a:sym typeface="Wingdings" pitchFamily="2" charset="2"/>
                </a:rPr>
                <a:t>117 </a:t>
              </a:r>
              <a:r>
                <a:rPr lang="fr-FR" sz="1600" b="0" dirty="0">
                  <a:solidFill>
                    <a:schemeClr val="tx1">
                      <a:lumMod val="65000"/>
                      <a:lumOff val="35000"/>
                    </a:schemeClr>
                  </a:solidFill>
                  <a:sym typeface="Wingdings" pitchFamily="2" charset="2"/>
                </a:rPr>
                <a:t>majorations ont été mises en service.</a:t>
              </a:r>
            </a:p>
            <a:p>
              <a:pPr marL="285750" indent="-285750" algn="just">
                <a:buClr>
                  <a:srgbClr val="006699"/>
                </a:buClr>
                <a:buSzPct val="80000"/>
                <a:buFont typeface="Arial Narrow" panose="020B0606020202030204" pitchFamily="34" charset="0"/>
                <a:buChar char="►"/>
              </a:pPr>
              <a:endParaRPr lang="fr-FR" sz="1600" b="0" dirty="0">
                <a:solidFill>
                  <a:schemeClr val="tx1">
                    <a:lumMod val="75000"/>
                    <a:lumOff val="25000"/>
                  </a:schemeClr>
                </a:solidFill>
                <a:sym typeface="Wingdings" pitchFamily="2" charset="2"/>
              </a:endParaRPr>
            </a:p>
          </p:txBody>
        </p:sp>
      </p:grpSp>
    </p:spTree>
    <p:custDataLst>
      <p:tags r:id="rId1"/>
    </p:custDataLst>
    <p:extLst>
      <p:ext uri="{BB962C8B-B14F-4D97-AF65-F5344CB8AC3E}">
        <p14:creationId xmlns:p14="http://schemas.microsoft.com/office/powerpoint/2010/main" val="41778244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Affiliés de la CARMF au 1</a:t>
            </a:r>
            <a:r>
              <a:rPr lang="fr-FR" baseline="30000" dirty="0"/>
              <a:t>er</a:t>
            </a:r>
            <a:r>
              <a:rPr lang="fr-FR" dirty="0"/>
              <a:t> juillet 2018</a:t>
            </a:r>
          </a:p>
        </p:txBody>
      </p:sp>
      <p:grpSp>
        <p:nvGrpSpPr>
          <p:cNvPr id="16" name="Groupe 15"/>
          <p:cNvGrpSpPr/>
          <p:nvPr/>
        </p:nvGrpSpPr>
        <p:grpSpPr>
          <a:xfrm>
            <a:off x="1251269" y="677229"/>
            <a:ext cx="5264597" cy="3550705"/>
            <a:chOff x="1354501" y="1057236"/>
            <a:chExt cx="5264597" cy="3550705"/>
          </a:xfrm>
        </p:grpSpPr>
        <p:graphicFrame>
          <p:nvGraphicFramePr>
            <p:cNvPr id="17" name="Group 409"/>
            <p:cNvGraphicFramePr>
              <a:graphicFrameLocks/>
            </p:cNvGraphicFramePr>
            <p:nvPr>
              <p:extLst>
                <p:ext uri="{D42A27DB-BD31-4B8C-83A1-F6EECF244321}">
                  <p14:modId xmlns:p14="http://schemas.microsoft.com/office/powerpoint/2010/main" val="4183173072"/>
                </p:ext>
              </p:extLst>
            </p:nvPr>
          </p:nvGraphicFramePr>
          <p:xfrm>
            <a:off x="1355945" y="1057236"/>
            <a:ext cx="5191495" cy="3550705"/>
          </p:xfrm>
          <a:graphic>
            <a:graphicData uri="http://schemas.openxmlformats.org/drawingml/2006/table">
              <a:tbl>
                <a:tblPr>
                  <a:effectLst/>
                </a:tblPr>
                <a:tblGrid>
                  <a:gridCol w="2887239">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tblGrid>
                <a:tr h="435500">
                  <a:tc gridSpan="3">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fr-FR" sz="2000" b="1" dirty="0">
                          <a:solidFill>
                            <a:srgbClr val="006699"/>
                          </a:solidFill>
                        </a:endParaRPr>
                      </a:p>
                    </a:txBody>
                    <a:tcPr marL="0" marR="0" marT="36000" marB="72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dirty="0"/>
                      </a:p>
                    </a:txBody>
                    <a:tcPr marL="0" marR="0" marT="36000" marB="72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lang="fr-FR" sz="1800" b="0" kern="1200" dirty="0">
                          <a:solidFill>
                            <a:schemeClr val="bg1"/>
                          </a:solidFill>
                          <a:latin typeface="+mn-lt"/>
                          <a:ea typeface="+mn-ea"/>
                          <a:cs typeface="+mn-cs"/>
                        </a:endParaRPr>
                      </a:p>
                    </a:txBody>
                    <a:tcPr marL="0" marR="0" marT="36000" marB="72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8887">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fr-FR" sz="1800" b="1" dirty="0">
                          <a:solidFill>
                            <a:schemeClr val="bg1"/>
                          </a:solidFill>
                          <a:latin typeface="Arial Narrow" panose="020B060602020203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76200" cap="flat" cmpd="sng" algn="ctr">
                        <a:no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fr-FR" sz="1800" baseline="0" dirty="0">
                            <a:solidFill>
                              <a:schemeClr val="bg1"/>
                            </a:solidFill>
                            <a:latin typeface="Arial Narrow" panose="020B0606020202030204" pitchFamily="34" charset="0"/>
                          </a:rPr>
                          <a:t>Effectifs </a:t>
                        </a:r>
                        <a:endParaRPr lang="fr-FR" sz="1800" b="0" kern="1200" dirty="0">
                          <a:solidFill>
                            <a:schemeClr val="bg1"/>
                          </a:solidFill>
                          <a:latin typeface="Arial Narrow" panose="020B0606020202030204" pitchFamily="34" charset="0"/>
                          <a:ea typeface="+mn-ea"/>
                          <a:cs typeface="+mn-cs"/>
                        </a:endParaRPr>
                      </a:p>
                    </a:txBody>
                    <a:tcPr marL="22382" marR="22382" marT="36000" marB="36000"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5C8"/>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ctr" defTabSz="266700" rtl="0" eaLnBrk="1" fontAlgn="base" latinLnBrk="0" hangingPunct="1">
                          <a:lnSpc>
                            <a:spcPct val="100000"/>
                          </a:lnSpc>
                          <a:spcBef>
                            <a:spcPts val="0"/>
                          </a:spcBef>
                          <a:spcAft>
                            <a:spcPct val="0"/>
                          </a:spcAft>
                          <a:buClrTx/>
                          <a:buSzTx/>
                          <a:buFontTx/>
                          <a:buNone/>
                          <a:tabLst/>
                        </a:pPr>
                        <a:r>
                          <a:rPr lang="fr-FR" sz="1800" kern="1200" dirty="0">
                            <a:solidFill>
                              <a:schemeClr val="bg1"/>
                            </a:solidFill>
                            <a:latin typeface="Arial Narrow" panose="020B0606020202030204" pitchFamily="34" charset="0"/>
                          </a:rPr>
                          <a:t>Âges</a:t>
                        </a:r>
                        <a:r>
                          <a:rPr lang="fr-FR" sz="1800" kern="1200" baseline="0" dirty="0">
                            <a:solidFill>
                              <a:schemeClr val="bg1"/>
                            </a:solidFill>
                            <a:latin typeface="Arial Narrow" panose="020B0606020202030204" pitchFamily="34" charset="0"/>
                          </a:rPr>
                          <a:t> </a:t>
                        </a:r>
                        <a:r>
                          <a:rPr lang="fr-FR" sz="1800" kern="1200" dirty="0">
                            <a:solidFill>
                              <a:schemeClr val="bg1"/>
                            </a:solidFill>
                            <a:latin typeface="Arial Narrow" panose="020B0606020202030204" pitchFamily="34" charset="0"/>
                          </a:rPr>
                          <a:t>moyens</a:t>
                        </a:r>
                        <a:endParaRPr lang="fr-FR" sz="1800" b="0" kern="1200" dirty="0">
                          <a:solidFill>
                            <a:schemeClr val="bg1"/>
                          </a:solidFill>
                          <a:latin typeface="Arial Narrow" panose="020B0606020202030204" pitchFamily="34" charset="0"/>
                          <a:ea typeface="+mn-ea"/>
                          <a:cs typeface="+mn-cs"/>
                        </a:endParaRPr>
                      </a:p>
                    </a:txBody>
                    <a:tcPr marL="22382" marR="22382" marT="36000" marB="36000" anchor="ctr" anchorCtr="1"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5C8"/>
                      </a:solidFill>
                    </a:tcPr>
                  </a:tc>
                  <a:extLst>
                    <a:ext uri="{0D108BD9-81ED-4DB2-BD59-A6C34878D82A}">
                      <a16:rowId xmlns:a16="http://schemas.microsoft.com/office/drawing/2014/main" val="10001"/>
                    </a:ext>
                  </a:extLst>
                </a:tr>
                <a:tr h="318181">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r-FR" sz="1600" kern="1200" dirty="0">
                            <a:solidFill>
                              <a:schemeClr val="tx1">
                                <a:lumMod val="65000"/>
                                <a:lumOff val="35000"/>
                              </a:schemeClr>
                            </a:solidFill>
                            <a:latin typeface="Arial Narrow" panose="020B0606020202030204" pitchFamily="34" charset="0"/>
                            <a:ea typeface="+mn-ea"/>
                            <a:cs typeface="+mn-cs"/>
                          </a:rPr>
                          <a:t>Cotisants </a:t>
                        </a:r>
                        <a:r>
                          <a:rPr lang="fr-FR" sz="1600" kern="1200" baseline="30000" dirty="0">
                            <a:solidFill>
                              <a:schemeClr val="tx1">
                                <a:lumMod val="65000"/>
                                <a:lumOff val="35000"/>
                              </a:schemeClr>
                            </a:solidFill>
                            <a:latin typeface="Arial Narrow" panose="020B0606020202030204" pitchFamily="34" charset="0"/>
                            <a:ea typeface="+mn-ea"/>
                            <a:cs typeface="+mn-cs"/>
                          </a:rPr>
                          <a:t>(1) (2)</a:t>
                        </a:r>
                      </a:p>
                    </a:txBody>
                    <a:tcPr marL="180000" marR="144000" marT="36000" marB="36000" anchor="ctr" horzOverflow="overflow">
                      <a:lnL w="12700" cap="flat" cmpd="sng" algn="ctr">
                        <a:noFill/>
                        <a:prstDash val="solid"/>
                        <a:round/>
                        <a:headEnd type="none" w="med" len="med"/>
                        <a:tailEnd type="none" w="med" len="med"/>
                      </a:lnL>
                      <a:lnR>
                        <a:noFill/>
                      </a:lnR>
                      <a:lnT w="12700" cap="flat" cmpd="sng" algn="ctr">
                        <a:solidFill>
                          <a:srgbClr val="FFFFFF">
                            <a:lumMod val="65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fr-FR" sz="1600" b="0" dirty="0">
                            <a:solidFill>
                              <a:srgbClr val="006699"/>
                            </a:solidFill>
                            <a:latin typeface="Arial Narrow" panose="020B0606020202030204" pitchFamily="34" charset="0"/>
                          </a:rPr>
                          <a:t>123 650</a:t>
                        </a:r>
                      </a:p>
                    </a:txBody>
                    <a:tcPr marL="0" marR="234000" marT="36000" marB="36000" anchor="ctr" horzOverflow="overflow">
                      <a:lnL>
                        <a:noFill/>
                      </a:lnL>
                      <a:lnR>
                        <a:noFill/>
                      </a:lnR>
                      <a:lnT w="12700" cap="flat" cmpd="sng" algn="ctr">
                        <a:no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dirty="0">
                            <a:ln>
                              <a:noFill/>
                            </a:ln>
                            <a:solidFill>
                              <a:srgbClr val="006699"/>
                            </a:solidFill>
                            <a:effectLst/>
                            <a:latin typeface="Arial Narrow" pitchFamily="34" charset="0"/>
                            <a:cs typeface="Arial" pitchFamily="34" charset="0"/>
                          </a:rPr>
                          <a:t>53,49 ans</a:t>
                        </a:r>
                      </a:p>
                    </a:txBody>
                    <a:tcPr marL="36000" marR="252000" marT="36000" marB="36000"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8181">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r-FR" sz="1600" kern="1200" dirty="0">
                            <a:solidFill>
                              <a:schemeClr val="tx1">
                                <a:lumMod val="65000"/>
                                <a:lumOff val="35000"/>
                              </a:schemeClr>
                            </a:solidFill>
                            <a:latin typeface="Arial Narrow" panose="020B0606020202030204" pitchFamily="34" charset="0"/>
                            <a:ea typeface="+mn-ea"/>
                            <a:cs typeface="+mn-cs"/>
                          </a:rPr>
                          <a:t>Cumul retraite / activité</a:t>
                        </a:r>
                      </a:p>
                    </a:txBody>
                    <a:tcPr marL="180000" marR="144000" marT="36000" marB="36000" anchor="ctr" horzOverflow="overflow">
                      <a:lnL w="12700" cap="flat" cmpd="sng" algn="ctr">
                        <a:noFill/>
                        <a:prstDash val="solid"/>
                        <a:round/>
                        <a:headEnd type="none" w="med" len="med"/>
                        <a:tailEnd type="none" w="med" len="med"/>
                      </a:lnL>
                      <a:lnR>
                        <a:noFill/>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fr-FR" sz="1600" b="0" dirty="0">
                            <a:solidFill>
                              <a:srgbClr val="006699"/>
                            </a:solidFill>
                            <a:latin typeface="Arial Narrow" panose="020B0606020202030204" pitchFamily="34" charset="0"/>
                          </a:rPr>
                          <a:t>12 341</a:t>
                        </a:r>
                      </a:p>
                    </a:txBody>
                    <a:tcPr marL="0" marR="234000" marT="36000" marB="36000" anchor="ctr" horzOverflow="overflow">
                      <a:lnL>
                        <a:noFill/>
                      </a:lnL>
                      <a:lnR>
                        <a:noFill/>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fr-FR" sz="1600" b="0" i="0" u="none" strike="noStrike" cap="none" normalizeH="0" baseline="0" dirty="0">
                            <a:ln>
                              <a:noFill/>
                            </a:ln>
                            <a:solidFill>
                              <a:srgbClr val="006699"/>
                            </a:solidFill>
                            <a:effectLst/>
                            <a:latin typeface="Arial Narrow" pitchFamily="34" charset="0"/>
                            <a:cs typeface="Arial" pitchFamily="34" charset="0"/>
                          </a:rPr>
                          <a:t>69,98 ans</a:t>
                        </a:r>
                      </a:p>
                    </a:txBody>
                    <a:tcPr marL="36000" marR="252000" marT="36000" marB="36000" anchor="ctr" horzOverflow="overflow">
                      <a:lnL>
                        <a:noFill/>
                      </a:lnL>
                      <a:lnR w="1270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8181">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r-FR" sz="1600" kern="1200" dirty="0">
                            <a:solidFill>
                              <a:schemeClr val="tx1">
                                <a:lumMod val="65000"/>
                                <a:lumOff val="35000"/>
                              </a:schemeClr>
                            </a:solidFill>
                            <a:latin typeface="Arial Narrow" panose="020B0606020202030204" pitchFamily="34" charset="0"/>
                            <a:ea typeface="+mn-ea"/>
                            <a:cs typeface="+mn-cs"/>
                          </a:rPr>
                          <a:t>Conjoints collaborateurs</a:t>
                        </a:r>
                      </a:p>
                    </a:txBody>
                    <a:tcPr marL="180000" marR="144000" marT="36000" marB="36000" anchor="ctr" horzOverflow="overflow">
                      <a:lnL w="12700" cap="flat" cmpd="sng" algn="ctr">
                        <a:noFill/>
                        <a:prstDash val="solid"/>
                        <a:round/>
                        <a:headEnd type="none" w="med" len="med"/>
                        <a:tailEnd type="none" w="med" len="med"/>
                      </a:lnL>
                      <a:lnR>
                        <a:noFill/>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fr-FR" sz="1600" b="0" dirty="0">
                            <a:solidFill>
                              <a:srgbClr val="006699"/>
                            </a:solidFill>
                            <a:latin typeface="Arial Narrow" panose="020B0606020202030204" pitchFamily="34" charset="0"/>
                          </a:rPr>
                          <a:t>1 471</a:t>
                        </a:r>
                      </a:p>
                    </a:txBody>
                    <a:tcPr marL="0" marR="234000" marT="36000" marB="36000" anchor="ctr" horzOverflow="overflow">
                      <a:lnL>
                        <a:noFill/>
                      </a:lnL>
                      <a:lnR>
                        <a:noFill/>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fr-FR" sz="1600" b="0" i="0" u="none" strike="noStrike" cap="none" normalizeH="0" baseline="0" dirty="0">
                            <a:ln>
                              <a:noFill/>
                            </a:ln>
                            <a:solidFill>
                              <a:srgbClr val="006699"/>
                            </a:solidFill>
                            <a:effectLst/>
                            <a:latin typeface="Arial Narrow" pitchFamily="34" charset="0"/>
                            <a:cs typeface="Arial" pitchFamily="34" charset="0"/>
                          </a:rPr>
                          <a:t>55,65 ans</a:t>
                        </a:r>
                      </a:p>
                    </a:txBody>
                    <a:tcPr marL="36000" marR="252000" marT="36000" marB="36000" anchor="ctr" horzOverflow="overflow">
                      <a:lnL>
                        <a:noFill/>
                      </a:lnL>
                      <a:lnR w="1270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8181">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r-FR" sz="1600" kern="1200" dirty="0">
                            <a:solidFill>
                              <a:schemeClr val="tx1">
                                <a:lumMod val="65000"/>
                                <a:lumOff val="35000"/>
                              </a:schemeClr>
                            </a:solidFill>
                            <a:latin typeface="Arial Narrow" panose="020B0606020202030204" pitchFamily="34" charset="0"/>
                            <a:ea typeface="+mn-ea"/>
                            <a:cs typeface="+mn-cs"/>
                          </a:rPr>
                          <a:t>Retraités </a:t>
                        </a:r>
                        <a:r>
                          <a:rPr lang="fr-FR" sz="1600" kern="1200" baseline="30000" dirty="0">
                            <a:solidFill>
                              <a:schemeClr val="tx1">
                                <a:lumMod val="65000"/>
                                <a:lumOff val="35000"/>
                              </a:schemeClr>
                            </a:solidFill>
                            <a:latin typeface="Arial Narrow" panose="020B0606020202030204" pitchFamily="34" charset="0"/>
                            <a:ea typeface="+mn-ea"/>
                            <a:cs typeface="+mn-cs"/>
                          </a:rPr>
                          <a:t> (2)</a:t>
                        </a:r>
                        <a:endParaRPr lang="fr-FR" sz="1600" kern="1200" dirty="0">
                          <a:solidFill>
                            <a:schemeClr val="tx1">
                              <a:lumMod val="65000"/>
                              <a:lumOff val="35000"/>
                            </a:schemeClr>
                          </a:solidFill>
                          <a:latin typeface="Arial Narrow" panose="020B0606020202030204" pitchFamily="34" charset="0"/>
                          <a:ea typeface="+mn-ea"/>
                          <a:cs typeface="+mn-cs"/>
                        </a:endParaRPr>
                      </a:p>
                    </a:txBody>
                    <a:tcPr marL="180000" marR="144000" marT="36000" marB="36000" anchor="ctr" horzOverflow="overflow">
                      <a:lnL w="12700" cap="flat" cmpd="sng" algn="ctr">
                        <a:noFill/>
                        <a:prstDash val="solid"/>
                        <a:round/>
                        <a:headEnd type="none" w="med" len="med"/>
                        <a:tailEnd type="none" w="med" len="med"/>
                      </a:lnL>
                      <a:lnR>
                        <a:noFill/>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fr-FR" sz="1600" b="0" dirty="0">
                            <a:solidFill>
                              <a:srgbClr val="006699"/>
                            </a:solidFill>
                            <a:latin typeface="Arial Narrow" panose="020B0606020202030204" pitchFamily="34" charset="0"/>
                          </a:rPr>
                          <a:t>69 950</a:t>
                        </a:r>
                      </a:p>
                    </a:txBody>
                    <a:tcPr marL="0" marR="234000" marT="36000" marB="36000" anchor="ctr" horzOverflow="overflow">
                      <a:lnL>
                        <a:noFill/>
                      </a:lnL>
                      <a:lnR>
                        <a:noFill/>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fr-FR" sz="1600" b="0" i="0" u="none" strike="noStrike" cap="none" normalizeH="0" baseline="0" dirty="0">
                            <a:ln>
                              <a:noFill/>
                            </a:ln>
                            <a:solidFill>
                              <a:srgbClr val="006699"/>
                            </a:solidFill>
                            <a:effectLst/>
                            <a:latin typeface="Arial Narrow" pitchFamily="34" charset="0"/>
                            <a:cs typeface="Arial" pitchFamily="34" charset="0"/>
                          </a:rPr>
                          <a:t>73,46 ans</a:t>
                        </a:r>
                      </a:p>
                    </a:txBody>
                    <a:tcPr marL="36000" marR="252000" marT="36000" marB="36000" anchor="ctr" horzOverflow="overflow">
                      <a:lnL>
                        <a:noFill/>
                      </a:lnL>
                      <a:lnR w="1270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18181">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r-FR" sz="1600" kern="1200" dirty="0">
                            <a:solidFill>
                              <a:schemeClr val="tx1">
                                <a:lumMod val="65000"/>
                                <a:lumOff val="35000"/>
                              </a:schemeClr>
                            </a:solidFill>
                            <a:latin typeface="Arial Narrow" panose="020B0606020202030204" pitchFamily="34" charset="0"/>
                            <a:ea typeface="+mn-ea"/>
                            <a:cs typeface="+mn-cs"/>
                          </a:rPr>
                          <a:t>Conjoints survivants + de 60 ans</a:t>
                        </a:r>
                      </a:p>
                    </a:txBody>
                    <a:tcPr marL="180000" marR="144000" marT="36000" marB="36000" anchor="ctr" horzOverflow="overflow">
                      <a:lnL w="12700" cap="flat" cmpd="sng" algn="ctr">
                        <a:noFill/>
                        <a:prstDash val="solid"/>
                        <a:round/>
                        <a:headEnd type="none" w="med" len="med"/>
                        <a:tailEnd type="none" w="med" len="med"/>
                      </a:lnL>
                      <a:lnR>
                        <a:noFill/>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fr-FR" sz="1600" b="0" dirty="0">
                            <a:solidFill>
                              <a:srgbClr val="006699"/>
                            </a:solidFill>
                            <a:latin typeface="Arial Narrow" panose="020B0606020202030204" pitchFamily="34" charset="0"/>
                          </a:rPr>
                          <a:t>21 060</a:t>
                        </a:r>
                      </a:p>
                    </a:txBody>
                    <a:tcPr marL="0" marR="234000" marT="36000" marB="36000" anchor="ctr" horzOverflow="overflow">
                      <a:lnL>
                        <a:noFill/>
                      </a:lnL>
                      <a:lnR>
                        <a:noFill/>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fr-FR" sz="1600" b="0" i="0" u="none" strike="noStrike" cap="none" normalizeH="0" baseline="0" dirty="0">
                            <a:ln>
                              <a:noFill/>
                            </a:ln>
                            <a:solidFill>
                              <a:srgbClr val="006699"/>
                            </a:solidFill>
                            <a:effectLst/>
                            <a:latin typeface="Arial Narrow" pitchFamily="34" charset="0"/>
                            <a:cs typeface="Arial" pitchFamily="34" charset="0"/>
                          </a:rPr>
                          <a:t>79,81 ans</a:t>
                        </a:r>
                      </a:p>
                    </a:txBody>
                    <a:tcPr marL="36000" marR="252000" marT="36000" marB="36000" anchor="ctr" horzOverflow="overflow">
                      <a:lnL>
                        <a:noFill/>
                      </a:lnL>
                      <a:lnR w="1270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18181">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r-FR" sz="1600" kern="1200" dirty="0">
                            <a:solidFill>
                              <a:schemeClr val="tx1">
                                <a:lumMod val="65000"/>
                                <a:lumOff val="35000"/>
                              </a:schemeClr>
                            </a:solidFill>
                            <a:latin typeface="Arial Narrow" panose="020B0606020202030204" pitchFamily="34" charset="0"/>
                            <a:ea typeface="+mn-ea"/>
                            <a:cs typeface="+mn-cs"/>
                          </a:rPr>
                          <a:t>Invalides</a:t>
                        </a:r>
                      </a:p>
                    </a:txBody>
                    <a:tcPr marL="180000" marR="144000" marT="36000" marB="36000" anchor="ctr" horzOverflow="overflow">
                      <a:lnL w="12700" cap="flat" cmpd="sng" algn="ctr">
                        <a:noFill/>
                        <a:prstDash val="solid"/>
                        <a:round/>
                        <a:headEnd type="none" w="med" len="med"/>
                        <a:tailEnd type="none" w="med" len="med"/>
                      </a:lnL>
                      <a:lnR>
                        <a:noFill/>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fr-FR" sz="1600" b="0" dirty="0">
                            <a:solidFill>
                              <a:srgbClr val="006699"/>
                            </a:solidFill>
                            <a:latin typeface="Arial Narrow" panose="020B0606020202030204" pitchFamily="34" charset="0"/>
                          </a:rPr>
                          <a:t>478</a:t>
                        </a:r>
                      </a:p>
                    </a:txBody>
                    <a:tcPr marL="0" marR="234000" marT="36000" marB="36000" anchor="ctr" horzOverflow="overflow">
                      <a:lnL>
                        <a:noFill/>
                      </a:lnL>
                      <a:lnR>
                        <a:noFill/>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fr-FR" sz="1600" b="0" i="0" u="none" strike="noStrike" cap="none" normalizeH="0" baseline="0" dirty="0">
                            <a:ln>
                              <a:noFill/>
                            </a:ln>
                            <a:solidFill>
                              <a:srgbClr val="006699"/>
                            </a:solidFill>
                            <a:effectLst/>
                            <a:latin typeface="Arial Narrow" pitchFamily="34" charset="0"/>
                            <a:cs typeface="Arial" pitchFamily="34" charset="0"/>
                          </a:rPr>
                          <a:t>57,47 ans</a:t>
                        </a:r>
                      </a:p>
                    </a:txBody>
                    <a:tcPr marL="36000" marR="252000" marT="36000" marB="36000" anchor="ctr" horzOverflow="overflow">
                      <a:lnL>
                        <a:noFill/>
                      </a:lnL>
                      <a:lnR w="1270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8800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r-FR" sz="1600" kern="1200" dirty="0">
                            <a:solidFill>
                              <a:schemeClr val="tx1">
                                <a:lumMod val="65000"/>
                                <a:lumOff val="35000"/>
                              </a:schemeClr>
                            </a:solidFill>
                            <a:latin typeface="Arial Narrow" panose="020B0606020202030204" pitchFamily="34" charset="0"/>
                            <a:ea typeface="+mn-ea"/>
                            <a:cs typeface="+mn-cs"/>
                          </a:rPr>
                          <a:t>Conjoints survivants - de 60 ans</a:t>
                        </a:r>
                      </a:p>
                    </a:txBody>
                    <a:tcPr marL="180000" marR="144000" marT="36000" marB="36000" anchor="ctr" horzOverflow="overflow">
                      <a:lnL w="12700" cap="flat" cmpd="sng" algn="ctr">
                        <a:noFill/>
                        <a:prstDash val="solid"/>
                        <a:round/>
                        <a:headEnd type="none" w="med" len="med"/>
                        <a:tailEnd type="none" w="med" len="med"/>
                      </a:lnL>
                      <a:lnR>
                        <a:noFill/>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fr-FR" sz="1600" b="0" dirty="0">
                            <a:solidFill>
                              <a:srgbClr val="006699"/>
                            </a:solidFill>
                            <a:latin typeface="Arial Narrow" panose="020B0606020202030204" pitchFamily="34" charset="0"/>
                          </a:rPr>
                          <a:t>1 098</a:t>
                        </a:r>
                      </a:p>
                    </a:txBody>
                    <a:tcPr marL="0" marR="234000" marT="36000" marB="36000" anchor="ctr" horzOverflow="overflow">
                      <a:lnL>
                        <a:noFill/>
                      </a:lnL>
                      <a:lnR>
                        <a:noFill/>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fr-FR" sz="1600" b="0" i="0" u="none" strike="noStrike" cap="none" normalizeH="0" baseline="0" dirty="0">
                            <a:ln>
                              <a:noFill/>
                            </a:ln>
                            <a:solidFill>
                              <a:srgbClr val="006699"/>
                            </a:solidFill>
                            <a:effectLst/>
                            <a:latin typeface="Arial Narrow" pitchFamily="34" charset="0"/>
                            <a:cs typeface="Arial" pitchFamily="34" charset="0"/>
                          </a:rPr>
                          <a:t>54,61 ans</a:t>
                        </a:r>
                      </a:p>
                    </a:txBody>
                    <a:tcPr marL="36000" marR="252000" marT="36000" marB="36000" anchor="ctr" horzOverflow="overflow">
                      <a:lnL>
                        <a:noFill/>
                      </a:lnL>
                      <a:lnR w="1270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49417">
                  <a:tc gridSpan="3">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fr-FR" sz="1800" b="0" kern="1200" baseline="12000" dirty="0">
                            <a:solidFill>
                              <a:schemeClr val="tx1">
                                <a:lumMod val="65000"/>
                                <a:lumOff val="35000"/>
                              </a:schemeClr>
                            </a:solidFill>
                            <a:latin typeface="Arial Narrow" panose="020B0606020202030204" pitchFamily="34" charset="0"/>
                            <a:ea typeface="+mn-ea"/>
                            <a:cs typeface="+mn-cs"/>
                          </a:rPr>
                          <a:t>(1) </a:t>
                        </a:r>
                        <a:r>
                          <a:rPr lang="fr-FR" sz="1400" b="0" dirty="0">
                            <a:solidFill>
                              <a:schemeClr val="tx1">
                                <a:lumMod val="65000"/>
                                <a:lumOff val="35000"/>
                              </a:schemeClr>
                            </a:solidFill>
                            <a:latin typeface="Arial Narrow" panose="020B0606020202030204" pitchFamily="34" charset="0"/>
                          </a:rPr>
                          <a:t>aux régimes </a:t>
                        </a:r>
                        <a:r>
                          <a:rPr lang="fr-FR" sz="1400" b="0" kern="1200" dirty="0">
                            <a:solidFill>
                              <a:schemeClr val="tx1">
                                <a:lumMod val="65000"/>
                                <a:lumOff val="35000"/>
                              </a:schemeClr>
                            </a:solidFill>
                            <a:latin typeface="Arial Narrow" panose="020B0606020202030204" pitchFamily="34" charset="0"/>
                            <a:ea typeface="+mn-ea"/>
                            <a:cs typeface="+mn-cs"/>
                          </a:rPr>
                          <a:t>obligatoires  </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fr-FR" sz="1800" b="0" kern="1200" baseline="12000" dirty="0">
                            <a:solidFill>
                              <a:schemeClr val="tx1">
                                <a:lumMod val="65000"/>
                                <a:lumOff val="35000"/>
                              </a:schemeClr>
                            </a:solidFill>
                            <a:latin typeface="Arial Narrow" panose="020B0606020202030204" pitchFamily="34" charset="0"/>
                            <a:ea typeface="+mn-ea"/>
                            <a:cs typeface="+mn-cs"/>
                          </a:rPr>
                          <a:t>(2) </a:t>
                        </a:r>
                        <a:r>
                          <a:rPr lang="fr-FR" sz="1400" b="0" dirty="0">
                            <a:solidFill>
                              <a:schemeClr val="tx1">
                                <a:lumMod val="65000"/>
                                <a:lumOff val="35000"/>
                              </a:schemeClr>
                            </a:solidFill>
                            <a:latin typeface="Arial Narrow" panose="020B0606020202030204" pitchFamily="34" charset="0"/>
                          </a:rPr>
                          <a:t>dont cumul retraite / activité</a:t>
                        </a:r>
                        <a:r>
                          <a:rPr lang="fr-FR" sz="1400" b="0" baseline="0" dirty="0">
                            <a:solidFill>
                              <a:schemeClr val="tx1">
                                <a:lumMod val="65000"/>
                                <a:lumOff val="35000"/>
                              </a:schemeClr>
                            </a:solidFill>
                            <a:latin typeface="Arial Narrow" panose="020B0606020202030204" pitchFamily="34" charset="0"/>
                          </a:rPr>
                          <a:t> </a:t>
                        </a:r>
                        <a:r>
                          <a:rPr lang="fr-FR" sz="1400" b="0" dirty="0">
                            <a:solidFill>
                              <a:schemeClr val="tx1">
                                <a:lumMod val="65000"/>
                                <a:lumOff val="35000"/>
                              </a:schemeClr>
                            </a:solidFill>
                            <a:latin typeface="Arial Narrow" panose="020B0606020202030204" pitchFamily="34" charset="0"/>
                          </a:rPr>
                          <a:t>libérale</a:t>
                        </a:r>
                      </a:p>
                    </a:txBody>
                    <a:tcPr marL="180000" marR="360000" marT="36000" marB="36000" anchor="ctr" horzOverflow="overflow">
                      <a:lnL w="12700" cap="flat" cmpd="sng" algn="ctr">
                        <a:noFill/>
                        <a:prstDash val="solid"/>
                        <a:round/>
                        <a:headEnd type="none" w="med" len="med"/>
                        <a:tailEnd type="none" w="med" len="med"/>
                      </a:lnL>
                      <a:lnR>
                        <a:noFill/>
                      </a:lnR>
                      <a:lnT w="6350" cap="flat" cmpd="sng" algn="ctr">
                        <a:solidFill>
                          <a:srgbClr val="FFFFFF">
                            <a:lumMod val="50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fr-FR" sz="1600" b="0" i="0" u="none" strike="noStrike" cap="none" normalizeH="0" baseline="0" dirty="0">
                          <a:ln>
                            <a:noFill/>
                          </a:ln>
                          <a:solidFill>
                            <a:schemeClr val="tx1"/>
                          </a:solidFill>
                          <a:effectLst/>
                          <a:latin typeface="Arial Narrow" pitchFamily="34" charset="0"/>
                          <a:cs typeface="Arial" pitchFamily="34" charset="0"/>
                        </a:endParaRPr>
                      </a:p>
                    </a:txBody>
                    <a:tcPr marL="0" marR="576000" marT="36000" marB="360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fr-FR" sz="1600" b="0" i="0" u="none" strike="noStrike" cap="none" normalizeH="0" baseline="0" dirty="0">
                          <a:ln>
                            <a:noFill/>
                          </a:ln>
                          <a:solidFill>
                            <a:schemeClr val="tx1"/>
                          </a:solidFill>
                          <a:effectLst/>
                          <a:latin typeface="Arial Narrow" pitchFamily="34" charset="0"/>
                          <a:cs typeface="Arial" pitchFamily="34" charset="0"/>
                        </a:endParaRPr>
                      </a:p>
                    </a:txBody>
                    <a:tcPr marL="36000" marR="612000" marT="36000" marB="36000"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bl>
            </a:graphicData>
          </a:graphic>
        </p:graphicFrame>
        <p:pic>
          <p:nvPicPr>
            <p:cNvPr id="18" name="Picture 2" descr="P:\COMMUNIC\DIAPOS &amp; TRANSPARENTS\2017\TEST\ombr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54501" y="1779662"/>
              <a:ext cx="71658" cy="2484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P:\COMMUNIC\DIAPOS &amp; TRANSPARENTS\2017\TEST\ombr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66044" y="1749182"/>
              <a:ext cx="71658" cy="248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P:\COMMUNIC\DIAPOS &amp; TRANSPARENTS\2017\TEST\ombr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47440" y="1718702"/>
              <a:ext cx="71658" cy="2484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P:\COMMUNIC\DIAPOS &amp; TRANSPARENTS\2017\TEST\ombr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51296" y="1764422"/>
              <a:ext cx="71658" cy="248400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5233995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Régime de base</a:t>
            </a:r>
            <a:endParaRPr lang="fr-FR" dirty="0"/>
          </a:p>
        </p:txBody>
      </p:sp>
      <p:sp>
        <p:nvSpPr>
          <p:cNvPr id="5" name="Espace réservé du contenu 4"/>
          <p:cNvSpPr>
            <a:spLocks noGrp="1"/>
          </p:cNvSpPr>
          <p:nvPr>
            <p:ph idx="1"/>
          </p:nvPr>
        </p:nvSpPr>
        <p:spPr>
          <a:xfrm>
            <a:off x="539552" y="987574"/>
            <a:ext cx="8035800" cy="3394472"/>
          </a:xfrm>
        </p:spPr>
        <p:txBody>
          <a:bodyPr/>
          <a:lstStyle/>
          <a:p>
            <a:pPr lvl="0"/>
            <a:r>
              <a:rPr lang="fr-FR" dirty="0"/>
              <a:t>Ressources prises en compte</a:t>
            </a:r>
          </a:p>
          <a:p>
            <a:endParaRPr lang="fr-FR" dirty="0"/>
          </a:p>
        </p:txBody>
      </p:sp>
      <p:grpSp>
        <p:nvGrpSpPr>
          <p:cNvPr id="30" name="Groupe 29"/>
          <p:cNvGrpSpPr/>
          <p:nvPr/>
        </p:nvGrpSpPr>
        <p:grpSpPr>
          <a:xfrm>
            <a:off x="395536" y="1435258"/>
            <a:ext cx="8424928" cy="3492000"/>
            <a:chOff x="395536" y="1435258"/>
            <a:chExt cx="8424928" cy="3492000"/>
          </a:xfrm>
        </p:grpSpPr>
        <p:grpSp>
          <p:nvGrpSpPr>
            <p:cNvPr id="23" name="Groupe 22"/>
            <p:cNvGrpSpPr/>
            <p:nvPr/>
          </p:nvGrpSpPr>
          <p:grpSpPr>
            <a:xfrm>
              <a:off x="395536" y="1568556"/>
              <a:ext cx="8352928" cy="3307514"/>
              <a:chOff x="825679" y="1568556"/>
              <a:chExt cx="8352928" cy="3307514"/>
            </a:xfrm>
          </p:grpSpPr>
          <p:graphicFrame>
            <p:nvGraphicFramePr>
              <p:cNvPr id="24" name="Group 409"/>
              <p:cNvGraphicFramePr>
                <a:graphicFrameLocks/>
              </p:cNvGraphicFramePr>
              <p:nvPr>
                <p:extLst>
                  <p:ext uri="{D42A27DB-BD31-4B8C-83A1-F6EECF244321}">
                    <p14:modId xmlns:p14="http://schemas.microsoft.com/office/powerpoint/2010/main" val="3667455125"/>
                  </p:ext>
                </p:extLst>
              </p:nvPr>
            </p:nvGraphicFramePr>
            <p:xfrm>
              <a:off x="825679" y="1568556"/>
              <a:ext cx="8352928" cy="3259450"/>
            </p:xfrm>
            <a:graphic>
              <a:graphicData uri="http://schemas.openxmlformats.org/drawingml/2006/table">
                <a:tbl>
                  <a:tblPr>
                    <a:effectLst/>
                    <a:tableStyleId>{8EC20E35-A176-4012-BC5E-935CFFF8708E}</a:tableStyleId>
                  </a:tblPr>
                  <a:tblGrid>
                    <a:gridCol w="3096344">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tblGrid>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fr-FR" sz="1800" dirty="0">
                              <a:solidFill>
                                <a:schemeClr val="bg1"/>
                              </a:solidFill>
                            </a:rPr>
                            <a:t> </a:t>
                          </a:r>
                          <a:r>
                            <a:rPr lang="fr-FR" sz="1800" b="0" dirty="0">
                              <a:solidFill>
                                <a:schemeClr val="bg1"/>
                              </a:solidFill>
                              <a:sym typeface="Wingdings" pitchFamily="2" charset="2"/>
                            </a:rPr>
                            <a:t>Revenus</a:t>
                          </a:r>
                          <a:endParaRPr lang="fr-FR" sz="1800" b="0" dirty="0">
                            <a:solidFill>
                              <a:schemeClr val="bg1"/>
                            </a:solidFill>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pPr lvl="0" algn="ctr" defTabSz="533400" eaLnBrk="0" hangingPunct="0">
                            <a:lnSpc>
                              <a:spcPct val="80000"/>
                            </a:lnSpc>
                            <a:tabLst>
                              <a:tab pos="723900" algn="l"/>
                            </a:tabLst>
                          </a:pPr>
                          <a:r>
                            <a:rPr lang="fr-FR" sz="1800" b="0" dirty="0">
                              <a:solidFill>
                                <a:schemeClr val="bg1"/>
                              </a:solidFill>
                              <a:sym typeface="Wingdings" pitchFamily="2" charset="2"/>
                            </a:rPr>
                            <a:t>Autres revenus</a:t>
                          </a:r>
                          <a:endParaRPr lang="fr-FR" sz="1800" b="0" dirty="0">
                            <a:solidFill>
                              <a:schemeClr val="bg1"/>
                            </a:solidFill>
                          </a:endParaRPr>
                        </a:p>
                      </a:txBody>
                      <a:tcPr marL="0" marR="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pPr algn="ctr" defTabSz="533400" eaLnBrk="0" hangingPunct="0">
                            <a:lnSpc>
                              <a:spcPct val="80000"/>
                            </a:lnSpc>
                            <a:tabLst>
                              <a:tab pos="723900" algn="l"/>
                            </a:tabLst>
                          </a:pPr>
                          <a:r>
                            <a:rPr lang="fr-FR" sz="1800" b="0" dirty="0">
                              <a:solidFill>
                                <a:schemeClr val="bg1"/>
                              </a:solidFill>
                              <a:sym typeface="Wingdings" pitchFamily="2" charset="2"/>
                            </a:rPr>
                            <a:t>Biens mobiliers et immobiliers propres</a:t>
                          </a:r>
                        </a:p>
                      </a:txBody>
                      <a:tcPr marL="0" marR="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pPr algn="ctr" defTabSz="533400" eaLnBrk="0" hangingPunct="0">
                            <a:lnSpc>
                              <a:spcPct val="80000"/>
                            </a:lnSpc>
                            <a:tabLst>
                              <a:tab pos="723900" algn="l"/>
                            </a:tabLst>
                          </a:pPr>
                          <a:r>
                            <a:rPr lang="fr-FR" sz="1800" b="0" dirty="0">
                              <a:solidFill>
                                <a:schemeClr val="bg1"/>
                              </a:solidFill>
                              <a:sym typeface="Wingdings" pitchFamily="2" charset="2"/>
                            </a:rPr>
                            <a:t>Donations</a:t>
                          </a:r>
                        </a:p>
                      </a:txBody>
                      <a:tcPr marL="0" marR="0" marT="36000" marB="3600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CC"/>
                        </a:solidFill>
                      </a:tcPr>
                    </a:tc>
                    <a:extLst>
                      <a:ext uri="{0D108BD9-81ED-4DB2-BD59-A6C34878D82A}">
                        <a16:rowId xmlns:a16="http://schemas.microsoft.com/office/drawing/2014/main" val="10000"/>
                      </a:ext>
                    </a:extLst>
                  </a:tr>
                  <a:tr h="2529082">
                    <a:tc>
                      <a:txBody>
                        <a:bodyPr/>
                        <a:lstStyle/>
                        <a:p>
                          <a:pPr marL="196850" indent="-196850" eaLnBrk="0" hangingPunct="0">
                            <a:lnSpc>
                              <a:spcPts val="1600"/>
                            </a:lnSpc>
                            <a:spcAft>
                              <a:spcPts val="600"/>
                            </a:spcAft>
                            <a:buClr>
                              <a:srgbClr val="C00000"/>
                            </a:buClr>
                            <a:buSzPct val="85000"/>
                            <a:buFont typeface="Arial" panose="020B0604020202020204" pitchFamily="34" charset="0"/>
                            <a:buChar char="•"/>
                          </a:pPr>
                          <a:r>
                            <a:rPr lang="fr-FR" sz="1600" b="0" dirty="0">
                              <a:solidFill>
                                <a:schemeClr val="tx1">
                                  <a:lumMod val="65000"/>
                                  <a:lumOff val="35000"/>
                                </a:schemeClr>
                              </a:solidFill>
                              <a:sym typeface="Wingdings" pitchFamily="2" charset="2"/>
                            </a:rPr>
                            <a:t>Professionnels (un abattement </a:t>
                          </a:r>
                          <a:r>
                            <a:rPr lang="fr-FR" sz="1600" dirty="0">
                              <a:solidFill>
                                <a:schemeClr val="tx1">
                                  <a:lumMod val="65000"/>
                                  <a:lumOff val="35000"/>
                                </a:schemeClr>
                              </a:solidFill>
                              <a:sym typeface="Wingdings" pitchFamily="2" charset="2"/>
                            </a:rPr>
                            <a:t>de </a:t>
                          </a:r>
                          <a:br>
                            <a:rPr lang="fr-FR" sz="1600" dirty="0">
                              <a:solidFill>
                                <a:schemeClr val="tx1">
                                  <a:lumMod val="65000"/>
                                  <a:lumOff val="35000"/>
                                </a:schemeClr>
                              </a:solidFill>
                              <a:sym typeface="Wingdings" pitchFamily="2" charset="2"/>
                            </a:rPr>
                          </a:br>
                          <a:r>
                            <a:rPr lang="fr-FR" sz="1600" b="1" dirty="0">
                              <a:solidFill>
                                <a:schemeClr val="tx1">
                                  <a:lumMod val="65000"/>
                                  <a:lumOff val="35000"/>
                                </a:schemeClr>
                              </a:solidFill>
                              <a:sym typeface="Wingdings" pitchFamily="2" charset="2"/>
                            </a:rPr>
                            <a:t>30 % </a:t>
                          </a:r>
                          <a:r>
                            <a:rPr lang="fr-FR" sz="1600" b="0" dirty="0">
                              <a:solidFill>
                                <a:schemeClr val="tx1">
                                  <a:lumMod val="65000"/>
                                  <a:lumOff val="35000"/>
                                </a:schemeClr>
                              </a:solidFill>
                              <a:sym typeface="Wingdings" pitchFamily="2" charset="2"/>
                            </a:rPr>
                            <a:t>est opéré à la liquidation </a:t>
                          </a:r>
                          <a:br>
                            <a:rPr lang="fr-FR" sz="1600" b="0" dirty="0">
                              <a:solidFill>
                                <a:schemeClr val="tx1">
                                  <a:lumMod val="65000"/>
                                  <a:lumOff val="35000"/>
                                </a:schemeClr>
                              </a:solidFill>
                              <a:sym typeface="Wingdings" pitchFamily="2" charset="2"/>
                            </a:rPr>
                          </a:br>
                          <a:r>
                            <a:rPr lang="fr-FR" sz="1600" b="0" dirty="0">
                              <a:solidFill>
                                <a:schemeClr val="tx1">
                                  <a:lumMod val="65000"/>
                                  <a:lumOff val="35000"/>
                                </a:schemeClr>
                              </a:solidFill>
                              <a:sym typeface="Wingdings" pitchFamily="2" charset="2"/>
                            </a:rPr>
                            <a:t>des droits si le conjoint survivant est âgé de </a:t>
                          </a:r>
                          <a:r>
                            <a:rPr lang="fr-FR" sz="1600" b="1" dirty="0">
                              <a:solidFill>
                                <a:schemeClr val="tx1">
                                  <a:lumMod val="65000"/>
                                  <a:lumOff val="35000"/>
                                </a:schemeClr>
                              </a:solidFill>
                              <a:sym typeface="Wingdings" pitchFamily="2" charset="2"/>
                            </a:rPr>
                            <a:t>55 ans </a:t>
                          </a:r>
                          <a:r>
                            <a:rPr lang="fr-FR" sz="1600" b="0" dirty="0">
                              <a:solidFill>
                                <a:schemeClr val="tx1">
                                  <a:lumMod val="65000"/>
                                  <a:lumOff val="35000"/>
                                </a:schemeClr>
                              </a:solidFill>
                              <a:sym typeface="Wingdings" pitchFamily="2" charset="2"/>
                            </a:rPr>
                            <a:t>ou plus),</a:t>
                          </a:r>
                        </a:p>
                        <a:p>
                          <a:pPr marL="196850" indent="-196850" eaLnBrk="0" hangingPunct="0">
                            <a:lnSpc>
                              <a:spcPts val="1600"/>
                            </a:lnSpc>
                            <a:spcAft>
                              <a:spcPts val="600"/>
                            </a:spcAft>
                            <a:buClr>
                              <a:srgbClr val="C00000"/>
                            </a:buClr>
                            <a:buSzPct val="85000"/>
                            <a:buFont typeface="Arial" panose="020B0604020202020204" pitchFamily="34" charset="0"/>
                            <a:buChar char="•"/>
                          </a:pPr>
                          <a:r>
                            <a:rPr lang="fr-FR" sz="1600" b="0" dirty="0">
                              <a:solidFill>
                                <a:schemeClr val="tx1">
                                  <a:lumMod val="65000"/>
                                  <a:lumOff val="35000"/>
                                </a:schemeClr>
                              </a:solidFill>
                              <a:sym typeface="Wingdings" pitchFamily="2" charset="2"/>
                            </a:rPr>
                            <a:t>De remplacement (indemnités journalières, invalidité…),</a:t>
                          </a:r>
                        </a:p>
                        <a:p>
                          <a:pPr marL="196850" indent="-196850" eaLnBrk="0" hangingPunct="0">
                            <a:lnSpc>
                              <a:spcPts val="1600"/>
                            </a:lnSpc>
                            <a:spcAft>
                              <a:spcPts val="600"/>
                            </a:spcAft>
                            <a:buClr>
                              <a:srgbClr val="C00000"/>
                            </a:buClr>
                            <a:buSzPct val="85000"/>
                            <a:buFont typeface="Arial" panose="020B0604020202020204" pitchFamily="34" charset="0"/>
                            <a:buChar char="•"/>
                          </a:pPr>
                          <a:r>
                            <a:rPr lang="fr-FR" sz="1600" b="0" dirty="0">
                              <a:solidFill>
                                <a:schemeClr val="tx1">
                                  <a:lumMod val="65000"/>
                                  <a:lumOff val="35000"/>
                                </a:schemeClr>
                              </a:solidFill>
                              <a:sym typeface="Wingdings" pitchFamily="2" charset="2"/>
                            </a:rPr>
                            <a:t>Retraites personnelles, ensemble des rentes viagères,</a:t>
                          </a:r>
                        </a:p>
                        <a:p>
                          <a:pPr marL="196850" indent="-196850" eaLnBrk="0" hangingPunct="0">
                            <a:lnSpc>
                              <a:spcPts val="1600"/>
                            </a:lnSpc>
                            <a:spcAft>
                              <a:spcPts val="600"/>
                            </a:spcAft>
                            <a:buClr>
                              <a:srgbClr val="C00000"/>
                            </a:buClr>
                            <a:buSzPct val="85000"/>
                            <a:buFont typeface="Arial" panose="020B0604020202020204" pitchFamily="34" charset="0"/>
                            <a:buChar char="•"/>
                          </a:pPr>
                          <a:r>
                            <a:rPr lang="fr-FR" sz="1600" b="0" dirty="0">
                              <a:solidFill>
                                <a:schemeClr val="tx1">
                                  <a:lumMod val="65000"/>
                                  <a:lumOff val="35000"/>
                                </a:schemeClr>
                              </a:solidFill>
                              <a:sym typeface="Wingdings" pitchFamily="2" charset="2"/>
                            </a:rPr>
                            <a:t>Retraites de réversion des régimes de base.</a:t>
                          </a:r>
                        </a:p>
                      </a:txBody>
                      <a:tcPr marL="108000" marR="72000" marT="108000" marB="36000"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850" indent="-196850" algn="l" defTabSz="914400" rtl="0" eaLnBrk="0" latinLnBrk="0" hangingPunct="0">
                            <a:lnSpc>
                              <a:spcPts val="1600"/>
                            </a:lnSpc>
                            <a:spcAft>
                              <a:spcPts val="600"/>
                            </a:spcAft>
                            <a:buClr>
                              <a:srgbClr val="C00000"/>
                            </a:buClr>
                            <a:buSzPct val="85000"/>
                            <a:buFont typeface="Arial" panose="020B0604020202020204" pitchFamily="34" charset="0"/>
                            <a:buChar char="•"/>
                          </a:pPr>
                          <a:r>
                            <a:rPr lang="fr-FR" sz="1600" b="0" kern="1200" dirty="0">
                              <a:solidFill>
                                <a:schemeClr val="tx1">
                                  <a:lumMod val="65000"/>
                                  <a:lumOff val="35000"/>
                                </a:schemeClr>
                              </a:solidFill>
                              <a:latin typeface="+mn-lt"/>
                              <a:ea typeface="+mn-ea"/>
                              <a:cs typeface="+mn-cs"/>
                              <a:sym typeface="Wingdings" pitchFamily="2" charset="2"/>
                            </a:rPr>
                            <a:t>Avantages en nature (nourriture, logement…),</a:t>
                          </a:r>
                        </a:p>
                        <a:p>
                          <a:pPr marL="196850" indent="-196850" algn="l" defTabSz="914400" rtl="0" eaLnBrk="0" latinLnBrk="0" hangingPunct="0">
                            <a:lnSpc>
                              <a:spcPts val="1600"/>
                            </a:lnSpc>
                            <a:spcAft>
                              <a:spcPts val="600"/>
                            </a:spcAft>
                            <a:buClr>
                              <a:srgbClr val="C00000"/>
                            </a:buClr>
                            <a:buSzPct val="85000"/>
                            <a:buFont typeface="Arial" panose="020B0604020202020204" pitchFamily="34" charset="0"/>
                            <a:buChar char="•"/>
                          </a:pPr>
                          <a:r>
                            <a:rPr lang="fr-FR" sz="1600" b="0" kern="1200" dirty="0">
                              <a:solidFill>
                                <a:schemeClr val="tx1">
                                  <a:lumMod val="65000"/>
                                  <a:lumOff val="35000"/>
                                </a:schemeClr>
                              </a:solidFill>
                              <a:latin typeface="+mn-lt"/>
                              <a:ea typeface="+mn-ea"/>
                              <a:cs typeface="+mn-cs"/>
                              <a:sym typeface="Wingdings" pitchFamily="2" charset="2"/>
                            </a:rPr>
                            <a:t>Pensions alimentaires, revenus de mise </a:t>
                          </a:r>
                          <a:br>
                            <a:rPr lang="fr-FR" sz="1600" b="0" kern="1200" dirty="0">
                              <a:solidFill>
                                <a:schemeClr val="tx1">
                                  <a:lumMod val="65000"/>
                                  <a:lumOff val="35000"/>
                                </a:schemeClr>
                              </a:solidFill>
                              <a:latin typeface="+mn-lt"/>
                              <a:ea typeface="+mn-ea"/>
                              <a:cs typeface="+mn-cs"/>
                              <a:sym typeface="Wingdings" pitchFamily="2" charset="2"/>
                            </a:rPr>
                          </a:br>
                          <a:r>
                            <a:rPr lang="fr-FR" sz="1600" b="0" kern="1200" dirty="0">
                              <a:solidFill>
                                <a:schemeClr val="tx1">
                                  <a:lumMod val="65000"/>
                                  <a:lumOff val="35000"/>
                                </a:schemeClr>
                              </a:solidFill>
                              <a:latin typeface="+mn-lt"/>
                              <a:ea typeface="+mn-ea"/>
                              <a:cs typeface="+mn-cs"/>
                              <a:sym typeface="Wingdings" pitchFamily="2" charset="2"/>
                            </a:rPr>
                            <a:t>en gérance…</a:t>
                          </a:r>
                        </a:p>
                      </a:txBody>
                      <a:tcPr marL="108000" marR="72000" marT="108000" marB="36000" horzOverflow="overflow">
                        <a:lnL>
                          <a:noFill/>
                        </a:lnL>
                        <a:lnR>
                          <a:noFill/>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eaLnBrk="0" hangingPunct="0">
                            <a:lnSpc>
                              <a:spcPts val="1600"/>
                            </a:lnSpc>
                            <a:spcAft>
                              <a:spcPts val="600"/>
                            </a:spcAft>
                            <a:buClr>
                              <a:srgbClr val="C00000"/>
                            </a:buClr>
                            <a:buSzPct val="80000"/>
                            <a:buFont typeface="Arial" panose="020B0604020202020204" pitchFamily="34" charset="0"/>
                            <a:buNone/>
                          </a:pPr>
                          <a:r>
                            <a:rPr lang="fr-FR" sz="1600" b="0" dirty="0">
                              <a:solidFill>
                                <a:schemeClr val="tx1">
                                  <a:lumMod val="65000"/>
                                  <a:lumOff val="35000"/>
                                </a:schemeClr>
                              </a:solidFill>
                              <a:sym typeface="Wingdings" pitchFamily="2" charset="2"/>
                            </a:rPr>
                            <a:t>Un revenu </a:t>
                          </a:r>
                          <a:br>
                            <a:rPr lang="fr-FR" sz="1600" b="0" dirty="0">
                              <a:solidFill>
                                <a:schemeClr val="tx1">
                                  <a:lumMod val="65000"/>
                                  <a:lumOff val="35000"/>
                                </a:schemeClr>
                              </a:solidFill>
                              <a:sym typeface="Wingdings" pitchFamily="2" charset="2"/>
                            </a:rPr>
                          </a:br>
                          <a:r>
                            <a:rPr lang="fr-FR" sz="1600" dirty="0">
                              <a:solidFill>
                                <a:schemeClr val="tx1">
                                  <a:lumMod val="65000"/>
                                  <a:lumOff val="35000"/>
                                </a:schemeClr>
                              </a:solidFill>
                              <a:sym typeface="Wingdings" pitchFamily="2" charset="2"/>
                            </a:rPr>
                            <a:t>de </a:t>
                          </a:r>
                          <a:r>
                            <a:rPr lang="fr-FR" sz="1600" b="1" dirty="0">
                              <a:solidFill>
                                <a:schemeClr val="tx1">
                                  <a:lumMod val="65000"/>
                                  <a:lumOff val="35000"/>
                                </a:schemeClr>
                              </a:solidFill>
                              <a:sym typeface="Wingdings" pitchFamily="2" charset="2"/>
                            </a:rPr>
                            <a:t>3 % </a:t>
                          </a:r>
                          <a:r>
                            <a:rPr lang="fr-FR" sz="1600" b="0" dirty="0">
                              <a:solidFill>
                                <a:schemeClr val="tx1">
                                  <a:lumMod val="65000"/>
                                  <a:lumOff val="35000"/>
                                </a:schemeClr>
                              </a:solidFill>
                              <a:sym typeface="Wingdings" pitchFamily="2" charset="2"/>
                            </a:rPr>
                            <a:t>de la valeur de ces biens est retenu.</a:t>
                          </a:r>
                        </a:p>
                      </a:txBody>
                      <a:tcPr marL="108000" marR="72000" marT="108000" marB="36000"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0" fontAlgn="auto" latinLnBrk="0" hangingPunct="0">
                            <a:lnSpc>
                              <a:spcPts val="1600"/>
                            </a:lnSpc>
                            <a:spcBef>
                              <a:spcPts val="0"/>
                            </a:spcBef>
                            <a:spcAft>
                              <a:spcPts val="600"/>
                            </a:spcAft>
                            <a:buClrTx/>
                            <a:buSzTx/>
                            <a:buFontTx/>
                            <a:buNone/>
                            <a:tabLst>
                              <a:tab pos="3228975" algn="r"/>
                              <a:tab pos="4305300" algn="l"/>
                            </a:tabLst>
                            <a:defRPr/>
                          </a:pPr>
                          <a:r>
                            <a:rPr lang="fr-FR" sz="1600" b="0" dirty="0">
                              <a:solidFill>
                                <a:schemeClr val="tx1">
                                  <a:lumMod val="65000"/>
                                  <a:lumOff val="35000"/>
                                </a:schemeClr>
                              </a:solidFill>
                              <a:sym typeface="Wingdings" pitchFamily="2" charset="2"/>
                            </a:rPr>
                            <a:t>Un pourcentage est retenu comme revenu pour évaluer les biens donnés (3 % si moins de </a:t>
                          </a:r>
                          <a:r>
                            <a:rPr lang="fr-FR" sz="1600" dirty="0">
                              <a:solidFill>
                                <a:schemeClr val="tx1">
                                  <a:lumMod val="65000"/>
                                  <a:lumOff val="35000"/>
                                </a:schemeClr>
                              </a:solidFill>
                              <a:sym typeface="Wingdings" pitchFamily="2" charset="2"/>
                            </a:rPr>
                            <a:t>5 ans, 1,5 % entre </a:t>
                          </a:r>
                          <a:br>
                            <a:rPr lang="fr-FR" sz="1600" dirty="0">
                              <a:solidFill>
                                <a:schemeClr val="tx1">
                                  <a:lumMod val="65000"/>
                                  <a:lumOff val="35000"/>
                                </a:schemeClr>
                              </a:solidFill>
                              <a:sym typeface="Wingdings" pitchFamily="2" charset="2"/>
                            </a:rPr>
                          </a:br>
                          <a:r>
                            <a:rPr lang="fr-FR" sz="1600" dirty="0">
                              <a:solidFill>
                                <a:schemeClr val="tx1">
                                  <a:lumMod val="65000"/>
                                  <a:lumOff val="35000"/>
                                </a:schemeClr>
                              </a:solidFill>
                              <a:sym typeface="Wingdings" pitchFamily="2" charset="2"/>
                            </a:rPr>
                            <a:t>5 et 10 ans et 11,797 % </a:t>
                          </a:r>
                          <a:r>
                            <a:rPr lang="fr-FR" sz="1600" b="0" dirty="0">
                              <a:solidFill>
                                <a:schemeClr val="tx1">
                                  <a:lumMod val="65000"/>
                                  <a:lumOff val="35000"/>
                                </a:schemeClr>
                              </a:solidFill>
                              <a:sym typeface="Wingdings" pitchFamily="2" charset="2"/>
                            </a:rPr>
                            <a:t>si donation à un tiers depuis </a:t>
                          </a:r>
                          <a:r>
                            <a:rPr lang="fr-FR" sz="1600" dirty="0">
                              <a:solidFill>
                                <a:schemeClr val="tx1">
                                  <a:lumMod val="65000"/>
                                  <a:lumOff val="35000"/>
                                </a:schemeClr>
                              </a:solidFill>
                              <a:sym typeface="Wingdings" pitchFamily="2" charset="2"/>
                            </a:rPr>
                            <a:t>moins de </a:t>
                          </a:r>
                          <a:br>
                            <a:rPr lang="fr-FR" sz="1600" dirty="0">
                              <a:solidFill>
                                <a:schemeClr val="tx1">
                                  <a:lumMod val="65000"/>
                                  <a:lumOff val="35000"/>
                                </a:schemeClr>
                              </a:solidFill>
                              <a:sym typeface="Wingdings" pitchFamily="2" charset="2"/>
                            </a:rPr>
                          </a:br>
                          <a:r>
                            <a:rPr lang="fr-FR" sz="1600" dirty="0">
                              <a:solidFill>
                                <a:schemeClr val="tx1">
                                  <a:lumMod val="65000"/>
                                  <a:lumOff val="35000"/>
                                </a:schemeClr>
                              </a:solidFill>
                              <a:sym typeface="Wingdings" pitchFamily="2" charset="2"/>
                            </a:rPr>
                            <a:t>10 ans</a:t>
                          </a:r>
                          <a:r>
                            <a:rPr lang="fr-FR" sz="1600" b="0" dirty="0">
                              <a:solidFill>
                                <a:schemeClr val="tx1">
                                  <a:lumMod val="65000"/>
                                  <a:lumOff val="35000"/>
                                </a:schemeClr>
                              </a:solidFill>
                              <a:sym typeface="Wingdings" pitchFamily="2" charset="2"/>
                            </a:rPr>
                            <a:t>).</a:t>
                          </a:r>
                          <a:endParaRPr lang="fr-FR" sz="1600" b="0" kern="0" dirty="0">
                            <a:solidFill>
                              <a:schemeClr val="tx1">
                                <a:lumMod val="65000"/>
                                <a:lumOff val="35000"/>
                              </a:schemeClr>
                            </a:solidFill>
                            <a:latin typeface="+mn-lt"/>
                            <a:cs typeface="+mn-cs"/>
                            <a:sym typeface="Wingdings" pitchFamily="2" charset="2"/>
                          </a:endParaRPr>
                        </a:p>
                        <a:p>
                          <a:pPr algn="ctr" eaLnBrk="0" hangingPunct="0">
                            <a:lnSpc>
                              <a:spcPts val="1600"/>
                            </a:lnSpc>
                            <a:spcAft>
                              <a:spcPts val="600"/>
                            </a:spcAft>
                            <a:tabLst>
                              <a:tab pos="3228975" algn="r"/>
                              <a:tab pos="4305300" algn="l"/>
                            </a:tabLst>
                          </a:pPr>
                          <a:endParaRPr lang="fr-FR" sz="1600" b="0" dirty="0">
                            <a:solidFill>
                              <a:schemeClr val="tx1">
                                <a:lumMod val="65000"/>
                                <a:lumOff val="35000"/>
                              </a:schemeClr>
                            </a:solidFill>
                            <a:latin typeface="+mn-lt"/>
                            <a:cs typeface="+mn-cs"/>
                          </a:endParaRPr>
                        </a:p>
                      </a:txBody>
                      <a:tcPr marL="108000" marR="72000" marT="108000" marB="36000"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25" name="Picture 2" descr="P:\COMMUNIC\DIAPOS &amp; TRANSPARENTS\2017\TEST\ombre.png"/>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7582" y="1635926"/>
                <a:ext cx="72000" cy="324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P:\COMMUNIC\DIAPOS &amp; TRANSPARENTS\2017\TEST\ombre.png"/>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30539" y="2212070"/>
                <a:ext cx="72000" cy="2664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P:\COMMUNIC\DIAPOS &amp; TRANSPARENTS\2017\TEST\ombre.png"/>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83139" y="2212070"/>
                <a:ext cx="72000" cy="2664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P:\COMMUNIC\DIAPOS &amp; TRANSPARENTS\2017\TEST\ombre.png"/>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34391" y="2212070"/>
                <a:ext cx="72000" cy="2664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descr="P:\COMMUNIC\DIAPOS &amp; TRANSPARENTS\2017\TEST\ombre.png"/>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748464" y="1435258"/>
              <a:ext cx="72000" cy="349200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7556547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Régime de base</a:t>
            </a:r>
            <a:endParaRPr lang="fr-FR" dirty="0"/>
          </a:p>
        </p:txBody>
      </p:sp>
      <p:sp>
        <p:nvSpPr>
          <p:cNvPr id="4" name="Espace réservé du contenu 3"/>
          <p:cNvSpPr>
            <a:spLocks noGrp="1"/>
          </p:cNvSpPr>
          <p:nvPr>
            <p:ph idx="1"/>
          </p:nvPr>
        </p:nvSpPr>
        <p:spPr>
          <a:xfrm>
            <a:off x="539552" y="987574"/>
            <a:ext cx="8035800" cy="3394472"/>
          </a:xfrm>
        </p:spPr>
        <p:txBody>
          <a:bodyPr/>
          <a:lstStyle/>
          <a:p>
            <a:r>
              <a:rPr lang="fr-FR" dirty="0"/>
              <a:t>Ressources exclues</a:t>
            </a:r>
          </a:p>
          <a:p>
            <a:endParaRPr lang="fr-FR" dirty="0"/>
          </a:p>
        </p:txBody>
      </p:sp>
      <p:grpSp>
        <p:nvGrpSpPr>
          <p:cNvPr id="19" name="Groupe 18"/>
          <p:cNvGrpSpPr/>
          <p:nvPr/>
        </p:nvGrpSpPr>
        <p:grpSpPr>
          <a:xfrm>
            <a:off x="1187624" y="1568556"/>
            <a:ext cx="6760236" cy="2517314"/>
            <a:chOff x="825679" y="1568556"/>
            <a:chExt cx="6760236" cy="2517314"/>
          </a:xfrm>
        </p:grpSpPr>
        <p:graphicFrame>
          <p:nvGraphicFramePr>
            <p:cNvPr id="21" name="Group 409"/>
            <p:cNvGraphicFramePr>
              <a:graphicFrameLocks/>
            </p:cNvGraphicFramePr>
            <p:nvPr>
              <p:extLst>
                <p:ext uri="{D42A27DB-BD31-4B8C-83A1-F6EECF244321}">
                  <p14:modId xmlns:p14="http://schemas.microsoft.com/office/powerpoint/2010/main" val="2523619996"/>
                </p:ext>
              </p:extLst>
            </p:nvPr>
          </p:nvGraphicFramePr>
          <p:xfrm>
            <a:off x="825679" y="1568556"/>
            <a:ext cx="6700928" cy="2371680"/>
          </p:xfrm>
          <a:graphic>
            <a:graphicData uri="http://schemas.openxmlformats.org/drawingml/2006/table">
              <a:tbl>
                <a:tblPr>
                  <a:effectLst/>
                  <a:tableStyleId>{8EC20E35-A176-4012-BC5E-935CFFF8708E}</a:tableStyleId>
                </a:tblPr>
                <a:tblGrid>
                  <a:gridCol w="2740488">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fr-FR" sz="1800" dirty="0">
                            <a:solidFill>
                              <a:schemeClr val="bg1"/>
                            </a:solidFill>
                          </a:rPr>
                          <a:t> </a:t>
                        </a:r>
                        <a:r>
                          <a:rPr lang="en-US" sz="1800" b="0" dirty="0" err="1">
                            <a:solidFill>
                              <a:schemeClr val="bg1"/>
                            </a:solidFill>
                            <a:sym typeface="Wingdings" pitchFamily="2" charset="2"/>
                          </a:rPr>
                          <a:t>Ressources</a:t>
                        </a:r>
                        <a:r>
                          <a:rPr lang="en-US" sz="1800" b="0" dirty="0">
                            <a:solidFill>
                              <a:schemeClr val="bg1"/>
                            </a:solidFill>
                            <a:sym typeface="Wingdings" pitchFamily="2" charset="2"/>
                          </a:rPr>
                          <a:t> du </a:t>
                        </a:r>
                        <a:r>
                          <a:rPr lang="en-US" sz="1800" b="0" dirty="0" err="1">
                            <a:solidFill>
                              <a:schemeClr val="bg1"/>
                            </a:solidFill>
                            <a:sym typeface="Wingdings" pitchFamily="2" charset="2"/>
                          </a:rPr>
                          <a:t>médecin</a:t>
                        </a:r>
                        <a:r>
                          <a:rPr lang="en-US" sz="1800" b="0" dirty="0">
                            <a:solidFill>
                              <a:schemeClr val="bg1"/>
                            </a:solidFill>
                            <a:sym typeface="Wingdings" pitchFamily="2" charset="2"/>
                          </a:rPr>
                          <a:t> </a:t>
                        </a:r>
                        <a:br>
                          <a:rPr lang="en-US" sz="1800" b="0" dirty="0">
                            <a:solidFill>
                              <a:schemeClr val="bg1"/>
                            </a:solidFill>
                            <a:sym typeface="Wingdings" pitchFamily="2" charset="2"/>
                          </a:rPr>
                        </a:br>
                        <a:r>
                          <a:rPr lang="en-US" sz="1800" b="0" dirty="0" err="1">
                            <a:solidFill>
                              <a:schemeClr val="bg1"/>
                            </a:solidFill>
                            <a:sym typeface="Wingdings" pitchFamily="2" charset="2"/>
                          </a:rPr>
                          <a:t>avant</a:t>
                        </a:r>
                        <a:r>
                          <a:rPr lang="en-US" sz="1800" b="0" dirty="0">
                            <a:solidFill>
                              <a:schemeClr val="bg1"/>
                            </a:solidFill>
                            <a:sym typeface="Wingdings" pitchFamily="2" charset="2"/>
                          </a:rPr>
                          <a:t> son </a:t>
                        </a:r>
                        <a:r>
                          <a:rPr lang="en-US" sz="1800" b="0" dirty="0" err="1">
                            <a:solidFill>
                              <a:schemeClr val="bg1"/>
                            </a:solidFill>
                            <a:sym typeface="Wingdings" pitchFamily="2" charset="2"/>
                          </a:rPr>
                          <a:t>décès</a:t>
                        </a:r>
                        <a:endParaRPr lang="fr-FR" sz="1800" b="0" dirty="0">
                          <a:solidFill>
                            <a:schemeClr val="bg1"/>
                          </a:solidFill>
                          <a:sym typeface="Wingdings" pitchFamily="2" charset="2"/>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pPr algn="ctr" eaLnBrk="0" hangingPunct="0">
                          <a:spcBef>
                            <a:spcPct val="20000"/>
                          </a:spcBef>
                        </a:pPr>
                        <a:r>
                          <a:rPr lang="en-US" sz="1800" b="0" dirty="0" err="1">
                            <a:solidFill>
                              <a:schemeClr val="bg1"/>
                            </a:solidFill>
                            <a:sym typeface="Wingdings" pitchFamily="2" charset="2"/>
                          </a:rPr>
                          <a:t>Ressources</a:t>
                        </a:r>
                        <a:r>
                          <a:rPr lang="en-US" sz="1800" b="0" dirty="0">
                            <a:solidFill>
                              <a:schemeClr val="bg1"/>
                            </a:solidFill>
                            <a:sym typeface="Wingdings" pitchFamily="2" charset="2"/>
                          </a:rPr>
                          <a:t> du </a:t>
                        </a:r>
                        <a:br>
                          <a:rPr lang="en-US" sz="1800" b="0" dirty="0">
                            <a:solidFill>
                              <a:schemeClr val="bg1"/>
                            </a:solidFill>
                            <a:sym typeface="Wingdings" pitchFamily="2" charset="2"/>
                          </a:rPr>
                        </a:br>
                        <a:r>
                          <a:rPr lang="en-US" sz="1800" b="0" dirty="0">
                            <a:solidFill>
                              <a:schemeClr val="bg1"/>
                            </a:solidFill>
                            <a:sym typeface="Wingdings" pitchFamily="2" charset="2"/>
                          </a:rPr>
                          <a:t>conjoint </a:t>
                        </a:r>
                        <a:r>
                          <a:rPr lang="en-US" sz="1800" b="0" dirty="0" err="1">
                            <a:solidFill>
                              <a:schemeClr val="bg1"/>
                            </a:solidFill>
                            <a:sym typeface="Wingdings" pitchFamily="2" charset="2"/>
                          </a:rPr>
                          <a:t>survivant</a:t>
                        </a:r>
                        <a:endParaRPr lang="fr-FR" sz="1800" b="0" dirty="0">
                          <a:solidFill>
                            <a:schemeClr val="bg1"/>
                          </a:solidFill>
                          <a:sym typeface="Wingdings" pitchFamily="2" charset="2"/>
                        </a:endParaRPr>
                      </a:p>
                    </a:txBody>
                    <a:tcPr marL="0" marR="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CC"/>
                      </a:solidFill>
                    </a:tcPr>
                  </a:tc>
                  <a:extLst>
                    <a:ext uri="{0D108BD9-81ED-4DB2-BD59-A6C34878D82A}">
                      <a16:rowId xmlns:a16="http://schemas.microsoft.com/office/drawing/2014/main" val="10000"/>
                    </a:ext>
                  </a:extLst>
                </a:tr>
                <a:tr h="1030626">
                  <a:tc>
                    <a:txBody>
                      <a:bodyPr/>
                      <a:lstStyle/>
                      <a:p>
                        <a:pPr marL="285750" indent="-285750" eaLnBrk="0" hangingPunct="0">
                          <a:buClr>
                            <a:srgbClr val="C00000"/>
                          </a:buClr>
                          <a:buSzPct val="85000"/>
                          <a:buFont typeface="Arial" panose="020B0604020202020204" pitchFamily="34" charset="0"/>
                          <a:buChar char="•"/>
                        </a:pPr>
                        <a:r>
                          <a:rPr lang="fr-FR" sz="1600" b="0" dirty="0">
                            <a:solidFill>
                              <a:schemeClr val="tx1">
                                <a:lumMod val="65000"/>
                                <a:lumOff val="35000"/>
                              </a:schemeClr>
                            </a:solidFill>
                            <a:latin typeface="+mn-lt"/>
                            <a:cs typeface="+mn-cs"/>
                            <a:sym typeface="Wingdings" pitchFamily="2" charset="2"/>
                          </a:rPr>
                          <a:t>ses revenus professionnels</a:t>
                        </a:r>
                      </a:p>
                      <a:p>
                        <a:pPr marL="285750" indent="-285750" eaLnBrk="0" hangingPunct="0">
                          <a:buClr>
                            <a:srgbClr val="C00000"/>
                          </a:buClr>
                          <a:buSzPct val="85000"/>
                          <a:buFont typeface="Arial" panose="020B0604020202020204" pitchFamily="34" charset="0"/>
                          <a:buChar char="•"/>
                        </a:pPr>
                        <a:r>
                          <a:rPr lang="fr-FR" sz="1600" b="0" dirty="0">
                            <a:solidFill>
                              <a:schemeClr val="tx1">
                                <a:lumMod val="65000"/>
                                <a:lumOff val="35000"/>
                              </a:schemeClr>
                            </a:solidFill>
                            <a:latin typeface="+mn-lt"/>
                            <a:cs typeface="+mn-cs"/>
                            <a:sym typeface="Wingdings" pitchFamily="2" charset="2"/>
                          </a:rPr>
                          <a:t>ses retraites</a:t>
                        </a:r>
                      </a:p>
                      <a:p>
                        <a:pPr marL="285750" indent="-285750" eaLnBrk="0" hangingPunct="0">
                          <a:buClr>
                            <a:srgbClr val="C00000"/>
                          </a:buClr>
                          <a:buSzPct val="85000"/>
                          <a:buFont typeface="Arial" panose="020B0604020202020204" pitchFamily="34" charset="0"/>
                          <a:buChar char="•"/>
                        </a:pPr>
                        <a:r>
                          <a:rPr lang="fr-FR" sz="1600" b="0" dirty="0">
                            <a:solidFill>
                              <a:schemeClr val="tx1">
                                <a:lumMod val="65000"/>
                                <a:lumOff val="35000"/>
                              </a:schemeClr>
                            </a:solidFill>
                            <a:latin typeface="+mn-lt"/>
                            <a:cs typeface="+mn-cs"/>
                            <a:sym typeface="Wingdings" pitchFamily="2" charset="2"/>
                          </a:rPr>
                          <a:t>ses biens personnels</a:t>
                        </a:r>
                        <a:endParaRPr lang="fr-FR" sz="1600" b="0" dirty="0">
                          <a:solidFill>
                            <a:schemeClr val="tx1">
                              <a:lumMod val="65000"/>
                              <a:lumOff val="35000"/>
                            </a:schemeClr>
                          </a:solidFill>
                          <a:latin typeface="+mn-lt"/>
                          <a:cs typeface="+mn-cs"/>
                        </a:endParaRPr>
                      </a:p>
                    </a:txBody>
                    <a:tcPr marL="108000" marR="72000" marT="108000" marB="36000"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eaLnBrk="0" hangingPunct="0">
                          <a:buClr>
                            <a:srgbClr val="C00000"/>
                          </a:buClr>
                          <a:buSzPct val="80000"/>
                          <a:buFont typeface="Arial" panose="020B0604020202020204" pitchFamily="34" charset="0"/>
                          <a:buChar char="•"/>
                        </a:pPr>
                        <a:r>
                          <a:rPr lang="fr-FR" sz="1600" b="0" kern="1200" dirty="0">
                            <a:solidFill>
                              <a:schemeClr val="tx1">
                                <a:lumMod val="65000"/>
                                <a:lumOff val="35000"/>
                              </a:schemeClr>
                            </a:solidFill>
                            <a:latin typeface="+mn-lt"/>
                            <a:ea typeface="+mn-ea"/>
                            <a:cs typeface="+mn-cs"/>
                            <a:sym typeface="Wingdings" pitchFamily="2" charset="2"/>
                          </a:rPr>
                          <a:t>ses retraites de réversion des régimes complémentaires et loi «Madelin»</a:t>
                        </a:r>
                      </a:p>
                      <a:p>
                        <a:pPr marL="285750" indent="-285750" eaLnBrk="0" hangingPunct="0">
                          <a:buClr>
                            <a:srgbClr val="C00000"/>
                          </a:buClr>
                          <a:buSzPct val="80000"/>
                          <a:buFont typeface="Arial" panose="020B0604020202020204" pitchFamily="34" charset="0"/>
                          <a:buChar char="•"/>
                        </a:pPr>
                        <a:r>
                          <a:rPr lang="fr-FR" sz="1600" b="0" kern="1200" dirty="0">
                            <a:solidFill>
                              <a:schemeClr val="tx1">
                                <a:lumMod val="65000"/>
                                <a:lumOff val="35000"/>
                              </a:schemeClr>
                            </a:solidFill>
                            <a:latin typeface="+mn-lt"/>
                            <a:ea typeface="+mn-ea"/>
                            <a:cs typeface="+mn-cs"/>
                            <a:sym typeface="Wingdings" pitchFamily="2" charset="2"/>
                          </a:rPr>
                          <a:t>sa rente du régime obligatoire invalidité-décès</a:t>
                        </a:r>
                      </a:p>
                      <a:p>
                        <a:pPr marL="285750" indent="-285750" eaLnBrk="0" hangingPunct="0">
                          <a:buClr>
                            <a:srgbClr val="C00000"/>
                          </a:buClr>
                          <a:buSzPct val="80000"/>
                          <a:buFont typeface="Arial" panose="020B0604020202020204" pitchFamily="34" charset="0"/>
                          <a:buChar char="•"/>
                        </a:pPr>
                        <a:r>
                          <a:rPr lang="fr-FR" sz="1600" b="0" kern="1200" dirty="0">
                            <a:solidFill>
                              <a:schemeClr val="tx1">
                                <a:lumMod val="65000"/>
                                <a:lumOff val="35000"/>
                              </a:schemeClr>
                            </a:solidFill>
                            <a:latin typeface="+mn-lt"/>
                            <a:ea typeface="+mn-ea"/>
                            <a:cs typeface="+mn-cs"/>
                            <a:sym typeface="Wingdings" pitchFamily="2" charset="2"/>
                          </a:rPr>
                          <a:t>ses prestations familiales…</a:t>
                        </a:r>
                        <a:endParaRPr lang="fr-FR" sz="1600" b="0" kern="1200" dirty="0">
                          <a:solidFill>
                            <a:schemeClr val="tx1">
                              <a:lumMod val="65000"/>
                              <a:lumOff val="35000"/>
                            </a:schemeClr>
                          </a:solidFill>
                          <a:latin typeface="+mn-lt"/>
                          <a:ea typeface="+mn-ea"/>
                          <a:cs typeface="+mn-cs"/>
                        </a:endParaRPr>
                      </a:p>
                    </a:txBody>
                    <a:tcPr marL="108000" marR="72000" marT="108000" marB="36000" horzOverflow="overflow">
                      <a:lnL>
                        <a:noFill/>
                      </a:lnL>
                      <a:lnR>
                        <a:noFill/>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48">
                  <a:tc gridSpan="2">
                    <a:txBody>
                      <a:bodyPr/>
                      <a:lstStyle/>
                      <a:p>
                        <a:pPr marL="1809750" indent="-285750" algn="l" eaLnBrk="0" hangingPunct="0">
                          <a:lnSpc>
                            <a:spcPct val="100000"/>
                          </a:lnSpc>
                          <a:buClr>
                            <a:srgbClr val="C00000"/>
                          </a:buClr>
                          <a:buSzPct val="85000"/>
                          <a:buFont typeface="Arial" panose="020B0604020202020204" pitchFamily="34" charset="0"/>
                          <a:buChar char="•"/>
                        </a:pPr>
                        <a:r>
                          <a:rPr lang="fr-FR" sz="1600" b="0" kern="1200" dirty="0">
                            <a:solidFill>
                              <a:schemeClr val="tx1">
                                <a:lumMod val="65000"/>
                                <a:lumOff val="35000"/>
                              </a:schemeClr>
                            </a:solidFill>
                            <a:latin typeface="+mn-lt"/>
                            <a:ea typeface="+mn-ea"/>
                            <a:cs typeface="+mn-cs"/>
                            <a:sym typeface="Wingdings" pitchFamily="2" charset="2"/>
                          </a:rPr>
                          <a:t>La valeur de la résidence principale</a:t>
                        </a:r>
                      </a:p>
                      <a:p>
                        <a:pPr marL="1809750" indent="-285750" algn="l" eaLnBrk="0" hangingPunct="0">
                          <a:lnSpc>
                            <a:spcPct val="100000"/>
                          </a:lnSpc>
                          <a:buClr>
                            <a:srgbClr val="C00000"/>
                          </a:buClr>
                          <a:buSzPct val="85000"/>
                          <a:buFont typeface="Arial" panose="020B0604020202020204" pitchFamily="34" charset="0"/>
                          <a:buChar char="•"/>
                        </a:pPr>
                        <a:r>
                          <a:rPr lang="fr-FR" sz="1600" b="0" kern="1200" dirty="0">
                            <a:solidFill>
                              <a:schemeClr val="tx1">
                                <a:lumMod val="65000"/>
                                <a:lumOff val="35000"/>
                              </a:schemeClr>
                            </a:solidFill>
                            <a:latin typeface="+mn-lt"/>
                            <a:ea typeface="+mn-ea"/>
                            <a:cs typeface="+mn-cs"/>
                            <a:sym typeface="Wingdings" pitchFamily="2" charset="2"/>
                          </a:rPr>
                          <a:t>Les biens issus de la communauté</a:t>
                        </a:r>
                        <a:endParaRPr lang="fr-FR" sz="1600" b="0" kern="1200" dirty="0">
                          <a:solidFill>
                            <a:schemeClr val="tx1">
                              <a:lumMod val="65000"/>
                              <a:lumOff val="35000"/>
                            </a:schemeClr>
                          </a:solidFill>
                          <a:latin typeface="+mn-lt"/>
                          <a:ea typeface="+mn-ea"/>
                          <a:cs typeface="+mn-cs"/>
                        </a:endParaRPr>
                      </a:p>
                    </a:txBody>
                    <a:tcPr marL="108000" marR="72000" marT="108000" marB="36000" horzOverflow="overflow">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96850" indent="-196850" algn="l" defTabSz="914400" rtl="0" eaLnBrk="0" latinLnBrk="0" hangingPunct="0">
                          <a:lnSpc>
                            <a:spcPts val="1600"/>
                          </a:lnSpc>
                          <a:spcAft>
                            <a:spcPts val="600"/>
                          </a:spcAft>
                          <a:buClr>
                            <a:srgbClr val="C00000"/>
                          </a:buClr>
                          <a:buSzPct val="80000"/>
                          <a:buFont typeface="Arial" panose="020B0604020202020204" pitchFamily="34" charset="0"/>
                          <a:buChar char="•"/>
                        </a:pPr>
                        <a:endParaRPr lang="fr-FR" sz="1600" b="0" kern="1200" dirty="0">
                          <a:solidFill>
                            <a:schemeClr val="tx1">
                              <a:lumMod val="75000"/>
                              <a:lumOff val="25000"/>
                            </a:schemeClr>
                          </a:solidFill>
                          <a:latin typeface="+mn-lt"/>
                          <a:ea typeface="+mn-ea"/>
                          <a:cs typeface="+mn-cs"/>
                          <a:sym typeface="Wingdings" pitchFamily="2" charset="2"/>
                        </a:endParaRPr>
                      </a:p>
                    </a:txBody>
                    <a:tcPr marL="108000" marR="72000" marT="108000" marB="36000" horzOverflow="overflow">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26" name="Picture 2" descr="P:\COMMUNIC\DIAPOS &amp; TRANSPARENTS\2017\TEST\ombre.png"/>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7582" y="1635926"/>
              <a:ext cx="72000" cy="2412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P:\COMMUNIC\DIAPOS &amp; TRANSPARENTS\2017\TEST\ombre.png"/>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70359" y="2067694"/>
              <a:ext cx="72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P:\COMMUNIC\DIAPOS &amp; TRANSPARENTS\2017\TEST\ombre.png"/>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13915" y="1673870"/>
              <a:ext cx="72000" cy="241200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3270548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Régime de base</a:t>
            </a:r>
            <a:endParaRPr lang="fr-FR" dirty="0"/>
          </a:p>
        </p:txBody>
      </p:sp>
      <p:sp>
        <p:nvSpPr>
          <p:cNvPr id="3" name="Espace réservé du contenu 2"/>
          <p:cNvSpPr>
            <a:spLocks noGrp="1"/>
          </p:cNvSpPr>
          <p:nvPr>
            <p:ph idx="1"/>
          </p:nvPr>
        </p:nvSpPr>
        <p:spPr>
          <a:xfrm>
            <a:off x="539552" y="987574"/>
            <a:ext cx="8035800" cy="3394472"/>
          </a:xfrm>
        </p:spPr>
        <p:txBody>
          <a:bodyPr/>
          <a:lstStyle/>
          <a:p>
            <a:r>
              <a:rPr lang="fr-FR" dirty="0"/>
              <a:t>Calcul de la pension</a:t>
            </a:r>
          </a:p>
        </p:txBody>
      </p:sp>
      <p:grpSp>
        <p:nvGrpSpPr>
          <p:cNvPr id="4" name="Groupe 3"/>
          <p:cNvGrpSpPr/>
          <p:nvPr/>
        </p:nvGrpSpPr>
        <p:grpSpPr>
          <a:xfrm>
            <a:off x="2168673" y="3651870"/>
            <a:ext cx="5785701" cy="1253187"/>
            <a:chOff x="2168673" y="3651870"/>
            <a:chExt cx="5785701" cy="1253187"/>
          </a:xfrm>
        </p:grpSpPr>
        <p:pic>
          <p:nvPicPr>
            <p:cNvPr id="18" name="Picture 2" descr="P:\COMMUNIC\DIAPOS &amp; TRANSPARENTS\2013\Dr Friguet\2013-12-06-Sympo-CREGG\DR LOUBOUTIN\Images\banque-en-ligne.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168673" y="3651870"/>
              <a:ext cx="1063982" cy="990972"/>
            </a:xfrm>
            <a:prstGeom prst="rect">
              <a:avLst/>
            </a:prstGeom>
            <a:noFill/>
            <a:extLst>
              <a:ext uri="{909E8E84-426E-40DD-AFC4-6F175D3DCCD1}">
                <a14:hiddenFill xmlns:a14="http://schemas.microsoft.com/office/drawing/2010/main">
                  <a:solidFill>
                    <a:srgbClr val="FFFFFF"/>
                  </a:solidFill>
                </a14:hiddenFill>
              </a:ext>
            </a:extLst>
          </p:spPr>
        </p:pic>
        <p:sp>
          <p:nvSpPr>
            <p:cNvPr id="898052" name="Rectangle 4"/>
            <p:cNvSpPr>
              <a:spLocks noChangeArrowheads="1"/>
            </p:cNvSpPr>
            <p:nvPr/>
          </p:nvSpPr>
          <p:spPr bwMode="auto">
            <a:xfrm>
              <a:off x="3232159" y="4063834"/>
              <a:ext cx="4722215" cy="841223"/>
            </a:xfrm>
            <a:prstGeom prst="rect">
              <a:avLst/>
            </a:prstGeom>
            <a:noFill/>
            <a:ln>
              <a:noFill/>
            </a:ln>
            <a:effectLst/>
            <a:extLst/>
          </p:spPr>
          <p:txBody>
            <a:bodyPr lIns="85695" tIns="42849" rIns="85695" bIns="42849"/>
            <a:lstStyle/>
            <a:p>
              <a:pPr defTabSz="855663" eaLnBrk="0" hangingPunct="0">
                <a:lnSpc>
                  <a:spcPct val="90000"/>
                </a:lnSpc>
                <a:tabLst>
                  <a:tab pos="901700" algn="r"/>
                  <a:tab pos="1079500" algn="l"/>
                </a:tabLst>
              </a:pPr>
              <a:r>
                <a:rPr lang="fr-FR" sz="1600" b="0" dirty="0">
                  <a:solidFill>
                    <a:srgbClr val="CC0000"/>
                  </a:solidFill>
                  <a:sym typeface="Monotype Corsiva" pitchFamily="66" charset="0"/>
                </a:rPr>
                <a:t>Déclaration de ressources et documentations sur le site Internet www.carmf.fr</a:t>
              </a:r>
            </a:p>
          </p:txBody>
        </p:sp>
      </p:grpSp>
      <p:grpSp>
        <p:nvGrpSpPr>
          <p:cNvPr id="25" name="Groupe 24"/>
          <p:cNvGrpSpPr/>
          <p:nvPr/>
        </p:nvGrpSpPr>
        <p:grpSpPr>
          <a:xfrm>
            <a:off x="989855" y="1568073"/>
            <a:ext cx="2520280" cy="1653284"/>
            <a:chOff x="467544" y="1419620"/>
            <a:chExt cx="2520280" cy="1653284"/>
          </a:xfrm>
        </p:grpSpPr>
        <p:grpSp>
          <p:nvGrpSpPr>
            <p:cNvPr id="26" name="Groupe 25"/>
            <p:cNvGrpSpPr/>
            <p:nvPr/>
          </p:nvGrpSpPr>
          <p:grpSpPr>
            <a:xfrm>
              <a:off x="467544" y="1419620"/>
              <a:ext cx="2520280" cy="1440003"/>
              <a:chOff x="611560" y="1275600"/>
              <a:chExt cx="2520280" cy="3026329"/>
            </a:xfrm>
          </p:grpSpPr>
          <p:sp>
            <p:nvSpPr>
              <p:cNvPr id="28" name="Forme libre 27"/>
              <p:cNvSpPr/>
              <p:nvPr/>
            </p:nvSpPr>
            <p:spPr>
              <a:xfrm>
                <a:off x="755575" y="1690122"/>
                <a:ext cx="2376265" cy="756580"/>
              </a:xfrm>
              <a:custGeom>
                <a:avLst/>
                <a:gdLst>
                  <a:gd name="connsiteX0" fmla="*/ 0 w 2639161"/>
                  <a:gd name="connsiteY0" fmla="*/ 0 h 1988394"/>
                  <a:gd name="connsiteX1" fmla="*/ 2639161 w 2639161"/>
                  <a:gd name="connsiteY1" fmla="*/ 0 h 1988394"/>
                  <a:gd name="connsiteX2" fmla="*/ 2639161 w 2639161"/>
                  <a:gd name="connsiteY2" fmla="*/ 1988394 h 1988394"/>
                  <a:gd name="connsiteX3" fmla="*/ 0 w 2639161"/>
                  <a:gd name="connsiteY3" fmla="*/ 1988394 h 1988394"/>
                  <a:gd name="connsiteX4" fmla="*/ 0 w 2639161"/>
                  <a:gd name="connsiteY4" fmla="*/ 0 h 1988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9161" h="1988394">
                    <a:moveTo>
                      <a:pt x="0" y="0"/>
                    </a:moveTo>
                    <a:lnTo>
                      <a:pt x="2639161" y="0"/>
                    </a:lnTo>
                    <a:lnTo>
                      <a:pt x="2639161" y="1988394"/>
                    </a:lnTo>
                    <a:lnTo>
                      <a:pt x="0" y="1988394"/>
                    </a:lnTo>
                    <a:lnTo>
                      <a:pt x="0" y="0"/>
                    </a:lnTo>
                    <a:close/>
                  </a:path>
                </a:pathLst>
              </a:custGeom>
              <a:solidFill>
                <a:schemeClr val="bg1">
                  <a:lumMod val="95000"/>
                </a:schemeClr>
              </a:solidFill>
              <a:ln>
                <a:noFill/>
              </a:ln>
              <a:effectLst/>
            </p:spPr>
            <p:txBody>
              <a:bodyPr anchor="ctr" anchorCtr="0"/>
              <a:lstStyle/>
              <a:p>
                <a:pPr algn="ctr" eaLnBrk="1" hangingPunct="1">
                  <a:lnSpc>
                    <a:spcPct val="80000"/>
                  </a:lnSpc>
                </a:pPr>
                <a:r>
                  <a:rPr lang="fr-FR" b="0" dirty="0">
                    <a:solidFill>
                      <a:srgbClr val="006699"/>
                    </a:solidFill>
                  </a:rPr>
                  <a:t>Calcul de la pension</a:t>
                </a:r>
              </a:p>
            </p:txBody>
          </p:sp>
          <p:grpSp>
            <p:nvGrpSpPr>
              <p:cNvPr id="29" name="Groupe 28"/>
              <p:cNvGrpSpPr/>
              <p:nvPr/>
            </p:nvGrpSpPr>
            <p:grpSpPr>
              <a:xfrm>
                <a:off x="611560" y="1275600"/>
                <a:ext cx="271610" cy="3026329"/>
                <a:chOff x="539552" y="1198784"/>
                <a:chExt cx="271610" cy="2832480"/>
              </a:xfrm>
            </p:grpSpPr>
            <p:pic>
              <p:nvPicPr>
                <p:cNvPr id="30" name="Picture 2" descr="P:\COMMUNIC\DIAPOS &amp; TRANSPARENTS\2017\TEST\ombre.png"/>
                <p:cNvPicPr preferRelativeResize="0">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9162" y="1198790"/>
                  <a:ext cx="72000" cy="2832474"/>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bwMode="auto">
                <a:xfrm>
                  <a:off x="539552" y="1198784"/>
                  <a:ext cx="199610" cy="269085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Narrow" pitchFamily="34" charset="0"/>
                    <a:cs typeface="Arial" pitchFamily="34" charset="0"/>
                  </a:endParaRPr>
                </a:p>
              </p:txBody>
            </p:sp>
          </p:grpSp>
        </p:grpSp>
        <p:sp>
          <p:nvSpPr>
            <p:cNvPr id="27" name="Rectangle 26"/>
            <p:cNvSpPr/>
            <p:nvPr/>
          </p:nvSpPr>
          <p:spPr>
            <a:xfrm>
              <a:off x="783009" y="1995686"/>
              <a:ext cx="2204815" cy="1077218"/>
            </a:xfrm>
            <a:prstGeom prst="rect">
              <a:avLst/>
            </a:prstGeom>
          </p:spPr>
          <p:txBody>
            <a:bodyPr wrap="square">
              <a:spAutoFit/>
            </a:bodyPr>
            <a:lstStyle/>
            <a:p>
              <a:r>
                <a:rPr lang="fr-FR" sz="1600" b="0" dirty="0">
                  <a:solidFill>
                    <a:srgbClr val="006699"/>
                  </a:solidFill>
                  <a:sym typeface="Monotype Corsiva" pitchFamily="66" charset="0"/>
                </a:rPr>
                <a:t>Taux : </a:t>
              </a:r>
              <a:r>
                <a:rPr lang="fr-FR" sz="1600" dirty="0">
                  <a:solidFill>
                    <a:srgbClr val="5F5F5F"/>
                  </a:solidFill>
                  <a:sym typeface="Monotype Corsiva" pitchFamily="66" charset="0"/>
                </a:rPr>
                <a:t>54 %</a:t>
              </a:r>
              <a:r>
                <a:rPr lang="fr-FR" sz="1600" b="0" dirty="0">
                  <a:solidFill>
                    <a:srgbClr val="A50021"/>
                  </a:solidFill>
                  <a:sym typeface="Monotype Corsiva" pitchFamily="66" charset="0"/>
                </a:rPr>
                <a:t> </a:t>
              </a:r>
            </a:p>
            <a:p>
              <a:r>
                <a:rPr lang="fr-FR" sz="1600" b="0" dirty="0">
                  <a:solidFill>
                    <a:schemeClr val="tx1">
                      <a:lumMod val="65000"/>
                      <a:lumOff val="35000"/>
                    </a:schemeClr>
                  </a:solidFill>
                  <a:sym typeface="Monotype Corsiva" pitchFamily="66" charset="0"/>
                </a:rPr>
                <a:t>de la retraite du médecin </a:t>
              </a:r>
            </a:p>
            <a:p>
              <a:r>
                <a:rPr lang="fr-FR" sz="1600" b="0" dirty="0">
                  <a:solidFill>
                    <a:schemeClr val="tx1">
                      <a:lumMod val="65000"/>
                      <a:lumOff val="35000"/>
                    </a:schemeClr>
                  </a:solidFill>
                  <a:sym typeface="Monotype Corsiva" pitchFamily="66" charset="0"/>
                </a:rPr>
                <a:t>sous condition d’âge et </a:t>
              </a:r>
            </a:p>
            <a:p>
              <a:r>
                <a:rPr lang="fr-FR" sz="1600" b="0" dirty="0">
                  <a:solidFill>
                    <a:schemeClr val="tx1">
                      <a:lumMod val="65000"/>
                      <a:lumOff val="35000"/>
                    </a:schemeClr>
                  </a:solidFill>
                  <a:sym typeface="Monotype Corsiva" pitchFamily="66" charset="0"/>
                </a:rPr>
                <a:t>de ressources</a:t>
              </a:r>
              <a:r>
                <a:rPr lang="fr-FR" sz="1600" b="0" dirty="0">
                  <a:solidFill>
                    <a:schemeClr val="bg1">
                      <a:lumMod val="50000"/>
                    </a:schemeClr>
                  </a:solidFill>
                  <a:sym typeface="Monotype Corsiva" pitchFamily="66" charset="0"/>
                </a:rPr>
                <a:t>.</a:t>
              </a:r>
            </a:p>
          </p:txBody>
        </p:sp>
      </p:grpSp>
      <p:grpSp>
        <p:nvGrpSpPr>
          <p:cNvPr id="32" name="Groupe 31"/>
          <p:cNvGrpSpPr/>
          <p:nvPr/>
        </p:nvGrpSpPr>
        <p:grpSpPr>
          <a:xfrm>
            <a:off x="4067944" y="1563637"/>
            <a:ext cx="4608512" cy="2340004"/>
            <a:chOff x="467544" y="1419619"/>
            <a:chExt cx="4608512" cy="2340004"/>
          </a:xfrm>
        </p:grpSpPr>
        <p:grpSp>
          <p:nvGrpSpPr>
            <p:cNvPr id="33" name="Groupe 32"/>
            <p:cNvGrpSpPr/>
            <p:nvPr/>
          </p:nvGrpSpPr>
          <p:grpSpPr>
            <a:xfrm>
              <a:off x="467544" y="1419619"/>
              <a:ext cx="2520280" cy="2340004"/>
              <a:chOff x="611560" y="1275598"/>
              <a:chExt cx="2520280" cy="4917781"/>
            </a:xfrm>
          </p:grpSpPr>
          <p:sp>
            <p:nvSpPr>
              <p:cNvPr id="35" name="Forme libre 34"/>
              <p:cNvSpPr/>
              <p:nvPr/>
            </p:nvSpPr>
            <p:spPr>
              <a:xfrm>
                <a:off x="755575" y="1690122"/>
                <a:ext cx="2376265" cy="756580"/>
              </a:xfrm>
              <a:custGeom>
                <a:avLst/>
                <a:gdLst>
                  <a:gd name="connsiteX0" fmla="*/ 0 w 2639161"/>
                  <a:gd name="connsiteY0" fmla="*/ 0 h 1988394"/>
                  <a:gd name="connsiteX1" fmla="*/ 2639161 w 2639161"/>
                  <a:gd name="connsiteY1" fmla="*/ 0 h 1988394"/>
                  <a:gd name="connsiteX2" fmla="*/ 2639161 w 2639161"/>
                  <a:gd name="connsiteY2" fmla="*/ 1988394 h 1988394"/>
                  <a:gd name="connsiteX3" fmla="*/ 0 w 2639161"/>
                  <a:gd name="connsiteY3" fmla="*/ 1988394 h 1988394"/>
                  <a:gd name="connsiteX4" fmla="*/ 0 w 2639161"/>
                  <a:gd name="connsiteY4" fmla="*/ 0 h 1988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9161" h="1988394">
                    <a:moveTo>
                      <a:pt x="0" y="0"/>
                    </a:moveTo>
                    <a:lnTo>
                      <a:pt x="2639161" y="0"/>
                    </a:lnTo>
                    <a:lnTo>
                      <a:pt x="2639161" y="1988394"/>
                    </a:lnTo>
                    <a:lnTo>
                      <a:pt x="0" y="1988394"/>
                    </a:lnTo>
                    <a:lnTo>
                      <a:pt x="0" y="0"/>
                    </a:lnTo>
                    <a:close/>
                  </a:path>
                </a:pathLst>
              </a:custGeom>
              <a:solidFill>
                <a:schemeClr val="bg1">
                  <a:lumMod val="95000"/>
                </a:schemeClr>
              </a:solidFill>
              <a:ln>
                <a:noFill/>
              </a:ln>
              <a:effectLst/>
            </p:spPr>
            <p:txBody>
              <a:bodyPr anchor="ctr" anchorCtr="0"/>
              <a:lstStyle/>
              <a:p>
                <a:pPr algn="ctr" eaLnBrk="1" hangingPunct="1">
                  <a:lnSpc>
                    <a:spcPct val="80000"/>
                  </a:lnSpc>
                </a:pPr>
                <a:r>
                  <a:rPr lang="fr-FR" b="0" dirty="0">
                    <a:solidFill>
                      <a:srgbClr val="006699"/>
                    </a:solidFill>
                  </a:rPr>
                  <a:t>Pension minimale</a:t>
                </a:r>
              </a:p>
            </p:txBody>
          </p:sp>
          <p:grpSp>
            <p:nvGrpSpPr>
              <p:cNvPr id="36" name="Groupe 35"/>
              <p:cNvGrpSpPr/>
              <p:nvPr/>
            </p:nvGrpSpPr>
            <p:grpSpPr>
              <a:xfrm>
                <a:off x="611560" y="1275598"/>
                <a:ext cx="271610" cy="4917781"/>
                <a:chOff x="539552" y="1198782"/>
                <a:chExt cx="271610" cy="4602782"/>
              </a:xfrm>
            </p:grpSpPr>
            <p:pic>
              <p:nvPicPr>
                <p:cNvPr id="37" name="Picture 2" descr="P:\COMMUNIC\DIAPOS &amp; TRANSPARENTS\2017\TEST\ombre.png"/>
                <p:cNvPicPr preferRelativeResize="0">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9162" y="1198790"/>
                  <a:ext cx="72000" cy="4602774"/>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bwMode="auto">
                <a:xfrm>
                  <a:off x="539552" y="1198782"/>
                  <a:ext cx="199610" cy="4602774"/>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Narrow" pitchFamily="34" charset="0"/>
                    <a:cs typeface="Arial" pitchFamily="34" charset="0"/>
                  </a:endParaRPr>
                </a:p>
              </p:txBody>
            </p:sp>
          </p:grpSp>
        </p:grpSp>
        <p:sp>
          <p:nvSpPr>
            <p:cNvPr id="34" name="Rectangle 33"/>
            <p:cNvSpPr/>
            <p:nvPr/>
          </p:nvSpPr>
          <p:spPr>
            <a:xfrm>
              <a:off x="783009" y="1995686"/>
              <a:ext cx="4293047" cy="1729704"/>
            </a:xfrm>
            <a:prstGeom prst="rect">
              <a:avLst/>
            </a:prstGeom>
          </p:spPr>
          <p:txBody>
            <a:bodyPr wrap="square">
              <a:spAutoFit/>
            </a:bodyPr>
            <a:lstStyle/>
            <a:p>
              <a:pPr defTabSz="1778000">
                <a:lnSpc>
                  <a:spcPct val="90000"/>
                </a:lnSpc>
                <a:spcAft>
                  <a:spcPct val="35000"/>
                </a:spcAft>
              </a:pPr>
              <a:r>
                <a:rPr lang="fr-FR" sz="1600" b="0" dirty="0">
                  <a:solidFill>
                    <a:srgbClr val="006699"/>
                  </a:solidFill>
                  <a:sym typeface="Monotype Corsiva" pitchFamily="66" charset="0"/>
                </a:rPr>
                <a:t>Durée d’assurance du médecin : </a:t>
              </a:r>
              <a:br>
                <a:rPr lang="fr-FR" sz="1600" b="0" dirty="0">
                  <a:solidFill>
                    <a:srgbClr val="006699"/>
                  </a:solidFill>
                  <a:sym typeface="Monotype Corsiva" pitchFamily="66" charset="0"/>
                </a:rPr>
              </a:br>
              <a:r>
                <a:rPr lang="fr-FR" sz="1600" dirty="0">
                  <a:solidFill>
                    <a:srgbClr val="5F5F5F"/>
                  </a:solidFill>
                  <a:sym typeface="Monotype Corsiva" pitchFamily="66" charset="0"/>
                </a:rPr>
                <a:t>60 trimestres minimum</a:t>
              </a:r>
              <a:br>
                <a:rPr lang="fr-FR" sz="1600" b="0" dirty="0">
                  <a:solidFill>
                    <a:srgbClr val="C00000"/>
                  </a:solidFill>
                  <a:sym typeface="Monotype Corsiva" pitchFamily="66" charset="0"/>
                </a:rPr>
              </a:br>
              <a:r>
                <a:rPr lang="fr-FR" sz="1600" b="0" dirty="0">
                  <a:solidFill>
                    <a:schemeClr val="tx1">
                      <a:lumMod val="65000"/>
                      <a:lumOff val="35000"/>
                    </a:schemeClr>
                  </a:solidFill>
                  <a:sym typeface="Monotype Corsiva" pitchFamily="66" charset="0"/>
                </a:rPr>
                <a:t>(15 années tous régimes de base confondus).</a:t>
              </a:r>
            </a:p>
            <a:p>
              <a:pPr defTabSz="1778000">
                <a:lnSpc>
                  <a:spcPct val="90000"/>
                </a:lnSpc>
                <a:spcAft>
                  <a:spcPct val="35000"/>
                </a:spcAft>
              </a:pPr>
              <a:r>
                <a:rPr lang="fr-FR" sz="1600" b="0" dirty="0">
                  <a:solidFill>
                    <a:srgbClr val="006699"/>
                  </a:solidFill>
                  <a:sym typeface="Monotype Corsiva" pitchFamily="66" charset="0"/>
                </a:rPr>
                <a:t>Montant annuel : </a:t>
              </a:r>
              <a:r>
                <a:rPr lang="fr-FR" sz="1600" dirty="0">
                  <a:solidFill>
                    <a:srgbClr val="5F5F5F"/>
                  </a:solidFill>
                  <a:sym typeface="Monotype Corsiva" pitchFamily="66" charset="0"/>
                </a:rPr>
                <a:t>3 444,02 €</a:t>
              </a:r>
              <a:br>
                <a:rPr lang="fr-FR" sz="1600" dirty="0">
                  <a:solidFill>
                    <a:srgbClr val="5F5F5F"/>
                  </a:solidFill>
                  <a:sym typeface="Monotype Corsiva" pitchFamily="66" charset="0"/>
                </a:rPr>
              </a:br>
              <a:r>
                <a:rPr lang="fr-FR" sz="1600" b="0" dirty="0">
                  <a:solidFill>
                    <a:schemeClr val="tx1">
                      <a:lumMod val="65000"/>
                      <a:lumOff val="35000"/>
                    </a:schemeClr>
                  </a:solidFill>
                  <a:sym typeface="Monotype Corsiva" pitchFamily="66" charset="0"/>
                </a:rPr>
                <a:t>Si le médecin ne réunit pas 60 trimestres d’assurance, ce minimum est réduit proportionnellement au nombre de trimestres d’assurance justifiés.</a:t>
              </a:r>
            </a:p>
          </p:txBody>
        </p:sp>
      </p:grpSp>
    </p:spTree>
    <p:custDataLst>
      <p:tags r:id="rId1"/>
    </p:custDataLst>
    <p:extLst>
      <p:ext uri="{BB962C8B-B14F-4D97-AF65-F5344CB8AC3E}">
        <p14:creationId xmlns:p14="http://schemas.microsoft.com/office/powerpoint/2010/main" val="13618044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Régimes complémentaire et ASV</a:t>
            </a:r>
            <a:endParaRPr lang="fr-FR" dirty="0"/>
          </a:p>
        </p:txBody>
      </p:sp>
      <p:sp>
        <p:nvSpPr>
          <p:cNvPr id="3" name="Espace réservé du contenu 2"/>
          <p:cNvSpPr>
            <a:spLocks noGrp="1"/>
          </p:cNvSpPr>
          <p:nvPr>
            <p:ph idx="1"/>
          </p:nvPr>
        </p:nvSpPr>
        <p:spPr>
          <a:xfrm>
            <a:off x="539552" y="987574"/>
            <a:ext cx="8035800" cy="3394472"/>
          </a:xfrm>
        </p:spPr>
        <p:txBody>
          <a:bodyPr/>
          <a:lstStyle/>
          <a:p>
            <a:r>
              <a:rPr lang="fr-FR" dirty="0"/>
              <a:t>Conditions d’attribution</a:t>
            </a:r>
          </a:p>
          <a:p>
            <a:endParaRPr lang="fr-FR" dirty="0"/>
          </a:p>
        </p:txBody>
      </p:sp>
      <p:sp>
        <p:nvSpPr>
          <p:cNvPr id="5" name="Rectangle 4"/>
          <p:cNvSpPr/>
          <p:nvPr/>
        </p:nvSpPr>
        <p:spPr>
          <a:xfrm>
            <a:off x="539552" y="1579150"/>
            <a:ext cx="7848798" cy="683264"/>
          </a:xfrm>
          <a:prstGeom prst="rect">
            <a:avLst/>
          </a:prstGeom>
        </p:spPr>
        <p:txBody>
          <a:bodyPr wrap="square">
            <a:spAutoFit/>
          </a:bodyPr>
          <a:lstStyle/>
          <a:p>
            <a:pPr lvl="0" fontAlgn="auto">
              <a:lnSpc>
                <a:spcPct val="80000"/>
              </a:lnSpc>
              <a:spcBef>
                <a:spcPts val="0"/>
              </a:spcBef>
              <a:spcAft>
                <a:spcPts val="0"/>
              </a:spcAft>
            </a:pPr>
            <a:r>
              <a:rPr lang="fr-FR" b="0" dirty="0">
                <a:solidFill>
                  <a:srgbClr val="000000">
                    <a:lumMod val="65000"/>
                    <a:lumOff val="35000"/>
                  </a:srgbClr>
                </a:solidFill>
                <a:latin typeface="Arial Narrow"/>
                <a:cs typeface="Arial"/>
              </a:rPr>
              <a:t>Le compte cotisant du médecin décédé doit être à jour. </a:t>
            </a:r>
          </a:p>
          <a:p>
            <a:pPr lvl="0" fontAlgn="auto">
              <a:lnSpc>
                <a:spcPct val="80000"/>
              </a:lnSpc>
              <a:spcBef>
                <a:spcPts val="0"/>
              </a:spcBef>
              <a:spcAft>
                <a:spcPts val="0"/>
              </a:spcAft>
            </a:pPr>
            <a:r>
              <a:rPr lang="fr-FR" b="0" dirty="0">
                <a:solidFill>
                  <a:srgbClr val="000000">
                    <a:lumMod val="65000"/>
                    <a:lumOff val="35000"/>
                  </a:srgbClr>
                </a:solidFill>
                <a:latin typeface="Arial Narrow"/>
                <a:cs typeface="Arial"/>
              </a:rPr>
              <a:t>Aucun droit à pension ne peut être ouvert avant la régularisation intégrale du compte.</a:t>
            </a:r>
            <a:r>
              <a:rPr lang="fr-FR" b="0" dirty="0">
                <a:solidFill>
                  <a:srgbClr val="006699"/>
                </a:solidFill>
                <a:sym typeface="Monotype Corsiva" pitchFamily="66" charset="0"/>
              </a:rPr>
              <a:t> </a:t>
            </a:r>
          </a:p>
          <a:p>
            <a:pPr lvl="0" fontAlgn="auto">
              <a:lnSpc>
                <a:spcPct val="80000"/>
              </a:lnSpc>
              <a:spcBef>
                <a:spcPts val="0"/>
              </a:spcBef>
              <a:spcAft>
                <a:spcPts val="0"/>
              </a:spcAft>
            </a:pPr>
            <a:endParaRPr lang="fr-FR" sz="1200" b="0" dirty="0">
              <a:solidFill>
                <a:srgbClr val="006699"/>
              </a:solidFill>
              <a:sym typeface="Monotype Corsiva" pitchFamily="66" charset="0"/>
            </a:endParaRPr>
          </a:p>
        </p:txBody>
      </p:sp>
      <p:sp>
        <p:nvSpPr>
          <p:cNvPr id="7" name="Rectangle 6"/>
          <p:cNvSpPr/>
          <p:nvPr/>
        </p:nvSpPr>
        <p:spPr>
          <a:xfrm>
            <a:off x="542008" y="2176934"/>
            <a:ext cx="2805782" cy="1477328"/>
          </a:xfrm>
          <a:prstGeom prst="rect">
            <a:avLst/>
          </a:prstGeom>
        </p:spPr>
        <p:txBody>
          <a:bodyPr wrap="square">
            <a:spAutoFit/>
          </a:bodyPr>
          <a:lstStyle/>
          <a:p>
            <a:pPr marL="285750" indent="-285750">
              <a:spcAft>
                <a:spcPts val="600"/>
              </a:spcAft>
              <a:buClr>
                <a:srgbClr val="006699"/>
              </a:buClr>
              <a:buSzPct val="80000"/>
              <a:buFont typeface="Arial Narrow" panose="020B0606020202030204" pitchFamily="34" charset="0"/>
              <a:buChar char="►"/>
            </a:pPr>
            <a:r>
              <a:rPr lang="fr-FR" sz="1600" b="0" dirty="0">
                <a:solidFill>
                  <a:srgbClr val="006699"/>
                </a:solidFill>
                <a:sym typeface="Monotype Corsiva" pitchFamily="66" charset="0"/>
              </a:rPr>
              <a:t>Âge : </a:t>
            </a:r>
            <a:r>
              <a:rPr lang="fr-FR" sz="1600" dirty="0">
                <a:solidFill>
                  <a:schemeClr val="tx1">
                    <a:lumMod val="65000"/>
                    <a:lumOff val="35000"/>
                  </a:schemeClr>
                </a:solidFill>
                <a:sym typeface="Monotype Corsiva" pitchFamily="66" charset="0"/>
              </a:rPr>
              <a:t>60 ans</a:t>
            </a:r>
          </a:p>
          <a:p>
            <a:pPr marL="285750" indent="-285750">
              <a:spcAft>
                <a:spcPts val="600"/>
              </a:spcAft>
              <a:buClr>
                <a:srgbClr val="006699"/>
              </a:buClr>
              <a:buSzPct val="80000"/>
              <a:buFont typeface="Arial Narrow" panose="020B0606020202030204" pitchFamily="34" charset="0"/>
              <a:buChar char="►"/>
            </a:pPr>
            <a:r>
              <a:rPr lang="fr-FR" sz="1600" b="0" dirty="0">
                <a:solidFill>
                  <a:srgbClr val="006699"/>
                </a:solidFill>
              </a:rPr>
              <a:t>Durée de mariage</a:t>
            </a:r>
            <a:r>
              <a:rPr lang="fr-FR" sz="1600" b="0" dirty="0">
                <a:solidFill>
                  <a:srgbClr val="006699"/>
                </a:solidFill>
                <a:sym typeface="Monotype Corsiva" pitchFamily="66" charset="0"/>
              </a:rPr>
              <a:t> : </a:t>
            </a:r>
            <a:r>
              <a:rPr lang="fr-FR" sz="1600" dirty="0">
                <a:solidFill>
                  <a:schemeClr val="tx1">
                    <a:lumMod val="65000"/>
                    <a:lumOff val="35000"/>
                  </a:schemeClr>
                </a:solidFill>
              </a:rPr>
              <a:t>2 ans </a:t>
            </a:r>
            <a:br>
              <a:rPr lang="fr-FR" sz="1600" dirty="0">
                <a:solidFill>
                  <a:schemeClr val="tx1">
                    <a:lumMod val="65000"/>
                    <a:lumOff val="35000"/>
                  </a:schemeClr>
                </a:solidFill>
              </a:rPr>
            </a:br>
            <a:r>
              <a:rPr lang="fr-FR" sz="1600" b="0" dirty="0">
                <a:solidFill>
                  <a:schemeClr val="tx1">
                    <a:lumMod val="65000"/>
                    <a:lumOff val="35000"/>
                  </a:schemeClr>
                </a:solidFill>
              </a:rPr>
              <a:t>(sauf dérogations statutaires)</a:t>
            </a:r>
          </a:p>
          <a:p>
            <a:pPr marL="285750" indent="-285750">
              <a:spcAft>
                <a:spcPts val="600"/>
              </a:spcAft>
              <a:buClr>
                <a:srgbClr val="006699"/>
              </a:buClr>
              <a:buSzPct val="80000"/>
              <a:buFont typeface="Arial Narrow" panose="020B0606020202030204" pitchFamily="34" charset="0"/>
              <a:buChar char="►"/>
            </a:pPr>
            <a:r>
              <a:rPr lang="fr-FR" sz="1600" b="0" dirty="0">
                <a:solidFill>
                  <a:srgbClr val="006699"/>
                </a:solidFill>
              </a:rPr>
              <a:t>Remariage : </a:t>
            </a:r>
            <a:r>
              <a:rPr lang="fr-FR" sz="1600" b="0" dirty="0">
                <a:solidFill>
                  <a:schemeClr val="tx1">
                    <a:lumMod val="65000"/>
                    <a:lumOff val="35000"/>
                  </a:schemeClr>
                </a:solidFill>
              </a:rPr>
              <a:t>perte du droit à la pension de réversion</a:t>
            </a:r>
          </a:p>
        </p:txBody>
      </p:sp>
      <p:grpSp>
        <p:nvGrpSpPr>
          <p:cNvPr id="11" name="Groupe 10"/>
          <p:cNvGrpSpPr/>
          <p:nvPr/>
        </p:nvGrpSpPr>
        <p:grpSpPr>
          <a:xfrm>
            <a:off x="3419872" y="2049804"/>
            <a:ext cx="5116412" cy="3057466"/>
            <a:chOff x="825679" y="2055190"/>
            <a:chExt cx="4869650" cy="3057466"/>
          </a:xfrm>
        </p:grpSpPr>
        <p:graphicFrame>
          <p:nvGraphicFramePr>
            <p:cNvPr id="13" name="Group 409"/>
            <p:cNvGraphicFramePr>
              <a:graphicFrameLocks/>
            </p:cNvGraphicFramePr>
            <p:nvPr>
              <p:extLst>
                <p:ext uri="{D42A27DB-BD31-4B8C-83A1-F6EECF244321}">
                  <p14:modId xmlns:p14="http://schemas.microsoft.com/office/powerpoint/2010/main" val="1307394344"/>
                </p:ext>
              </p:extLst>
            </p:nvPr>
          </p:nvGraphicFramePr>
          <p:xfrm>
            <a:off x="825679" y="2212070"/>
            <a:ext cx="4797456" cy="2733370"/>
          </p:xfrm>
          <a:graphic>
            <a:graphicData uri="http://schemas.openxmlformats.org/drawingml/2006/table">
              <a:tbl>
                <a:tblPr>
                  <a:effectLst/>
                  <a:tableStyleId>{8EC20E35-A176-4012-BC5E-935CFFF8708E}</a:tableStyleId>
                </a:tblPr>
                <a:tblGrid>
                  <a:gridCol w="1834305">
                    <a:extLst>
                      <a:ext uri="{9D8B030D-6E8A-4147-A177-3AD203B41FA5}">
                        <a16:colId xmlns:a16="http://schemas.microsoft.com/office/drawing/2014/main" val="20000"/>
                      </a:ext>
                    </a:extLst>
                  </a:gridCol>
                  <a:gridCol w="3206255">
                    <a:extLst>
                      <a:ext uri="{9D8B030D-6E8A-4147-A177-3AD203B41FA5}">
                        <a16:colId xmlns:a16="http://schemas.microsoft.com/office/drawing/2014/main" val="20001"/>
                      </a:ext>
                    </a:extLst>
                  </a:gridCol>
                </a:tblGrid>
                <a:tr h="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fr-FR" sz="1800" b="0" kern="1200" dirty="0">
                            <a:solidFill>
                              <a:schemeClr val="bg1"/>
                            </a:solidFill>
                            <a:latin typeface="+mn-lt"/>
                            <a:ea typeface="+mn-ea"/>
                            <a:cs typeface="+mn-cs"/>
                          </a:rPr>
                          <a:t>Montant de la pension</a:t>
                        </a:r>
                      </a:p>
                    </a:txBody>
                    <a:tcPr marL="108000" marR="10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CC"/>
                      </a:solidFill>
                    </a:tcPr>
                  </a:tc>
                  <a:tc hMerge="1">
                    <a:txBody>
                      <a:bodyPr/>
                      <a:lstStyle/>
                      <a:p>
                        <a:pPr lvl="0" algn="ctr" defTabSz="533400" eaLnBrk="0" hangingPunct="0">
                          <a:lnSpc>
                            <a:spcPct val="80000"/>
                          </a:lnSpc>
                          <a:tabLst>
                            <a:tab pos="723900" algn="l"/>
                          </a:tabLst>
                        </a:pPr>
                        <a:endParaRPr lang="fr-FR" sz="1800" b="0" dirty="0">
                          <a:solidFill>
                            <a:schemeClr val="bg1"/>
                          </a:solidFill>
                        </a:endParaRPr>
                      </a:p>
                    </a:txBody>
                    <a:tcPr marL="0" marR="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CC"/>
                      </a:solidFill>
                    </a:tcPr>
                  </a:tc>
                  <a:extLst>
                    <a:ext uri="{0D108BD9-81ED-4DB2-BD59-A6C34878D82A}">
                      <a16:rowId xmlns:a16="http://schemas.microsoft.com/office/drawing/2014/main" val="10000"/>
                    </a:ext>
                  </a:extLst>
                </a:tr>
                <a:tr h="488850">
                  <a:tc>
                    <a:txBody>
                      <a:bodyPr/>
                      <a:lstStyle/>
                      <a:p>
                        <a:pPr marL="0" marR="0" lvl="0" indent="0" algn="l" defTabSz="914400" rtl="0" eaLnBrk="1" fontAlgn="ctr" latinLnBrk="0" hangingPunct="1">
                          <a:lnSpc>
                            <a:spcPts val="1700"/>
                          </a:lnSpc>
                          <a:spcBef>
                            <a:spcPct val="0"/>
                          </a:spcBef>
                          <a:spcAft>
                            <a:spcPct val="0"/>
                          </a:spcAft>
                          <a:buClrTx/>
                          <a:buSzTx/>
                          <a:buFontTx/>
                          <a:buNone/>
                          <a:tabLst/>
                        </a:pPr>
                        <a:r>
                          <a:rPr lang="fr-FR" sz="1600" b="0" kern="1200" dirty="0">
                            <a:solidFill>
                              <a:schemeClr val="tx1">
                                <a:lumMod val="65000"/>
                                <a:lumOff val="35000"/>
                              </a:schemeClr>
                            </a:solidFill>
                            <a:latin typeface="+mn-lt"/>
                            <a:ea typeface="+mn-ea"/>
                            <a:cs typeface="+mn-cs"/>
                          </a:rPr>
                          <a:t>Taux </a:t>
                        </a:r>
                      </a:p>
                    </a:txBody>
                    <a:tcPr marL="108000" marR="108000" marT="27000" marB="5400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ctr" latinLnBrk="0" hangingPunct="1">
                          <a:lnSpc>
                            <a:spcPts val="1700"/>
                          </a:lnSpc>
                          <a:spcBef>
                            <a:spcPct val="0"/>
                          </a:spcBef>
                          <a:spcAft>
                            <a:spcPts val="0"/>
                          </a:spcAft>
                          <a:buClrTx/>
                          <a:buSzTx/>
                          <a:buFontTx/>
                          <a:buNone/>
                          <a:tabLst/>
                        </a:pPr>
                        <a:r>
                          <a:rPr lang="fr-FR" sz="1600" b="0" kern="1200" dirty="0">
                            <a:solidFill>
                              <a:schemeClr val="tx1">
                                <a:lumMod val="65000"/>
                                <a:lumOff val="35000"/>
                              </a:schemeClr>
                            </a:solidFill>
                            <a:latin typeface="+mn-lt"/>
                            <a:ea typeface="+mn-ea"/>
                            <a:cs typeface="+mn-cs"/>
                          </a:rPr>
                          <a:t>RCV = </a:t>
                        </a:r>
                        <a:r>
                          <a:rPr lang="fr-FR" sz="1600" b="1" kern="1200" dirty="0">
                            <a:solidFill>
                              <a:schemeClr val="tx1">
                                <a:lumMod val="65000"/>
                                <a:lumOff val="35000"/>
                              </a:schemeClr>
                            </a:solidFill>
                            <a:latin typeface="+mn-lt"/>
                            <a:ea typeface="+mn-ea"/>
                            <a:cs typeface="+mn-cs"/>
                          </a:rPr>
                          <a:t>60 %</a:t>
                        </a:r>
                        <a:r>
                          <a:rPr lang="fr-FR" sz="1600" b="0" kern="1200" dirty="0">
                            <a:solidFill>
                              <a:schemeClr val="tx1">
                                <a:lumMod val="65000"/>
                                <a:lumOff val="35000"/>
                              </a:schemeClr>
                            </a:solidFill>
                            <a:latin typeface="+mn-lt"/>
                            <a:ea typeface="+mn-ea"/>
                            <a:cs typeface="+mn-cs"/>
                          </a:rPr>
                          <a:t> ASV = </a:t>
                        </a:r>
                        <a:r>
                          <a:rPr lang="fr-FR" sz="1600" b="1" kern="1200" dirty="0">
                            <a:solidFill>
                              <a:schemeClr val="tx1">
                                <a:lumMod val="65000"/>
                                <a:lumOff val="35000"/>
                              </a:schemeClr>
                            </a:solidFill>
                            <a:latin typeface="+mn-lt"/>
                            <a:ea typeface="+mn-ea"/>
                            <a:cs typeface="+mn-cs"/>
                          </a:rPr>
                          <a:t>50 %</a:t>
                        </a:r>
                      </a:p>
                    </a:txBody>
                    <a:tcPr marL="144000" marT="27000" marB="54000" anchor="ctr" horzOverflow="overflow">
                      <a:lnL>
                        <a:noFill/>
                      </a:lnL>
                      <a:lnR>
                        <a:noFill/>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8850">
                  <a:tc>
                    <a:txBody>
                      <a:bodyPr/>
                      <a:lstStyle/>
                      <a:p>
                        <a:pPr marL="0" marR="0" lvl="0" indent="0" algn="l" defTabSz="914400" rtl="0" eaLnBrk="1" fontAlgn="ctr" latinLnBrk="0" hangingPunct="1">
                          <a:lnSpc>
                            <a:spcPts val="1700"/>
                          </a:lnSpc>
                          <a:spcBef>
                            <a:spcPct val="0"/>
                          </a:spcBef>
                          <a:spcAft>
                            <a:spcPct val="0"/>
                          </a:spcAft>
                          <a:buClrTx/>
                          <a:buSzTx/>
                          <a:buFontTx/>
                          <a:buNone/>
                          <a:tabLst/>
                        </a:pPr>
                        <a:r>
                          <a:rPr lang="fr-FR" sz="1600" b="0" kern="1200" dirty="0">
                            <a:solidFill>
                              <a:schemeClr val="tx1">
                                <a:lumMod val="65000"/>
                                <a:lumOff val="35000"/>
                              </a:schemeClr>
                            </a:solidFill>
                            <a:latin typeface="+mn-lt"/>
                            <a:ea typeface="+mn-ea"/>
                            <a:cs typeface="+mn-cs"/>
                          </a:rPr>
                          <a:t>Majoration familiale</a:t>
                        </a:r>
                      </a:p>
                    </a:txBody>
                    <a:tcPr marL="108000" marR="108000" marT="27000" marB="54000" anchor="ctr" horzOverflow="overflow">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ts val="1700"/>
                          </a:lnSpc>
                          <a:spcBef>
                            <a:spcPts val="0"/>
                          </a:spcBef>
                          <a:spcAft>
                            <a:spcPts val="0"/>
                          </a:spcAft>
                          <a:buClrTx/>
                          <a:buSzTx/>
                          <a:buFontTx/>
                          <a:buNone/>
                          <a:tabLst/>
                          <a:defRPr/>
                        </a:pPr>
                        <a:r>
                          <a:rPr lang="fr-FR" sz="1600" b="1" kern="1200" dirty="0">
                            <a:solidFill>
                              <a:schemeClr val="tx1">
                                <a:lumMod val="65000"/>
                                <a:lumOff val="35000"/>
                              </a:schemeClr>
                            </a:solidFill>
                            <a:latin typeface="+mn-lt"/>
                            <a:ea typeface="+mn-ea"/>
                            <a:cs typeface="+mn-cs"/>
                          </a:rPr>
                          <a:t>10 % </a:t>
                        </a:r>
                        <a:r>
                          <a:rPr lang="fr-FR" sz="1600" b="0" kern="1200" dirty="0">
                            <a:solidFill>
                              <a:schemeClr val="tx1">
                                <a:lumMod val="65000"/>
                                <a:lumOff val="35000"/>
                              </a:schemeClr>
                            </a:solidFill>
                            <a:latin typeface="+mn-lt"/>
                            <a:ea typeface="+mn-ea"/>
                            <a:cs typeface="+mn-cs"/>
                          </a:rPr>
                          <a:t>des points si le conjoint a eu </a:t>
                        </a:r>
                        <a:br>
                          <a:rPr lang="fr-FR" sz="1600" b="0" kern="1200" dirty="0">
                            <a:solidFill>
                              <a:schemeClr val="tx1">
                                <a:lumMod val="65000"/>
                                <a:lumOff val="35000"/>
                              </a:schemeClr>
                            </a:solidFill>
                            <a:latin typeface="+mn-lt"/>
                            <a:ea typeface="+mn-ea"/>
                            <a:cs typeface="+mn-cs"/>
                          </a:rPr>
                        </a:br>
                        <a:r>
                          <a:rPr lang="fr-FR" sz="1600" b="0" kern="1200" dirty="0">
                            <a:solidFill>
                              <a:schemeClr val="tx1">
                                <a:lumMod val="65000"/>
                                <a:lumOff val="35000"/>
                              </a:schemeClr>
                            </a:solidFill>
                            <a:latin typeface="+mn-lt"/>
                            <a:ea typeface="+mn-ea"/>
                            <a:cs typeface="+mn-cs"/>
                          </a:rPr>
                          <a:t>au moins 3 enfants avec le médecin</a:t>
                        </a:r>
                      </a:p>
                    </a:txBody>
                    <a:tcPr marL="144000" marT="27000" marB="54000" anchor="ctr" horzOverflow="overflow">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8850">
                  <a:tc>
                    <a:txBody>
                      <a:bodyPr/>
                      <a:lstStyle/>
                      <a:p>
                        <a:pPr marL="0" marR="0" lvl="0" indent="0" algn="l" defTabSz="914400" rtl="0" eaLnBrk="1" fontAlgn="ctr" latinLnBrk="0" hangingPunct="1">
                          <a:lnSpc>
                            <a:spcPts val="1700"/>
                          </a:lnSpc>
                          <a:spcBef>
                            <a:spcPct val="0"/>
                          </a:spcBef>
                          <a:spcAft>
                            <a:spcPct val="0"/>
                          </a:spcAft>
                          <a:buClrTx/>
                          <a:buSzTx/>
                          <a:buFontTx/>
                          <a:buNone/>
                          <a:tabLst/>
                        </a:pPr>
                        <a:r>
                          <a:rPr lang="fr-FR" sz="1600" b="0" kern="1200" dirty="0">
                            <a:solidFill>
                              <a:schemeClr val="tx1">
                                <a:lumMod val="65000"/>
                                <a:lumOff val="35000"/>
                              </a:schemeClr>
                            </a:solidFill>
                            <a:latin typeface="+mn-lt"/>
                            <a:ea typeface="+mn-ea"/>
                            <a:cs typeface="+mn-cs"/>
                          </a:rPr>
                          <a:t>Cumul entre droits personnels et dérivés</a:t>
                        </a:r>
                      </a:p>
                    </a:txBody>
                    <a:tcPr marL="108000" marR="108000" marT="27000" marB="54000" anchor="ctr" horzOverflow="overflow">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eaLnBrk="1" hangingPunct="1">
                          <a:lnSpc>
                            <a:spcPts val="1700"/>
                          </a:lnSpc>
                          <a:spcAft>
                            <a:spcPts val="0"/>
                          </a:spcAft>
                        </a:pPr>
                        <a:r>
                          <a:rPr lang="fr-FR" sz="1600" b="1" kern="1200" dirty="0">
                            <a:solidFill>
                              <a:schemeClr val="tx1">
                                <a:lumMod val="65000"/>
                                <a:lumOff val="35000"/>
                              </a:schemeClr>
                            </a:solidFill>
                            <a:latin typeface="+mn-lt"/>
                            <a:ea typeface="+mn-ea"/>
                            <a:cs typeface="+mn-cs"/>
                          </a:rPr>
                          <a:t>Oui</a:t>
                        </a:r>
                        <a:r>
                          <a:rPr lang="fr-FR" sz="1600" b="0" kern="1200" dirty="0">
                            <a:solidFill>
                              <a:schemeClr val="tx1">
                                <a:lumMod val="65000"/>
                                <a:lumOff val="35000"/>
                              </a:schemeClr>
                            </a:solidFill>
                            <a:latin typeface="+mn-lt"/>
                            <a:ea typeface="+mn-ea"/>
                            <a:cs typeface="+mn-cs"/>
                          </a:rPr>
                          <a:t> (sans limite)</a:t>
                        </a:r>
                      </a:p>
                    </a:txBody>
                    <a:tcPr marL="144000" marT="27000" marB="54000" anchor="ctr" horzOverflow="overflow">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8850">
                  <a:tc>
                    <a:txBody>
                      <a:bodyPr/>
                      <a:lstStyle/>
                      <a:p>
                        <a:pPr marL="0" marR="0" lvl="0" indent="0" algn="l" defTabSz="914400" rtl="0" eaLnBrk="1" fontAlgn="b" latinLnBrk="0" hangingPunct="1">
                          <a:lnSpc>
                            <a:spcPts val="1700"/>
                          </a:lnSpc>
                          <a:spcBef>
                            <a:spcPct val="0"/>
                          </a:spcBef>
                          <a:spcAft>
                            <a:spcPct val="0"/>
                          </a:spcAft>
                          <a:buClrTx/>
                          <a:buSzTx/>
                          <a:buFontTx/>
                          <a:buNone/>
                          <a:tabLst/>
                        </a:pPr>
                        <a:r>
                          <a:rPr lang="fr-FR" sz="1600" b="0" kern="1200" dirty="0">
                            <a:solidFill>
                              <a:schemeClr val="tx1">
                                <a:lumMod val="65000"/>
                                <a:lumOff val="35000"/>
                              </a:schemeClr>
                            </a:solidFill>
                            <a:latin typeface="+mn-lt"/>
                            <a:ea typeface="+mn-ea"/>
                            <a:cs typeface="+mn-cs"/>
                          </a:rPr>
                          <a:t>Conjoints divorcés non remariés</a:t>
                        </a:r>
                      </a:p>
                    </a:txBody>
                    <a:tcPr marL="108000" marR="108000" marT="27000" marB="54000" anchor="ctr" horzOverflow="overflow">
                      <a:lnL w="12700" cap="flat" cmpd="sng" algn="ctr">
                        <a:no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ts val="1700"/>
                          </a:lnSpc>
                          <a:spcAft>
                            <a:spcPts val="0"/>
                          </a:spcAft>
                          <a:tabLst>
                            <a:tab pos="3227388" algn="l"/>
                          </a:tabLst>
                        </a:pPr>
                        <a:r>
                          <a:rPr lang="fr-FR" sz="1600" b="0" kern="1200" dirty="0">
                            <a:solidFill>
                              <a:schemeClr val="tx1">
                                <a:lumMod val="65000"/>
                                <a:lumOff val="35000"/>
                              </a:schemeClr>
                            </a:solidFill>
                            <a:latin typeface="+mn-lt"/>
                            <a:ea typeface="+mn-ea"/>
                            <a:cs typeface="+mn-cs"/>
                          </a:rPr>
                          <a:t>La pension est partagée entre le conjoint survivant non remarié et les conjoints divorcés non remariés, au prorata de la durée de chaque mariage</a:t>
                        </a:r>
                      </a:p>
                    </a:txBody>
                    <a:tcPr marL="144000" marT="27000" marB="54000" anchor="ctr" horzOverflow="overflow">
                      <a:lnL>
                        <a:noFill/>
                      </a:lnL>
                      <a:lnR>
                        <a:noFill/>
                      </a:lnR>
                      <a:lnT w="1270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14" name="Picture 2" descr="P:\COMMUNIC\DIAPOS &amp; TRANSPARENTS\2017\TEST\ombre.png"/>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7582" y="2088656"/>
              <a:ext cx="72000" cy="3024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P:\COMMUNIC\DIAPOS &amp; TRANSPARENTS\2017\TEST\ombre.png"/>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68052" y="2376624"/>
              <a:ext cx="72000" cy="270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P:\COMMUNIC\DIAPOS &amp; TRANSPARENTS\2017\TEST\ombre.png"/>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23329" y="2055190"/>
              <a:ext cx="72000" cy="298800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15262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Régime complémentaire</a:t>
            </a:r>
            <a:endParaRPr lang="fr-FR" dirty="0"/>
          </a:p>
        </p:txBody>
      </p:sp>
      <p:sp>
        <p:nvSpPr>
          <p:cNvPr id="3" name="Espace réservé du contenu 2"/>
          <p:cNvSpPr>
            <a:spLocks noGrp="1"/>
          </p:cNvSpPr>
          <p:nvPr>
            <p:ph idx="1"/>
          </p:nvPr>
        </p:nvSpPr>
        <p:spPr>
          <a:xfrm>
            <a:off x="539552" y="987574"/>
            <a:ext cx="8035800" cy="3394472"/>
          </a:xfrm>
        </p:spPr>
        <p:txBody>
          <a:bodyPr/>
          <a:lstStyle/>
          <a:p>
            <a:r>
              <a:rPr lang="fr-FR" dirty="0"/>
              <a:t>Le rachat de point</a:t>
            </a:r>
          </a:p>
        </p:txBody>
      </p:sp>
      <p:grpSp>
        <p:nvGrpSpPr>
          <p:cNvPr id="4" name="Groupe 3"/>
          <p:cNvGrpSpPr/>
          <p:nvPr/>
        </p:nvGrpSpPr>
        <p:grpSpPr>
          <a:xfrm>
            <a:off x="467544" y="1444322"/>
            <a:ext cx="8118648" cy="3196436"/>
            <a:chOff x="467544" y="1444322"/>
            <a:chExt cx="8118648" cy="3196436"/>
          </a:xfrm>
        </p:grpSpPr>
        <p:sp>
          <p:nvSpPr>
            <p:cNvPr id="26" name="Rectangle 4"/>
            <p:cNvSpPr>
              <a:spLocks noChangeArrowheads="1"/>
            </p:cNvSpPr>
            <p:nvPr/>
          </p:nvSpPr>
          <p:spPr bwMode="auto">
            <a:xfrm>
              <a:off x="2051720" y="1794536"/>
              <a:ext cx="5880074" cy="1102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26CC2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0" tIns="180000" rIns="180000" bIns="180000" anchor="ctr">
              <a:spAutoFit/>
            </a:bodyPr>
            <a:lstStyle/>
            <a:p>
              <a:pPr marL="0" lvl="1" indent="3175" defTabSz="180975" eaLnBrk="0" hangingPunct="0"/>
              <a:r>
                <a:rPr lang="fr-FR" sz="1600" b="0" dirty="0">
                  <a:solidFill>
                    <a:schemeClr val="tx1">
                      <a:lumMod val="65000"/>
                      <a:lumOff val="35000"/>
                    </a:schemeClr>
                  </a:solidFill>
                </a:rPr>
                <a:t>Les années passées sous les drapeaux ou dans la coopération.</a:t>
              </a:r>
            </a:p>
            <a:p>
              <a:pPr marL="0" lvl="1" indent="3175" defTabSz="180975" eaLnBrk="0" hangingPunct="0"/>
              <a:r>
                <a:rPr lang="fr-FR" sz="1600" b="0" dirty="0">
                  <a:solidFill>
                    <a:schemeClr val="tx1">
                      <a:lumMod val="65000"/>
                      <a:lumOff val="35000"/>
                    </a:schemeClr>
                  </a:solidFill>
                </a:rPr>
                <a:t>Pour les femmes, 3 trimestres par enfant né pendant les périodes d'exercice médical professionnel</a:t>
              </a:r>
              <a:r>
                <a:rPr lang="fr-FR" sz="1600" dirty="0">
                  <a:solidFill>
                    <a:schemeClr val="tx1">
                      <a:lumMod val="65000"/>
                      <a:lumOff val="35000"/>
                    </a:schemeClr>
                  </a:solidFill>
                </a:rPr>
                <a:t>.</a:t>
              </a:r>
            </a:p>
          </p:txBody>
        </p:sp>
        <p:sp>
          <p:nvSpPr>
            <p:cNvPr id="28" name="Rectangle 11"/>
            <p:cNvSpPr>
              <a:spLocks noChangeArrowheads="1"/>
            </p:cNvSpPr>
            <p:nvPr/>
          </p:nvSpPr>
          <p:spPr bwMode="auto">
            <a:xfrm>
              <a:off x="4831938" y="3196597"/>
              <a:ext cx="2951956" cy="584775"/>
            </a:xfrm>
            <a:prstGeom prst="rect">
              <a:avLst/>
            </a:prstGeom>
            <a:noFill/>
            <a:ln>
              <a:noFill/>
            </a:ln>
            <a:effectLst/>
            <a:extLst>
              <a:ext uri="{909E8E84-426E-40DD-AFC4-6F175D3DCCD1}">
                <a14:hiddenFill xmlns:a14="http://schemas.microsoft.com/office/drawing/2010/main">
                  <a:gradFill rotWithShape="0">
                    <a:gsLst>
                      <a:gs pos="0">
                        <a:srgbClr val="33CC33"/>
                      </a:gs>
                      <a:gs pos="50000">
                        <a:schemeClr val="bg1"/>
                      </a:gs>
                      <a:gs pos="100000">
                        <a:srgbClr val="33CC33"/>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fr-FR" sz="1600" b="0" dirty="0">
                  <a:solidFill>
                    <a:srgbClr val="5F5F5F"/>
                  </a:solidFill>
                </a:rPr>
                <a:t>supplément annuel d’allocation </a:t>
              </a:r>
              <a:br>
                <a:rPr lang="fr-FR" sz="1600" b="0" dirty="0">
                  <a:solidFill>
                    <a:srgbClr val="5F5F5F"/>
                  </a:solidFill>
                </a:rPr>
              </a:br>
              <a:r>
                <a:rPr lang="fr-FR" sz="1600" b="0" dirty="0">
                  <a:solidFill>
                    <a:srgbClr val="5F5F5F"/>
                  </a:solidFill>
                </a:rPr>
                <a:t>pour 1,33 point : </a:t>
              </a:r>
              <a:r>
                <a:rPr lang="fr-FR" sz="1600" dirty="0">
                  <a:solidFill>
                    <a:srgbClr val="5F5F5F"/>
                  </a:solidFill>
                </a:rPr>
                <a:t>55,06 €</a:t>
              </a:r>
            </a:p>
          </p:txBody>
        </p:sp>
        <p:sp>
          <p:nvSpPr>
            <p:cNvPr id="29" name="Rectangle 28"/>
            <p:cNvSpPr/>
            <p:nvPr/>
          </p:nvSpPr>
          <p:spPr>
            <a:xfrm>
              <a:off x="467544" y="1444322"/>
              <a:ext cx="8118648" cy="369332"/>
            </a:xfrm>
            <a:prstGeom prst="rect">
              <a:avLst/>
            </a:prstGeom>
          </p:spPr>
          <p:txBody>
            <a:bodyPr wrap="square">
              <a:spAutoFit/>
            </a:bodyPr>
            <a:lstStyle/>
            <a:p>
              <a:pPr algn="ctr" eaLnBrk="0" hangingPunct="0">
                <a:spcBef>
                  <a:spcPct val="20000"/>
                </a:spcBef>
              </a:pPr>
              <a:r>
                <a:rPr lang="fr-FR" b="0" dirty="0"/>
                <a:t>Il s'effectue </a:t>
              </a:r>
              <a:r>
                <a:rPr lang="fr-FR" b="0" dirty="0">
                  <a:solidFill>
                    <a:srgbClr val="C00000"/>
                  </a:solidFill>
                </a:rPr>
                <a:t>dès 45 ans </a:t>
              </a:r>
              <a:r>
                <a:rPr lang="fr-FR" b="0" dirty="0"/>
                <a:t>et au plus tard lors de la liquidation de la pension de réversion.</a:t>
              </a:r>
            </a:p>
          </p:txBody>
        </p:sp>
        <p:sp>
          <p:nvSpPr>
            <p:cNvPr id="30" name="Rectangle 29"/>
            <p:cNvSpPr/>
            <p:nvPr/>
          </p:nvSpPr>
          <p:spPr>
            <a:xfrm>
              <a:off x="2051720" y="2984460"/>
              <a:ext cx="5400600" cy="1077218"/>
            </a:xfrm>
            <a:prstGeom prst="rect">
              <a:avLst/>
            </a:prstGeom>
          </p:spPr>
          <p:txBody>
            <a:bodyPr wrap="square">
              <a:spAutoFit/>
            </a:bodyPr>
            <a:lstStyle/>
            <a:p>
              <a:pPr marL="285750" indent="-285750">
                <a:buClr>
                  <a:srgbClr val="006699"/>
                </a:buClr>
                <a:buSzPct val="80000"/>
                <a:buFont typeface="Arial Narrow" panose="020B0606020202030204" pitchFamily="34" charset="0"/>
                <a:buChar char="►"/>
              </a:pPr>
              <a:r>
                <a:rPr lang="fr-FR" sz="1600" dirty="0">
                  <a:solidFill>
                    <a:srgbClr val="5F5F5F"/>
                  </a:solidFill>
                </a:rPr>
                <a:t>834 € </a:t>
              </a:r>
              <a:r>
                <a:rPr lang="fr-FR" sz="1600" b="0" dirty="0">
                  <a:solidFill>
                    <a:srgbClr val="5F5F5F"/>
                  </a:solidFill>
                </a:rPr>
                <a:t>pour 1 point </a:t>
              </a:r>
            </a:p>
            <a:p>
              <a:pPr marL="285750" indent="-285750">
                <a:buClr>
                  <a:srgbClr val="006699"/>
                </a:buClr>
                <a:buSzPct val="80000"/>
                <a:buFont typeface="Arial Narrow" panose="020B0606020202030204" pitchFamily="34" charset="0"/>
                <a:buChar char="►"/>
              </a:pPr>
              <a:endParaRPr lang="fr-FR" sz="1600" dirty="0">
                <a:solidFill>
                  <a:srgbClr val="5F5F5F"/>
                </a:solidFill>
              </a:endParaRPr>
            </a:p>
            <a:p>
              <a:pPr marL="285750" indent="-285750">
                <a:buClr>
                  <a:srgbClr val="006699"/>
                </a:buClr>
                <a:buSzPct val="80000"/>
                <a:buFont typeface="Arial Narrow" panose="020B0606020202030204" pitchFamily="34" charset="0"/>
                <a:buChar char="►"/>
              </a:pPr>
              <a:r>
                <a:rPr lang="fr-FR" sz="1600" b="0" dirty="0">
                  <a:solidFill>
                    <a:srgbClr val="5F5F5F"/>
                  </a:solidFill>
                </a:rPr>
                <a:t>Bonus :</a:t>
              </a:r>
              <a:r>
                <a:rPr lang="fr-FR" sz="1600" dirty="0">
                  <a:solidFill>
                    <a:srgbClr val="5F5F5F"/>
                  </a:solidFill>
                </a:rPr>
                <a:t> 0,33 point gratuit </a:t>
              </a:r>
              <a:br>
                <a:rPr lang="fr-FR" sz="1600" dirty="0">
                  <a:solidFill>
                    <a:srgbClr val="5F5F5F"/>
                  </a:solidFill>
                </a:rPr>
              </a:br>
              <a:r>
                <a:rPr lang="fr-FR" sz="1600" b="0" dirty="0">
                  <a:solidFill>
                    <a:srgbClr val="5F5F5F"/>
                  </a:solidFill>
                </a:rPr>
                <a:t>pour 1 point racheté </a:t>
              </a:r>
            </a:p>
          </p:txBody>
        </p:sp>
        <p:sp>
          <p:nvSpPr>
            <p:cNvPr id="31" name="AutoShape 9"/>
            <p:cNvSpPr>
              <a:spLocks/>
            </p:cNvSpPr>
            <p:nvPr/>
          </p:nvSpPr>
          <p:spPr bwMode="auto">
            <a:xfrm>
              <a:off x="4572657" y="3053452"/>
              <a:ext cx="92900" cy="919068"/>
            </a:xfrm>
            <a:prstGeom prst="rightBrace">
              <a:avLst>
                <a:gd name="adj1" fmla="val 94502"/>
                <a:gd name="adj2" fmla="val 50000"/>
              </a:avLst>
            </a:prstGeom>
            <a:noFill/>
            <a:ln w="19050">
              <a:solidFill>
                <a:srgbClr val="0066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695" tIns="42849" rIns="85695" bIns="42849" anchor="ctr"/>
            <a:lstStyle/>
            <a:p>
              <a:pPr algn="ctr" defTabSz="855663" eaLnBrk="0" hangingPunct="0"/>
              <a:endParaRPr lang="fr-FR" sz="2700">
                <a:solidFill>
                  <a:srgbClr val="FF00FF"/>
                </a:solidFill>
              </a:endParaRPr>
            </a:p>
          </p:txBody>
        </p:sp>
        <p:sp>
          <p:nvSpPr>
            <p:cNvPr id="32" name="Rectangle 6"/>
            <p:cNvSpPr>
              <a:spLocks noChangeArrowheads="1"/>
            </p:cNvSpPr>
            <p:nvPr/>
          </p:nvSpPr>
          <p:spPr bwMode="auto">
            <a:xfrm>
              <a:off x="827088" y="4302204"/>
              <a:ext cx="7272808" cy="338554"/>
            </a:xfrm>
            <a:prstGeom prst="rect">
              <a:avLst/>
            </a:prstGeom>
            <a:extLst/>
          </p:spPr>
          <p:txBody>
            <a:bodyPr wrap="square">
              <a:spAutoFit/>
            </a:bodyPr>
            <a:lstStyle/>
            <a:p>
              <a:pPr marL="285750" indent="-285750">
                <a:buClr>
                  <a:srgbClr val="006699"/>
                </a:buClr>
                <a:buSzPct val="80000"/>
                <a:buFont typeface="Arial Narrow" panose="020B0606020202030204" pitchFamily="34" charset="0"/>
                <a:buChar char="►"/>
              </a:pPr>
              <a:r>
                <a:rPr lang="fr-FR" sz="1600" b="0" dirty="0">
                  <a:solidFill>
                    <a:schemeClr val="tx1">
                      <a:lumMod val="65000"/>
                      <a:lumOff val="35000"/>
                    </a:schemeClr>
                  </a:solidFill>
                </a:rPr>
                <a:t>Déductibilité fiscale du rachat</a:t>
              </a:r>
            </a:p>
          </p:txBody>
        </p:sp>
        <p:grpSp>
          <p:nvGrpSpPr>
            <p:cNvPr id="33" name="Groupe 32"/>
            <p:cNvGrpSpPr/>
            <p:nvPr/>
          </p:nvGrpSpPr>
          <p:grpSpPr>
            <a:xfrm>
              <a:off x="611560" y="1734385"/>
              <a:ext cx="1440160" cy="1197405"/>
              <a:chOff x="611560" y="1275606"/>
              <a:chExt cx="1440160" cy="1961656"/>
            </a:xfrm>
          </p:grpSpPr>
          <p:sp>
            <p:nvSpPr>
              <p:cNvPr id="34" name="Forme libre 33"/>
              <p:cNvSpPr/>
              <p:nvPr/>
            </p:nvSpPr>
            <p:spPr>
              <a:xfrm>
                <a:off x="755575" y="1690124"/>
                <a:ext cx="1296145" cy="1169657"/>
              </a:xfrm>
              <a:custGeom>
                <a:avLst/>
                <a:gdLst>
                  <a:gd name="connsiteX0" fmla="*/ 0 w 2639161"/>
                  <a:gd name="connsiteY0" fmla="*/ 0 h 1988394"/>
                  <a:gd name="connsiteX1" fmla="*/ 2639161 w 2639161"/>
                  <a:gd name="connsiteY1" fmla="*/ 0 h 1988394"/>
                  <a:gd name="connsiteX2" fmla="*/ 2639161 w 2639161"/>
                  <a:gd name="connsiteY2" fmla="*/ 1988394 h 1988394"/>
                  <a:gd name="connsiteX3" fmla="*/ 0 w 2639161"/>
                  <a:gd name="connsiteY3" fmla="*/ 1988394 h 1988394"/>
                  <a:gd name="connsiteX4" fmla="*/ 0 w 2639161"/>
                  <a:gd name="connsiteY4" fmla="*/ 0 h 1988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9161" h="1988394">
                    <a:moveTo>
                      <a:pt x="0" y="0"/>
                    </a:moveTo>
                    <a:lnTo>
                      <a:pt x="2639161" y="0"/>
                    </a:lnTo>
                    <a:lnTo>
                      <a:pt x="2639161" y="1988394"/>
                    </a:lnTo>
                    <a:lnTo>
                      <a:pt x="0" y="1988394"/>
                    </a:lnTo>
                    <a:lnTo>
                      <a:pt x="0" y="0"/>
                    </a:lnTo>
                    <a:close/>
                  </a:path>
                </a:pathLst>
              </a:custGeom>
              <a:solidFill>
                <a:schemeClr val="bg1">
                  <a:lumMod val="95000"/>
                </a:schemeClr>
              </a:solidFill>
              <a:ln>
                <a:noFill/>
              </a:ln>
              <a:effectLst/>
            </p:spPr>
            <p:txBody>
              <a:bodyPr anchor="ctr" anchorCtr="0"/>
              <a:lstStyle/>
              <a:p>
                <a:pPr marL="182563" defTabSz="855663" eaLnBrk="0" hangingPunct="0"/>
                <a:r>
                  <a:rPr lang="fr-FR" b="0" dirty="0">
                    <a:solidFill>
                      <a:srgbClr val="006699"/>
                    </a:solidFill>
                  </a:rPr>
                  <a:t>Périodes</a:t>
                </a:r>
              </a:p>
            </p:txBody>
          </p:sp>
          <p:grpSp>
            <p:nvGrpSpPr>
              <p:cNvPr id="35" name="Groupe 34"/>
              <p:cNvGrpSpPr/>
              <p:nvPr/>
            </p:nvGrpSpPr>
            <p:grpSpPr>
              <a:xfrm>
                <a:off x="611560" y="1275606"/>
                <a:ext cx="271610" cy="1961656"/>
                <a:chOff x="539552" y="1198790"/>
                <a:chExt cx="271610" cy="1836000"/>
              </a:xfrm>
            </p:grpSpPr>
            <p:pic>
              <p:nvPicPr>
                <p:cNvPr id="36" name="Picture 2" descr="P:\COMMUNIC\DIAPOS &amp; TRANSPARENTS\2017\TEST\ombre.png"/>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9162" y="1198790"/>
                  <a:ext cx="72000" cy="1836000"/>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p:nvPr/>
              </p:nvSpPr>
              <p:spPr bwMode="auto">
                <a:xfrm>
                  <a:off x="539552" y="1198790"/>
                  <a:ext cx="199610" cy="17330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Narrow" pitchFamily="34" charset="0"/>
                    <a:cs typeface="Arial" pitchFamily="34" charset="0"/>
                  </a:endParaRPr>
                </a:p>
              </p:txBody>
            </p:sp>
          </p:grpSp>
        </p:grpSp>
        <p:grpSp>
          <p:nvGrpSpPr>
            <p:cNvPr id="38" name="Groupe 37"/>
            <p:cNvGrpSpPr/>
            <p:nvPr/>
          </p:nvGrpSpPr>
          <p:grpSpPr>
            <a:xfrm>
              <a:off x="611560" y="2739709"/>
              <a:ext cx="1440160" cy="1560233"/>
              <a:chOff x="611560" y="1275606"/>
              <a:chExt cx="1440160" cy="1961656"/>
            </a:xfrm>
          </p:grpSpPr>
          <p:sp>
            <p:nvSpPr>
              <p:cNvPr id="39" name="Forme libre 38"/>
              <p:cNvSpPr/>
              <p:nvPr/>
            </p:nvSpPr>
            <p:spPr>
              <a:xfrm>
                <a:off x="755575" y="1690124"/>
                <a:ext cx="1296145" cy="1169657"/>
              </a:xfrm>
              <a:custGeom>
                <a:avLst/>
                <a:gdLst>
                  <a:gd name="connsiteX0" fmla="*/ 0 w 2639161"/>
                  <a:gd name="connsiteY0" fmla="*/ 0 h 1988394"/>
                  <a:gd name="connsiteX1" fmla="*/ 2639161 w 2639161"/>
                  <a:gd name="connsiteY1" fmla="*/ 0 h 1988394"/>
                  <a:gd name="connsiteX2" fmla="*/ 2639161 w 2639161"/>
                  <a:gd name="connsiteY2" fmla="*/ 1988394 h 1988394"/>
                  <a:gd name="connsiteX3" fmla="*/ 0 w 2639161"/>
                  <a:gd name="connsiteY3" fmla="*/ 1988394 h 1988394"/>
                  <a:gd name="connsiteX4" fmla="*/ 0 w 2639161"/>
                  <a:gd name="connsiteY4" fmla="*/ 0 h 1988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9161" h="1988394">
                    <a:moveTo>
                      <a:pt x="0" y="0"/>
                    </a:moveTo>
                    <a:lnTo>
                      <a:pt x="2639161" y="0"/>
                    </a:lnTo>
                    <a:lnTo>
                      <a:pt x="2639161" y="1988394"/>
                    </a:lnTo>
                    <a:lnTo>
                      <a:pt x="0" y="1988394"/>
                    </a:lnTo>
                    <a:lnTo>
                      <a:pt x="0" y="0"/>
                    </a:lnTo>
                    <a:close/>
                  </a:path>
                </a:pathLst>
              </a:custGeom>
              <a:solidFill>
                <a:schemeClr val="bg1">
                  <a:lumMod val="95000"/>
                </a:schemeClr>
              </a:solidFill>
              <a:ln>
                <a:noFill/>
              </a:ln>
              <a:effectLst/>
            </p:spPr>
            <p:txBody>
              <a:bodyPr anchor="ctr" anchorCtr="0"/>
              <a:lstStyle/>
              <a:p>
                <a:pPr marL="182563" defTabSz="855663" eaLnBrk="0" hangingPunct="0"/>
                <a:r>
                  <a:rPr lang="fr-FR" b="0" dirty="0">
                    <a:solidFill>
                      <a:srgbClr val="006699"/>
                    </a:solidFill>
                  </a:rPr>
                  <a:t>Coût </a:t>
                </a:r>
              </a:p>
              <a:p>
                <a:pPr marL="182563" defTabSz="855663" eaLnBrk="0" hangingPunct="0"/>
                <a:r>
                  <a:rPr lang="fr-FR" b="0" dirty="0">
                    <a:solidFill>
                      <a:srgbClr val="006699"/>
                    </a:solidFill>
                  </a:rPr>
                  <a:t>en 2019</a:t>
                </a:r>
              </a:p>
            </p:txBody>
          </p:sp>
          <p:grpSp>
            <p:nvGrpSpPr>
              <p:cNvPr id="40" name="Groupe 39"/>
              <p:cNvGrpSpPr/>
              <p:nvPr/>
            </p:nvGrpSpPr>
            <p:grpSpPr>
              <a:xfrm>
                <a:off x="611560" y="1275606"/>
                <a:ext cx="271610" cy="1961656"/>
                <a:chOff x="539552" y="1198790"/>
                <a:chExt cx="271610" cy="1836000"/>
              </a:xfrm>
            </p:grpSpPr>
            <p:pic>
              <p:nvPicPr>
                <p:cNvPr id="41" name="Picture 2" descr="P:\COMMUNIC\DIAPOS &amp; TRANSPARENTS\2017\TEST\ombre.png"/>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9162" y="1198790"/>
                  <a:ext cx="72000" cy="1836000"/>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bwMode="auto">
                <a:xfrm>
                  <a:off x="539552" y="1198790"/>
                  <a:ext cx="199610" cy="17330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Narrow" pitchFamily="34" charset="0"/>
                    <a:cs typeface="Arial" pitchFamily="34" charset="0"/>
                  </a:endParaRPr>
                </a:p>
              </p:txBody>
            </p:sp>
          </p:grpSp>
        </p:grpSp>
      </p:grpSp>
    </p:spTree>
    <p:custDataLst>
      <p:tags r:id="rId1"/>
    </p:custDataLst>
    <p:extLst>
      <p:ext uri="{BB962C8B-B14F-4D97-AF65-F5344CB8AC3E}">
        <p14:creationId xmlns:p14="http://schemas.microsoft.com/office/powerpoint/2010/main" val="15179044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Régime complémentaire</a:t>
            </a:r>
            <a:endParaRPr lang="fr-FR" dirty="0"/>
          </a:p>
        </p:txBody>
      </p:sp>
      <p:sp>
        <p:nvSpPr>
          <p:cNvPr id="3" name="Espace réservé du contenu 2"/>
          <p:cNvSpPr>
            <a:spLocks noGrp="1"/>
          </p:cNvSpPr>
          <p:nvPr>
            <p:ph idx="1"/>
          </p:nvPr>
        </p:nvSpPr>
        <p:spPr>
          <a:xfrm>
            <a:off x="539552" y="987574"/>
            <a:ext cx="8035800" cy="510101"/>
          </a:xfrm>
        </p:spPr>
        <p:txBody>
          <a:bodyPr/>
          <a:lstStyle/>
          <a:p>
            <a:r>
              <a:rPr lang="fr-FR" dirty="0"/>
              <a:t>Les périodes rachetables</a:t>
            </a:r>
          </a:p>
        </p:txBody>
      </p:sp>
      <p:grpSp>
        <p:nvGrpSpPr>
          <p:cNvPr id="4" name="Groupe 3"/>
          <p:cNvGrpSpPr/>
          <p:nvPr/>
        </p:nvGrpSpPr>
        <p:grpSpPr>
          <a:xfrm>
            <a:off x="755575" y="1383981"/>
            <a:ext cx="3882528" cy="3348007"/>
            <a:chOff x="755575" y="1383981"/>
            <a:chExt cx="3882528" cy="3348007"/>
          </a:xfrm>
        </p:grpSpPr>
        <p:sp>
          <p:nvSpPr>
            <p:cNvPr id="34" name="Rectangle 4"/>
            <p:cNvSpPr>
              <a:spLocks noChangeArrowheads="1"/>
            </p:cNvSpPr>
            <p:nvPr/>
          </p:nvSpPr>
          <p:spPr bwMode="auto">
            <a:xfrm>
              <a:off x="827088" y="2122749"/>
              <a:ext cx="3600896" cy="809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26CC2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0" tIns="108000" rIns="180000" bIns="108000" anchor="ctr">
              <a:spAutoFit/>
            </a:bodyPr>
            <a:lstStyle/>
            <a:p>
              <a:pPr defTabSz="723900" eaLnBrk="0" hangingPunct="0">
                <a:lnSpc>
                  <a:spcPct val="80000"/>
                </a:lnSpc>
              </a:pPr>
              <a:r>
                <a:rPr lang="fr-FR" sz="1600" b="0" dirty="0">
                  <a:solidFill>
                    <a:schemeClr val="tx1">
                      <a:lumMod val="65000"/>
                      <a:lumOff val="35000"/>
                    </a:schemeClr>
                  </a:solidFill>
                </a:rPr>
                <a:t>Les périodes ayant fait l’objet de l’attribution de l’allocation d’éducation d’enfants handicapés.</a:t>
              </a:r>
            </a:p>
          </p:txBody>
        </p:sp>
        <p:sp>
          <p:nvSpPr>
            <p:cNvPr id="36" name="Rectangle 35"/>
            <p:cNvSpPr/>
            <p:nvPr/>
          </p:nvSpPr>
          <p:spPr>
            <a:xfrm>
              <a:off x="1835697" y="2833647"/>
              <a:ext cx="2730406" cy="1569660"/>
            </a:xfrm>
            <a:prstGeom prst="rect">
              <a:avLst/>
            </a:prstGeom>
          </p:spPr>
          <p:txBody>
            <a:bodyPr wrap="square">
              <a:spAutoFit/>
            </a:bodyPr>
            <a:lstStyle/>
            <a:p>
              <a:pPr marL="285750" indent="-285750">
                <a:buClr>
                  <a:srgbClr val="006699"/>
                </a:buClr>
                <a:buSzPct val="80000"/>
                <a:buFont typeface="Arial Narrow" panose="020B0606020202030204" pitchFamily="34" charset="0"/>
                <a:buChar char="►"/>
              </a:pPr>
              <a:r>
                <a:rPr lang="fr-FR" sz="1600" dirty="0">
                  <a:solidFill>
                    <a:srgbClr val="5F5F5F"/>
                  </a:solidFill>
                </a:rPr>
                <a:t>834 €</a:t>
              </a:r>
              <a:r>
                <a:rPr lang="fr-FR" sz="1600" dirty="0">
                  <a:solidFill>
                    <a:schemeClr val="tx1">
                      <a:lumMod val="65000"/>
                      <a:lumOff val="35000"/>
                    </a:schemeClr>
                  </a:solidFill>
                </a:rPr>
                <a:t> </a:t>
              </a:r>
              <a:r>
                <a:rPr lang="fr-FR" sz="1600" b="0" dirty="0">
                  <a:solidFill>
                    <a:schemeClr val="tx1">
                      <a:lumMod val="65000"/>
                      <a:lumOff val="35000"/>
                    </a:schemeClr>
                  </a:solidFill>
                </a:rPr>
                <a:t>pour 1 point </a:t>
              </a:r>
            </a:p>
            <a:p>
              <a:pPr marL="285750" indent="-285750">
                <a:buClr>
                  <a:srgbClr val="006699"/>
                </a:buClr>
                <a:buSzPct val="80000"/>
                <a:buFont typeface="Arial Narrow" panose="020B0606020202030204" pitchFamily="34" charset="0"/>
                <a:buChar char="►"/>
              </a:pPr>
              <a:r>
                <a:rPr lang="fr-FR" sz="1600" b="0" dirty="0">
                  <a:solidFill>
                    <a:schemeClr val="tx1">
                      <a:lumMod val="65000"/>
                      <a:lumOff val="35000"/>
                    </a:schemeClr>
                  </a:solidFill>
                </a:rPr>
                <a:t>bonus : </a:t>
              </a:r>
              <a:r>
                <a:rPr lang="fr-FR" sz="1600" dirty="0">
                  <a:solidFill>
                    <a:schemeClr val="tx1">
                      <a:lumMod val="65000"/>
                      <a:lumOff val="35000"/>
                    </a:schemeClr>
                  </a:solidFill>
                </a:rPr>
                <a:t>0,33 point gratuit </a:t>
              </a:r>
              <a:br>
                <a:rPr lang="fr-FR" sz="1600" dirty="0">
                  <a:solidFill>
                    <a:schemeClr val="tx1">
                      <a:lumMod val="65000"/>
                      <a:lumOff val="35000"/>
                    </a:schemeClr>
                  </a:solidFill>
                </a:rPr>
              </a:br>
              <a:r>
                <a:rPr lang="fr-FR" sz="1600" b="0" dirty="0">
                  <a:solidFill>
                    <a:schemeClr val="tx1">
                      <a:lumMod val="65000"/>
                      <a:lumOff val="35000"/>
                    </a:schemeClr>
                  </a:solidFill>
                </a:rPr>
                <a:t>pour 1 point racheté </a:t>
              </a:r>
            </a:p>
            <a:p>
              <a:pPr marL="285750" indent="-285750">
                <a:buClr>
                  <a:srgbClr val="006699"/>
                </a:buClr>
                <a:buSzPct val="80000"/>
                <a:buFont typeface="Arial Narrow" panose="020B0606020202030204" pitchFamily="34" charset="0"/>
                <a:buChar char="►"/>
              </a:pPr>
              <a:r>
                <a:rPr lang="fr-FR" sz="1600" b="0" dirty="0">
                  <a:solidFill>
                    <a:schemeClr val="tx1">
                      <a:lumMod val="65000"/>
                      <a:lumOff val="35000"/>
                    </a:schemeClr>
                  </a:solidFill>
                </a:rPr>
                <a:t>supplément annuel d’allocation pour 1,33 point :</a:t>
              </a:r>
              <a:r>
                <a:rPr lang="fr-FR" sz="1600" dirty="0">
                  <a:solidFill>
                    <a:schemeClr val="tx1">
                      <a:lumMod val="65000"/>
                      <a:lumOff val="35000"/>
                    </a:schemeClr>
                  </a:solidFill>
                </a:rPr>
                <a:t> 55,06 € </a:t>
              </a:r>
            </a:p>
          </p:txBody>
        </p:sp>
        <p:sp>
          <p:nvSpPr>
            <p:cNvPr id="37" name="Forme libre 36"/>
            <p:cNvSpPr/>
            <p:nvPr/>
          </p:nvSpPr>
          <p:spPr>
            <a:xfrm>
              <a:off x="755575" y="2951375"/>
              <a:ext cx="1080121" cy="953036"/>
            </a:xfrm>
            <a:custGeom>
              <a:avLst/>
              <a:gdLst>
                <a:gd name="connsiteX0" fmla="*/ 0 w 2639161"/>
                <a:gd name="connsiteY0" fmla="*/ 0 h 1988394"/>
                <a:gd name="connsiteX1" fmla="*/ 2639161 w 2639161"/>
                <a:gd name="connsiteY1" fmla="*/ 0 h 1988394"/>
                <a:gd name="connsiteX2" fmla="*/ 2639161 w 2639161"/>
                <a:gd name="connsiteY2" fmla="*/ 1988394 h 1988394"/>
                <a:gd name="connsiteX3" fmla="*/ 0 w 2639161"/>
                <a:gd name="connsiteY3" fmla="*/ 1988394 h 1988394"/>
                <a:gd name="connsiteX4" fmla="*/ 0 w 2639161"/>
                <a:gd name="connsiteY4" fmla="*/ 0 h 1988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9161" h="1988394">
                  <a:moveTo>
                    <a:pt x="0" y="0"/>
                  </a:moveTo>
                  <a:lnTo>
                    <a:pt x="2639161" y="0"/>
                  </a:lnTo>
                  <a:lnTo>
                    <a:pt x="2639161" y="1988394"/>
                  </a:lnTo>
                  <a:lnTo>
                    <a:pt x="0" y="1988394"/>
                  </a:lnTo>
                  <a:lnTo>
                    <a:pt x="0" y="0"/>
                  </a:lnTo>
                  <a:close/>
                </a:path>
              </a:pathLst>
            </a:custGeom>
            <a:solidFill>
              <a:schemeClr val="bg1">
                <a:lumMod val="95000"/>
              </a:schemeClr>
            </a:solidFill>
            <a:ln>
              <a:noFill/>
            </a:ln>
            <a:effectLst/>
          </p:spPr>
          <p:txBody>
            <a:bodyPr anchor="ctr" anchorCtr="0"/>
            <a:lstStyle/>
            <a:p>
              <a:pPr marL="182563" defTabSz="855663" eaLnBrk="0" hangingPunct="0"/>
              <a:r>
                <a:rPr lang="fr-FR" b="0" dirty="0">
                  <a:solidFill>
                    <a:srgbClr val="006699"/>
                  </a:solidFill>
                </a:rPr>
                <a:t>Coût </a:t>
              </a:r>
            </a:p>
            <a:p>
              <a:pPr marL="182563" defTabSz="855663" eaLnBrk="0" hangingPunct="0"/>
              <a:r>
                <a:rPr lang="fr-FR" b="0" dirty="0">
                  <a:solidFill>
                    <a:srgbClr val="006699"/>
                  </a:solidFill>
                </a:rPr>
                <a:t>en 2019</a:t>
              </a:r>
            </a:p>
          </p:txBody>
        </p:sp>
        <p:grpSp>
          <p:nvGrpSpPr>
            <p:cNvPr id="38" name="Groupe 37"/>
            <p:cNvGrpSpPr/>
            <p:nvPr/>
          </p:nvGrpSpPr>
          <p:grpSpPr>
            <a:xfrm>
              <a:off x="755575" y="1563637"/>
              <a:ext cx="3810539" cy="3168351"/>
              <a:chOff x="755575" y="1773056"/>
              <a:chExt cx="3810539" cy="3983516"/>
            </a:xfrm>
          </p:grpSpPr>
          <p:sp>
            <p:nvSpPr>
              <p:cNvPr id="39" name="Forme libre 38"/>
              <p:cNvSpPr/>
              <p:nvPr/>
            </p:nvSpPr>
            <p:spPr>
              <a:xfrm>
                <a:off x="755575" y="1863591"/>
                <a:ext cx="3810539" cy="452622"/>
              </a:xfrm>
              <a:custGeom>
                <a:avLst/>
                <a:gdLst>
                  <a:gd name="connsiteX0" fmla="*/ 0 w 2639161"/>
                  <a:gd name="connsiteY0" fmla="*/ 0 h 1988394"/>
                  <a:gd name="connsiteX1" fmla="*/ 2639161 w 2639161"/>
                  <a:gd name="connsiteY1" fmla="*/ 0 h 1988394"/>
                  <a:gd name="connsiteX2" fmla="*/ 2639161 w 2639161"/>
                  <a:gd name="connsiteY2" fmla="*/ 1988394 h 1988394"/>
                  <a:gd name="connsiteX3" fmla="*/ 0 w 2639161"/>
                  <a:gd name="connsiteY3" fmla="*/ 1988394 h 1988394"/>
                  <a:gd name="connsiteX4" fmla="*/ 0 w 2639161"/>
                  <a:gd name="connsiteY4" fmla="*/ 0 h 1988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9161" h="1988394">
                    <a:moveTo>
                      <a:pt x="0" y="0"/>
                    </a:moveTo>
                    <a:lnTo>
                      <a:pt x="2639161" y="0"/>
                    </a:lnTo>
                    <a:lnTo>
                      <a:pt x="2639161" y="1988394"/>
                    </a:lnTo>
                    <a:lnTo>
                      <a:pt x="0" y="1988394"/>
                    </a:lnTo>
                    <a:lnTo>
                      <a:pt x="0" y="0"/>
                    </a:lnTo>
                    <a:close/>
                  </a:path>
                </a:pathLst>
              </a:custGeom>
              <a:solidFill>
                <a:srgbClr val="0099CC"/>
              </a:solidFill>
              <a:ln>
                <a:noFill/>
              </a:ln>
              <a:effectLst/>
            </p:spPr>
            <p:txBody>
              <a:bodyPr anchor="ctr" anchorCtr="0"/>
              <a:lstStyle/>
              <a:p>
                <a:pPr marL="182563" algn="ctr"/>
                <a:r>
                  <a:rPr lang="fr-FR" b="0" dirty="0">
                    <a:solidFill>
                      <a:schemeClr val="bg1"/>
                    </a:solidFill>
                  </a:rPr>
                  <a:t>Enfant handicapé</a:t>
                </a:r>
              </a:p>
            </p:txBody>
          </p:sp>
          <p:pic>
            <p:nvPicPr>
              <p:cNvPr id="41" name="Picture 2" descr="P:\COMMUNIC\DIAPOS &amp; TRANSPARENTS\2017\TEST\ombre.png"/>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5576" y="1773056"/>
                <a:ext cx="45719" cy="3983516"/>
              </a:xfrm>
              <a:prstGeom prst="rect">
                <a:avLst/>
              </a:prstGeom>
              <a:noFill/>
              <a:extLst>
                <a:ext uri="{909E8E84-426E-40DD-AFC4-6F175D3DCCD1}">
                  <a14:hiddenFill xmlns:a14="http://schemas.microsoft.com/office/drawing/2010/main">
                    <a:solidFill>
                      <a:srgbClr val="FFFFFF"/>
                    </a:solidFill>
                  </a14:hiddenFill>
                </a:ext>
              </a:extLst>
            </p:spPr>
          </p:pic>
        </p:grpSp>
        <p:pic>
          <p:nvPicPr>
            <p:cNvPr id="51" name="Picture 2" descr="P:\COMMUNIC\DIAPOS &amp; TRANSPARENTS\2017\TEST\ombre.png"/>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66103" y="1383981"/>
              <a:ext cx="72000" cy="3276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e 5"/>
          <p:cNvGrpSpPr/>
          <p:nvPr/>
        </p:nvGrpSpPr>
        <p:grpSpPr>
          <a:xfrm>
            <a:off x="4860031" y="1311997"/>
            <a:ext cx="3888433" cy="3492001"/>
            <a:chOff x="4860031" y="1311997"/>
            <a:chExt cx="3888433" cy="3492001"/>
          </a:xfrm>
        </p:grpSpPr>
        <p:grpSp>
          <p:nvGrpSpPr>
            <p:cNvPr id="5" name="Groupe 4"/>
            <p:cNvGrpSpPr/>
            <p:nvPr/>
          </p:nvGrpSpPr>
          <p:grpSpPr>
            <a:xfrm>
              <a:off x="4860031" y="1311997"/>
              <a:ext cx="3888433" cy="3492001"/>
              <a:chOff x="4860031" y="1311997"/>
              <a:chExt cx="3888433" cy="3492001"/>
            </a:xfrm>
          </p:grpSpPr>
          <p:sp>
            <p:nvSpPr>
              <p:cNvPr id="43" name="Forme libre 42"/>
              <p:cNvSpPr/>
              <p:nvPr/>
            </p:nvSpPr>
            <p:spPr>
              <a:xfrm>
                <a:off x="4886320" y="2962269"/>
                <a:ext cx="1080121" cy="953036"/>
              </a:xfrm>
              <a:custGeom>
                <a:avLst/>
                <a:gdLst>
                  <a:gd name="connsiteX0" fmla="*/ 0 w 2639161"/>
                  <a:gd name="connsiteY0" fmla="*/ 0 h 1988394"/>
                  <a:gd name="connsiteX1" fmla="*/ 2639161 w 2639161"/>
                  <a:gd name="connsiteY1" fmla="*/ 0 h 1988394"/>
                  <a:gd name="connsiteX2" fmla="*/ 2639161 w 2639161"/>
                  <a:gd name="connsiteY2" fmla="*/ 1988394 h 1988394"/>
                  <a:gd name="connsiteX3" fmla="*/ 0 w 2639161"/>
                  <a:gd name="connsiteY3" fmla="*/ 1988394 h 1988394"/>
                  <a:gd name="connsiteX4" fmla="*/ 0 w 2639161"/>
                  <a:gd name="connsiteY4" fmla="*/ 0 h 1988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9161" h="1988394">
                    <a:moveTo>
                      <a:pt x="0" y="0"/>
                    </a:moveTo>
                    <a:lnTo>
                      <a:pt x="2639161" y="0"/>
                    </a:lnTo>
                    <a:lnTo>
                      <a:pt x="2639161" y="1988394"/>
                    </a:lnTo>
                    <a:lnTo>
                      <a:pt x="0" y="1988394"/>
                    </a:lnTo>
                    <a:lnTo>
                      <a:pt x="0" y="0"/>
                    </a:lnTo>
                    <a:close/>
                  </a:path>
                </a:pathLst>
              </a:custGeom>
              <a:solidFill>
                <a:schemeClr val="bg1">
                  <a:lumMod val="95000"/>
                </a:schemeClr>
              </a:solidFill>
              <a:ln>
                <a:noFill/>
              </a:ln>
              <a:effectLst/>
            </p:spPr>
            <p:txBody>
              <a:bodyPr anchor="ctr" anchorCtr="0"/>
              <a:lstStyle/>
              <a:p>
                <a:pPr marL="92075" defTabSz="855663" eaLnBrk="0" hangingPunct="0"/>
                <a:r>
                  <a:rPr lang="fr-FR" b="0" dirty="0">
                    <a:solidFill>
                      <a:srgbClr val="006699"/>
                    </a:solidFill>
                  </a:rPr>
                  <a:t>Coût </a:t>
                </a:r>
              </a:p>
              <a:p>
                <a:pPr marL="92075" defTabSz="855663" eaLnBrk="0" hangingPunct="0"/>
                <a:r>
                  <a:rPr lang="fr-FR" b="0" dirty="0">
                    <a:solidFill>
                      <a:srgbClr val="006699"/>
                    </a:solidFill>
                  </a:rPr>
                  <a:t>en 2019</a:t>
                </a:r>
              </a:p>
            </p:txBody>
          </p:sp>
          <p:sp>
            <p:nvSpPr>
              <p:cNvPr id="44" name="Rectangle 4"/>
              <p:cNvSpPr>
                <a:spLocks noChangeArrowheads="1"/>
              </p:cNvSpPr>
              <p:nvPr/>
            </p:nvSpPr>
            <p:spPr bwMode="auto">
              <a:xfrm>
                <a:off x="4932040" y="2118845"/>
                <a:ext cx="3816424" cy="61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26CC2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0" tIns="108000" rIns="180000" bIns="108000" anchor="ctr">
                <a:spAutoFit/>
              </a:bodyPr>
              <a:lstStyle/>
              <a:p>
                <a:pPr marL="1588" lvl="1" defTabSz="723900" eaLnBrk="0" hangingPunct="0">
                  <a:lnSpc>
                    <a:spcPct val="80000"/>
                  </a:lnSpc>
                </a:pPr>
                <a:r>
                  <a:rPr lang="fr-FR" sz="1600" b="0" dirty="0">
                    <a:solidFill>
                      <a:schemeClr val="tx1">
                        <a:lumMod val="65000"/>
                        <a:lumOff val="35000"/>
                      </a:schemeClr>
                    </a:solidFill>
                  </a:rPr>
                  <a:t>Médecins affiliés après le 1</a:t>
                </a:r>
                <a:r>
                  <a:rPr lang="fr-FR" sz="1600" b="0" baseline="30000" dirty="0">
                    <a:solidFill>
                      <a:schemeClr val="tx1">
                        <a:lumMod val="65000"/>
                        <a:lumOff val="35000"/>
                      </a:schemeClr>
                    </a:solidFill>
                  </a:rPr>
                  <a:t>er </a:t>
                </a:r>
                <a:r>
                  <a:rPr lang="fr-FR" sz="1600" b="0" dirty="0">
                    <a:solidFill>
                      <a:schemeClr val="tx1">
                        <a:lumMod val="65000"/>
                        <a:lumOff val="35000"/>
                      </a:schemeClr>
                    </a:solidFill>
                  </a:rPr>
                  <a:t>janvier 1996 </a:t>
                </a:r>
                <a:br>
                  <a:rPr lang="fr-FR" sz="1600" b="0" dirty="0">
                    <a:solidFill>
                      <a:schemeClr val="tx1">
                        <a:lumMod val="65000"/>
                        <a:lumOff val="35000"/>
                      </a:schemeClr>
                    </a:solidFill>
                  </a:rPr>
                </a:br>
                <a:r>
                  <a:rPr lang="fr-FR" sz="1600" b="0" dirty="0">
                    <a:solidFill>
                      <a:schemeClr val="tx1">
                        <a:lumMod val="65000"/>
                        <a:lumOff val="35000"/>
                      </a:schemeClr>
                    </a:solidFill>
                  </a:rPr>
                  <a:t>et âgés de moins de 40 ans.</a:t>
                </a:r>
              </a:p>
            </p:txBody>
          </p:sp>
          <p:sp>
            <p:nvSpPr>
              <p:cNvPr id="45" name="Rectangle 44"/>
              <p:cNvSpPr/>
              <p:nvPr/>
            </p:nvSpPr>
            <p:spPr>
              <a:xfrm>
                <a:off x="6012160" y="2852161"/>
                <a:ext cx="2736304" cy="830997"/>
              </a:xfrm>
              <a:prstGeom prst="rect">
                <a:avLst/>
              </a:prstGeom>
            </p:spPr>
            <p:txBody>
              <a:bodyPr wrap="square">
                <a:spAutoFit/>
              </a:bodyPr>
              <a:lstStyle/>
              <a:p>
                <a:pPr marL="285750" indent="-285750">
                  <a:buClr>
                    <a:srgbClr val="0066CC"/>
                  </a:buClr>
                  <a:buSzPct val="80000"/>
                  <a:buFont typeface="Arial Narrow" panose="020B0606020202030204" pitchFamily="34" charset="0"/>
                  <a:buChar char="►"/>
                </a:pPr>
                <a:r>
                  <a:rPr lang="fr-FR" sz="1600" dirty="0">
                    <a:solidFill>
                      <a:srgbClr val="5F5F5F"/>
                    </a:solidFill>
                  </a:rPr>
                  <a:t>834 </a:t>
                </a:r>
                <a:r>
                  <a:rPr lang="fr-FR" sz="1600" strike="sngStrike" dirty="0">
                    <a:solidFill>
                      <a:srgbClr val="5F5F5F"/>
                    </a:solidFill>
                  </a:rPr>
                  <a:t>€</a:t>
                </a:r>
                <a:r>
                  <a:rPr lang="fr-FR" sz="1600" dirty="0">
                    <a:solidFill>
                      <a:srgbClr val="5F5F5F"/>
                    </a:solidFill>
                  </a:rPr>
                  <a:t> </a:t>
                </a:r>
                <a:r>
                  <a:rPr lang="fr-FR" sz="1600" b="0" dirty="0">
                    <a:solidFill>
                      <a:schemeClr val="tx1">
                        <a:lumMod val="65000"/>
                        <a:lumOff val="35000"/>
                      </a:schemeClr>
                    </a:solidFill>
                  </a:rPr>
                  <a:t>pour 1 point </a:t>
                </a:r>
              </a:p>
              <a:p>
                <a:pPr marL="285750" indent="-285750">
                  <a:buClr>
                    <a:srgbClr val="0066CC"/>
                  </a:buClr>
                  <a:buSzPct val="80000"/>
                  <a:buFont typeface="Arial Narrow" panose="020B0606020202030204" pitchFamily="34" charset="0"/>
                  <a:buChar char="►"/>
                </a:pPr>
                <a:r>
                  <a:rPr lang="fr-FR" sz="1600" b="0" dirty="0">
                    <a:solidFill>
                      <a:schemeClr val="tx1">
                        <a:lumMod val="65000"/>
                        <a:lumOff val="35000"/>
                      </a:schemeClr>
                    </a:solidFill>
                  </a:rPr>
                  <a:t>supplément annuel d’allocation : </a:t>
                </a:r>
                <a:r>
                  <a:rPr lang="fr-FR" sz="1600" dirty="0">
                    <a:solidFill>
                      <a:schemeClr val="tx1">
                        <a:lumMod val="65000"/>
                        <a:lumOff val="35000"/>
                      </a:schemeClr>
                    </a:solidFill>
                  </a:rPr>
                  <a:t>41,40 €</a:t>
                </a:r>
              </a:p>
            </p:txBody>
          </p:sp>
          <p:grpSp>
            <p:nvGrpSpPr>
              <p:cNvPr id="46" name="Groupe 45"/>
              <p:cNvGrpSpPr/>
              <p:nvPr/>
            </p:nvGrpSpPr>
            <p:grpSpPr>
              <a:xfrm>
                <a:off x="4860031" y="1311997"/>
                <a:ext cx="3672409" cy="3492001"/>
                <a:chOff x="755575" y="1456674"/>
                <a:chExt cx="3672409" cy="4390435"/>
              </a:xfrm>
            </p:grpSpPr>
            <p:sp>
              <p:nvSpPr>
                <p:cNvPr id="47" name="Forme libre 46"/>
                <p:cNvSpPr/>
                <p:nvPr/>
              </p:nvSpPr>
              <p:spPr>
                <a:xfrm>
                  <a:off x="755575" y="1690124"/>
                  <a:ext cx="3672409" cy="626140"/>
                </a:xfrm>
                <a:custGeom>
                  <a:avLst/>
                  <a:gdLst>
                    <a:gd name="connsiteX0" fmla="*/ 0 w 2639161"/>
                    <a:gd name="connsiteY0" fmla="*/ 0 h 1988394"/>
                    <a:gd name="connsiteX1" fmla="*/ 2639161 w 2639161"/>
                    <a:gd name="connsiteY1" fmla="*/ 0 h 1988394"/>
                    <a:gd name="connsiteX2" fmla="*/ 2639161 w 2639161"/>
                    <a:gd name="connsiteY2" fmla="*/ 1988394 h 1988394"/>
                    <a:gd name="connsiteX3" fmla="*/ 0 w 2639161"/>
                    <a:gd name="connsiteY3" fmla="*/ 1988394 h 1988394"/>
                    <a:gd name="connsiteX4" fmla="*/ 0 w 2639161"/>
                    <a:gd name="connsiteY4" fmla="*/ 0 h 1988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9161" h="1988394">
                      <a:moveTo>
                        <a:pt x="0" y="0"/>
                      </a:moveTo>
                      <a:lnTo>
                        <a:pt x="2639161" y="0"/>
                      </a:lnTo>
                      <a:lnTo>
                        <a:pt x="2639161" y="1988394"/>
                      </a:lnTo>
                      <a:lnTo>
                        <a:pt x="0" y="1988394"/>
                      </a:lnTo>
                      <a:lnTo>
                        <a:pt x="0" y="0"/>
                      </a:lnTo>
                      <a:close/>
                    </a:path>
                  </a:pathLst>
                </a:custGeom>
                <a:solidFill>
                  <a:srgbClr val="0099CC"/>
                </a:solidFill>
                <a:ln>
                  <a:noFill/>
                </a:ln>
                <a:effectLst/>
              </p:spPr>
              <p:txBody>
                <a:bodyPr anchor="ctr" anchorCtr="0"/>
                <a:lstStyle/>
                <a:p>
                  <a:pPr algn="ctr" defTabSz="723900" eaLnBrk="0" hangingPunct="0">
                    <a:lnSpc>
                      <a:spcPct val="80000"/>
                    </a:lnSpc>
                  </a:pPr>
                  <a:r>
                    <a:rPr lang="fr-FR" b="0" dirty="0">
                      <a:solidFill>
                        <a:schemeClr val="bg1"/>
                      </a:solidFill>
                    </a:rPr>
                    <a:t>Les deux premières années</a:t>
                  </a:r>
                  <a:br>
                    <a:rPr lang="fr-FR" b="0" dirty="0">
                      <a:solidFill>
                        <a:schemeClr val="bg1"/>
                      </a:solidFill>
                    </a:rPr>
                  </a:br>
                  <a:r>
                    <a:rPr lang="fr-FR" b="0" dirty="0">
                      <a:solidFill>
                        <a:schemeClr val="bg1"/>
                      </a:solidFill>
                    </a:rPr>
                    <a:t>de dispense de cotisation</a:t>
                  </a:r>
                </a:p>
              </p:txBody>
            </p:sp>
            <p:pic>
              <p:nvPicPr>
                <p:cNvPr id="49" name="Picture 2" descr="P:\COMMUNIC\DIAPOS &amp; TRANSPARENTS\2017\TEST\ombre.png"/>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5576" y="1456674"/>
                  <a:ext cx="72000" cy="4390435"/>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52" name="Picture 2" descr="P:\COMMUNIC\DIAPOS &amp; TRANSPARENTS\2017\TEST\ombre.png"/>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532448" y="1347613"/>
              <a:ext cx="72000" cy="3276000"/>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Rectangle 6"/>
          <p:cNvSpPr>
            <a:spLocks noChangeArrowheads="1"/>
          </p:cNvSpPr>
          <p:nvPr/>
        </p:nvSpPr>
        <p:spPr bwMode="auto">
          <a:xfrm>
            <a:off x="816051" y="4463267"/>
            <a:ext cx="7716397" cy="338554"/>
          </a:xfrm>
          <a:prstGeom prst="rect">
            <a:avLst/>
          </a:prstGeom>
          <a:solidFill>
            <a:schemeClr val="bg1">
              <a:lumMod val="95000"/>
            </a:schemeClr>
          </a:solidFill>
          <a:extLst/>
        </p:spPr>
        <p:txBody>
          <a:bodyPr wrap="square">
            <a:spAutoFit/>
          </a:bodyPr>
          <a:lstStyle/>
          <a:p>
            <a:pPr marL="285750" indent="-285750" algn="ctr">
              <a:buClr>
                <a:srgbClr val="006699"/>
              </a:buClr>
              <a:buSzPct val="80000"/>
              <a:buFont typeface="Arial Narrow" panose="020B0606020202030204" pitchFamily="34" charset="0"/>
              <a:buChar char="►"/>
            </a:pPr>
            <a:r>
              <a:rPr lang="fr-FR" sz="1600" b="0" dirty="0">
                <a:solidFill>
                  <a:schemeClr val="tx1">
                    <a:lumMod val="65000"/>
                    <a:lumOff val="35000"/>
                  </a:schemeClr>
                </a:solidFill>
              </a:rPr>
              <a:t>Déductibilité fiscale du rachat</a:t>
            </a:r>
          </a:p>
        </p:txBody>
      </p:sp>
    </p:spTree>
    <p:custDataLst>
      <p:tags r:id="rId1"/>
    </p:custDataLst>
    <p:extLst>
      <p:ext uri="{BB962C8B-B14F-4D97-AF65-F5344CB8AC3E}">
        <p14:creationId xmlns:p14="http://schemas.microsoft.com/office/powerpoint/2010/main" val="355489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Régime complémentaire</a:t>
            </a:r>
            <a:endParaRPr lang="fr-FR" dirty="0"/>
          </a:p>
        </p:txBody>
      </p:sp>
      <p:sp>
        <p:nvSpPr>
          <p:cNvPr id="3" name="Espace réservé du contenu 2"/>
          <p:cNvSpPr>
            <a:spLocks noGrp="1"/>
          </p:cNvSpPr>
          <p:nvPr>
            <p:ph idx="1"/>
          </p:nvPr>
        </p:nvSpPr>
        <p:spPr>
          <a:xfrm>
            <a:off x="539552" y="987574"/>
            <a:ext cx="8035800" cy="461712"/>
          </a:xfrm>
        </p:spPr>
        <p:txBody>
          <a:bodyPr/>
          <a:lstStyle/>
          <a:p>
            <a:r>
              <a:rPr lang="fr-FR" dirty="0"/>
              <a:t>L’achat de point</a:t>
            </a:r>
          </a:p>
        </p:txBody>
      </p:sp>
      <p:grpSp>
        <p:nvGrpSpPr>
          <p:cNvPr id="4" name="Groupe 3"/>
          <p:cNvGrpSpPr/>
          <p:nvPr/>
        </p:nvGrpSpPr>
        <p:grpSpPr>
          <a:xfrm>
            <a:off x="755576" y="1449286"/>
            <a:ext cx="7416824" cy="2757162"/>
            <a:chOff x="755576" y="1449286"/>
            <a:chExt cx="7416824" cy="2757162"/>
          </a:xfrm>
        </p:grpSpPr>
        <p:sp>
          <p:nvSpPr>
            <p:cNvPr id="7" name="Rectangle 3"/>
            <p:cNvSpPr>
              <a:spLocks noChangeArrowheads="1"/>
            </p:cNvSpPr>
            <p:nvPr/>
          </p:nvSpPr>
          <p:spPr bwMode="auto">
            <a:xfrm>
              <a:off x="883169" y="1449286"/>
              <a:ext cx="7073207" cy="834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5695" tIns="42849" rIns="85695" bIns="42849">
              <a:spAutoFit/>
            </a:bodyPr>
            <a:lstStyle/>
            <a:p>
              <a:pPr defTabSz="855663" eaLnBrk="0" hangingPunct="0">
                <a:lnSpc>
                  <a:spcPct val="90000"/>
                </a:lnSpc>
              </a:pPr>
              <a:r>
                <a:rPr lang="fr-FR" b="0" dirty="0">
                  <a:solidFill>
                    <a:srgbClr val="5F5F5F"/>
                  </a:solidFill>
                </a:rPr>
                <a:t>Il s'effectue </a:t>
              </a:r>
              <a:r>
                <a:rPr lang="fr-FR" dirty="0">
                  <a:solidFill>
                    <a:srgbClr val="5F5F5F"/>
                  </a:solidFill>
                </a:rPr>
                <a:t>dès 45 ans </a:t>
              </a:r>
              <a:r>
                <a:rPr lang="fr-FR" b="0" dirty="0">
                  <a:solidFill>
                    <a:srgbClr val="5F5F5F"/>
                  </a:solidFill>
                </a:rPr>
                <a:t>et au plus tard lors de la liquidation de la pension de réversion, lorsque la moyenne des points acquis par cotisation et rachat depuis l'affiliation n'atteint pas 4 par an.</a:t>
              </a:r>
            </a:p>
          </p:txBody>
        </p:sp>
        <p:sp>
          <p:nvSpPr>
            <p:cNvPr id="12" name="Rectangle 11"/>
            <p:cNvSpPr/>
            <p:nvPr/>
          </p:nvSpPr>
          <p:spPr>
            <a:xfrm>
              <a:off x="2339752" y="2560050"/>
              <a:ext cx="5400600" cy="1084912"/>
            </a:xfrm>
            <a:prstGeom prst="rect">
              <a:avLst/>
            </a:prstGeom>
          </p:spPr>
          <p:txBody>
            <a:bodyPr wrap="square">
              <a:spAutoFit/>
            </a:bodyPr>
            <a:lstStyle/>
            <a:p>
              <a:pPr marL="285750" indent="-285750">
                <a:buClr>
                  <a:srgbClr val="0066CC"/>
                </a:buClr>
                <a:buSzPct val="80000"/>
                <a:buFont typeface="Arial Narrow" panose="020B0606020202030204" pitchFamily="34" charset="0"/>
                <a:buChar char="►"/>
              </a:pPr>
              <a:r>
                <a:rPr lang="fr-FR" sz="1600" dirty="0">
                  <a:solidFill>
                    <a:schemeClr val="tx1">
                      <a:lumMod val="65000"/>
                      <a:lumOff val="35000"/>
                    </a:schemeClr>
                  </a:solidFill>
                </a:rPr>
                <a:t>1 191 € </a:t>
              </a:r>
              <a:br>
                <a:rPr lang="fr-FR" sz="1600" strike="sngStrike" dirty="0">
                  <a:solidFill>
                    <a:schemeClr val="tx1">
                      <a:lumMod val="65000"/>
                      <a:lumOff val="35000"/>
                    </a:schemeClr>
                  </a:solidFill>
                </a:rPr>
              </a:br>
              <a:r>
                <a:rPr lang="fr-FR" sz="1600" b="0" dirty="0">
                  <a:solidFill>
                    <a:schemeClr val="tx1">
                      <a:lumMod val="65000"/>
                      <a:lumOff val="35000"/>
                    </a:schemeClr>
                  </a:solidFill>
                </a:rPr>
                <a:t>apportant 1 point </a:t>
              </a:r>
            </a:p>
            <a:p>
              <a:pPr marL="285750" indent="-285750">
                <a:buClr>
                  <a:srgbClr val="0066CC"/>
                </a:buClr>
                <a:buSzPct val="80000"/>
                <a:buFont typeface="Arial Narrow" panose="020B0606020202030204" pitchFamily="34" charset="0"/>
                <a:buChar char="►"/>
              </a:pPr>
              <a:endParaRPr lang="fr-FR" sz="1600" b="0" dirty="0">
                <a:solidFill>
                  <a:schemeClr val="tx1">
                    <a:lumMod val="65000"/>
                    <a:lumOff val="35000"/>
                  </a:schemeClr>
                </a:solidFill>
              </a:endParaRPr>
            </a:p>
            <a:p>
              <a:pPr marL="285750" indent="-285750">
                <a:buClr>
                  <a:srgbClr val="0066CC"/>
                </a:buClr>
                <a:buSzPct val="80000"/>
                <a:buFont typeface="Arial Narrow" panose="020B0606020202030204" pitchFamily="34" charset="0"/>
                <a:buChar char="►"/>
              </a:pPr>
              <a:r>
                <a:rPr lang="fr-FR" sz="1600" b="0" dirty="0">
                  <a:solidFill>
                    <a:schemeClr val="tx1">
                      <a:lumMod val="65000"/>
                      <a:lumOff val="35000"/>
                    </a:schemeClr>
                  </a:solidFill>
                </a:rPr>
                <a:t>supplément annuel d’allocation : </a:t>
              </a:r>
              <a:r>
                <a:rPr lang="fr-FR" sz="1600" dirty="0">
                  <a:solidFill>
                    <a:schemeClr val="tx1">
                      <a:lumMod val="65000"/>
                      <a:lumOff val="35000"/>
                    </a:schemeClr>
                  </a:solidFill>
                </a:rPr>
                <a:t>41,40 € </a:t>
              </a:r>
            </a:p>
          </p:txBody>
        </p:sp>
        <p:sp>
          <p:nvSpPr>
            <p:cNvPr id="13" name="Rectangle 6"/>
            <p:cNvSpPr>
              <a:spLocks noChangeArrowheads="1"/>
            </p:cNvSpPr>
            <p:nvPr/>
          </p:nvSpPr>
          <p:spPr bwMode="auto">
            <a:xfrm>
              <a:off x="899592" y="3867894"/>
              <a:ext cx="7272808" cy="338554"/>
            </a:xfrm>
            <a:prstGeom prst="rect">
              <a:avLst/>
            </a:prstGeom>
            <a:extLst/>
          </p:spPr>
          <p:txBody>
            <a:bodyPr wrap="square">
              <a:spAutoFit/>
            </a:bodyPr>
            <a:lstStyle/>
            <a:p>
              <a:pPr marL="285750" indent="-285750">
                <a:buClr>
                  <a:srgbClr val="006699"/>
                </a:buClr>
                <a:buSzPct val="80000"/>
                <a:buFont typeface="Arial Narrow" panose="020B0606020202030204" pitchFamily="34" charset="0"/>
                <a:buChar char="►"/>
              </a:pPr>
              <a:r>
                <a:rPr lang="fr-FR" sz="1600" b="0" dirty="0">
                  <a:solidFill>
                    <a:schemeClr val="tx1">
                      <a:lumMod val="65000"/>
                      <a:lumOff val="35000"/>
                    </a:schemeClr>
                  </a:solidFill>
                </a:rPr>
                <a:t>Déductibilité fiscale du rachat</a:t>
              </a:r>
            </a:p>
          </p:txBody>
        </p:sp>
        <p:grpSp>
          <p:nvGrpSpPr>
            <p:cNvPr id="20" name="Groupe 19"/>
            <p:cNvGrpSpPr/>
            <p:nvPr/>
          </p:nvGrpSpPr>
          <p:grpSpPr>
            <a:xfrm>
              <a:off x="755576" y="2307661"/>
              <a:ext cx="1584176" cy="1560233"/>
              <a:chOff x="611560" y="1275606"/>
              <a:chExt cx="1584176" cy="1961656"/>
            </a:xfrm>
          </p:grpSpPr>
          <p:sp>
            <p:nvSpPr>
              <p:cNvPr id="21" name="Forme libre 20"/>
              <p:cNvSpPr/>
              <p:nvPr/>
            </p:nvSpPr>
            <p:spPr>
              <a:xfrm>
                <a:off x="755575" y="1690124"/>
                <a:ext cx="1440161" cy="1169658"/>
              </a:xfrm>
              <a:custGeom>
                <a:avLst/>
                <a:gdLst>
                  <a:gd name="connsiteX0" fmla="*/ 0 w 2639161"/>
                  <a:gd name="connsiteY0" fmla="*/ 0 h 1988394"/>
                  <a:gd name="connsiteX1" fmla="*/ 2639161 w 2639161"/>
                  <a:gd name="connsiteY1" fmla="*/ 0 h 1988394"/>
                  <a:gd name="connsiteX2" fmla="*/ 2639161 w 2639161"/>
                  <a:gd name="connsiteY2" fmla="*/ 1988394 h 1988394"/>
                  <a:gd name="connsiteX3" fmla="*/ 0 w 2639161"/>
                  <a:gd name="connsiteY3" fmla="*/ 1988394 h 1988394"/>
                  <a:gd name="connsiteX4" fmla="*/ 0 w 2639161"/>
                  <a:gd name="connsiteY4" fmla="*/ 0 h 1988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9161" h="1988394">
                    <a:moveTo>
                      <a:pt x="0" y="0"/>
                    </a:moveTo>
                    <a:lnTo>
                      <a:pt x="2639161" y="0"/>
                    </a:lnTo>
                    <a:lnTo>
                      <a:pt x="2639161" y="1988394"/>
                    </a:lnTo>
                    <a:lnTo>
                      <a:pt x="0" y="1988394"/>
                    </a:lnTo>
                    <a:lnTo>
                      <a:pt x="0" y="0"/>
                    </a:lnTo>
                    <a:close/>
                  </a:path>
                </a:pathLst>
              </a:custGeom>
              <a:solidFill>
                <a:schemeClr val="bg1">
                  <a:lumMod val="95000"/>
                </a:schemeClr>
              </a:solidFill>
              <a:ln>
                <a:noFill/>
              </a:ln>
              <a:effectLst/>
            </p:spPr>
            <p:txBody>
              <a:bodyPr anchor="ctr" anchorCtr="0"/>
              <a:lstStyle/>
              <a:p>
                <a:pPr marL="182563" defTabSz="855663" eaLnBrk="0" hangingPunct="0"/>
                <a:r>
                  <a:rPr lang="fr-FR" b="0" dirty="0">
                    <a:solidFill>
                      <a:srgbClr val="006699"/>
                    </a:solidFill>
                  </a:rPr>
                  <a:t>Coût d’achat du point</a:t>
                </a:r>
              </a:p>
              <a:p>
                <a:pPr marL="182563" defTabSz="855663" eaLnBrk="0" hangingPunct="0"/>
                <a:r>
                  <a:rPr lang="fr-FR" b="0" dirty="0">
                    <a:solidFill>
                      <a:srgbClr val="006699"/>
                    </a:solidFill>
                  </a:rPr>
                  <a:t>en 2019</a:t>
                </a:r>
              </a:p>
            </p:txBody>
          </p:sp>
          <p:grpSp>
            <p:nvGrpSpPr>
              <p:cNvPr id="22" name="Groupe 21"/>
              <p:cNvGrpSpPr/>
              <p:nvPr/>
            </p:nvGrpSpPr>
            <p:grpSpPr>
              <a:xfrm>
                <a:off x="611560" y="1275606"/>
                <a:ext cx="271610" cy="1961656"/>
                <a:chOff x="539552" y="1198790"/>
                <a:chExt cx="271610" cy="1836000"/>
              </a:xfrm>
            </p:grpSpPr>
            <p:pic>
              <p:nvPicPr>
                <p:cNvPr id="23" name="Picture 2" descr="P:\COMMUNIC\DIAPOS &amp; TRANSPARENTS\2017\TEST\ombre.png"/>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9162" y="1198790"/>
                  <a:ext cx="72000" cy="1836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bwMode="auto">
                <a:xfrm>
                  <a:off x="539552" y="1198790"/>
                  <a:ext cx="199610" cy="17330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Narrow" pitchFamily="34" charset="0"/>
                    <a:cs typeface="Arial" pitchFamily="34" charset="0"/>
                  </a:endParaRPr>
                </a:p>
              </p:txBody>
            </p:sp>
          </p:grpSp>
        </p:grpSp>
      </p:grpSp>
    </p:spTree>
    <p:custDataLst>
      <p:tags r:id="rId1"/>
    </p:custDataLst>
    <p:extLst>
      <p:ext uri="{BB962C8B-B14F-4D97-AF65-F5344CB8AC3E}">
        <p14:creationId xmlns:p14="http://schemas.microsoft.com/office/powerpoint/2010/main" val="22229645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a:spLocks noChangeArrowheads="1"/>
          </p:cNvSpPr>
          <p:nvPr/>
        </p:nvSpPr>
        <p:spPr bwMode="auto">
          <a:xfrm>
            <a:off x="2212853" y="3058969"/>
            <a:ext cx="7056437" cy="178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20000"/>
              </a:lnSpc>
            </a:pPr>
            <a:endParaRPr lang="fr-FR" sz="4000" b="0" dirty="0">
              <a:solidFill>
                <a:schemeClr val="folHlink"/>
              </a:solidFill>
            </a:endParaRPr>
          </a:p>
        </p:txBody>
      </p:sp>
      <p:sp>
        <p:nvSpPr>
          <p:cNvPr id="24" name="Rectangle 2"/>
          <p:cNvSpPr>
            <a:spLocks noChangeArrowheads="1"/>
          </p:cNvSpPr>
          <p:nvPr/>
        </p:nvSpPr>
        <p:spPr bwMode="auto">
          <a:xfrm>
            <a:off x="2060453" y="2906569"/>
            <a:ext cx="7056437" cy="178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20000"/>
              </a:lnSpc>
            </a:pPr>
            <a:endParaRPr lang="fr-FR" sz="4000" b="0" dirty="0">
              <a:solidFill>
                <a:schemeClr val="folHlink"/>
              </a:solidFill>
            </a:endParaRPr>
          </a:p>
        </p:txBody>
      </p:sp>
      <p:sp>
        <p:nvSpPr>
          <p:cNvPr id="7" name="Rectangle 2"/>
          <p:cNvSpPr>
            <a:spLocks noChangeArrowheads="1"/>
          </p:cNvSpPr>
          <p:nvPr/>
        </p:nvSpPr>
        <p:spPr bwMode="auto">
          <a:xfrm>
            <a:off x="1908053" y="2950816"/>
            <a:ext cx="7056437" cy="178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20000"/>
              </a:lnSpc>
            </a:pPr>
            <a:endParaRPr lang="fr-FR" sz="4000" b="0" dirty="0">
              <a:solidFill>
                <a:schemeClr val="folHlink"/>
              </a:solidFill>
            </a:endParaRPr>
          </a:p>
        </p:txBody>
      </p:sp>
      <p:sp>
        <p:nvSpPr>
          <p:cNvPr id="8" name="Rectangle 2"/>
          <p:cNvSpPr>
            <a:spLocks noChangeArrowheads="1"/>
          </p:cNvSpPr>
          <p:nvPr/>
        </p:nvSpPr>
        <p:spPr bwMode="auto">
          <a:xfrm>
            <a:off x="1908053" y="2950816"/>
            <a:ext cx="7056437" cy="178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20000"/>
              </a:lnSpc>
            </a:pPr>
            <a:endParaRPr lang="fr-FR" sz="4000" b="0" dirty="0">
              <a:solidFill>
                <a:schemeClr val="folHlink"/>
              </a:solidFill>
            </a:endParaRPr>
          </a:p>
        </p:txBody>
      </p:sp>
    </p:spTree>
    <p:custDataLst>
      <p:tags r:id="rId1"/>
    </p:custDataLst>
    <p:extLst>
      <p:ext uri="{BB962C8B-B14F-4D97-AF65-F5344CB8AC3E}">
        <p14:creationId xmlns:p14="http://schemas.microsoft.com/office/powerpoint/2010/main" val="3983580732"/>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12" name="AutoShape 13"/>
          <p:cNvSpPr>
            <a:spLocks noChangeArrowheads="1"/>
          </p:cNvSpPr>
          <p:nvPr/>
        </p:nvSpPr>
        <p:spPr bwMode="auto">
          <a:xfrm>
            <a:off x="1187451" y="573881"/>
            <a:ext cx="6913563" cy="486966"/>
          </a:xfrm>
          <a:prstGeom prst="roundRect">
            <a:avLst>
              <a:gd name="adj" fmla="val 16667"/>
            </a:avLst>
          </a:prstGeom>
          <a:noFill/>
          <a:ln>
            <a:noFill/>
          </a:ln>
          <a:effectLst/>
          <a:extLst>
            <a:ext uri="{909E8E84-426E-40DD-AFC4-6F175D3DCCD1}">
              <a14:hiddenFill xmlns:a14="http://schemas.microsoft.com/office/drawing/2010/main">
                <a:solidFill>
                  <a:srgbClr val="4C004C"/>
                </a:solidFill>
              </a14:hiddenFill>
            </a:ext>
            <a:ext uri="{91240B29-F687-4F45-9708-019B960494DF}">
              <a14:hiddenLine xmlns:a14="http://schemas.microsoft.com/office/drawing/2010/main" w="9525">
                <a:solidFill>
                  <a:srgbClr val="4C004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2800" b="0" dirty="0">
              <a:solidFill>
                <a:srgbClr val="4C004C"/>
              </a:solidFill>
              <a:sym typeface="Wingdings" pitchFamily="2" charset="2"/>
            </a:endParaRPr>
          </a:p>
        </p:txBody>
      </p:sp>
      <p:grpSp>
        <p:nvGrpSpPr>
          <p:cNvPr id="3" name="Groupe 2"/>
          <p:cNvGrpSpPr/>
          <p:nvPr/>
        </p:nvGrpSpPr>
        <p:grpSpPr>
          <a:xfrm>
            <a:off x="1691680" y="1020298"/>
            <a:ext cx="4608512" cy="2844001"/>
            <a:chOff x="395536" y="1020298"/>
            <a:chExt cx="4608512" cy="2844001"/>
          </a:xfrm>
        </p:grpSpPr>
        <p:grpSp>
          <p:nvGrpSpPr>
            <p:cNvPr id="12" name="Groupe 11"/>
            <p:cNvGrpSpPr/>
            <p:nvPr/>
          </p:nvGrpSpPr>
          <p:grpSpPr>
            <a:xfrm>
              <a:off x="395536" y="1020298"/>
              <a:ext cx="4356239" cy="2844001"/>
              <a:chOff x="611560" y="1275604"/>
              <a:chExt cx="4356239" cy="4659193"/>
            </a:xfrm>
          </p:grpSpPr>
          <p:sp>
            <p:nvSpPr>
              <p:cNvPr id="13" name="Forme libre 12"/>
              <p:cNvSpPr/>
              <p:nvPr/>
            </p:nvSpPr>
            <p:spPr>
              <a:xfrm>
                <a:off x="755575" y="1690126"/>
                <a:ext cx="4212224" cy="749409"/>
              </a:xfrm>
              <a:custGeom>
                <a:avLst/>
                <a:gdLst>
                  <a:gd name="connsiteX0" fmla="*/ 0 w 2639161"/>
                  <a:gd name="connsiteY0" fmla="*/ 0 h 1988394"/>
                  <a:gd name="connsiteX1" fmla="*/ 2639161 w 2639161"/>
                  <a:gd name="connsiteY1" fmla="*/ 0 h 1988394"/>
                  <a:gd name="connsiteX2" fmla="*/ 2639161 w 2639161"/>
                  <a:gd name="connsiteY2" fmla="*/ 1988394 h 1988394"/>
                  <a:gd name="connsiteX3" fmla="*/ 0 w 2639161"/>
                  <a:gd name="connsiteY3" fmla="*/ 1988394 h 1988394"/>
                  <a:gd name="connsiteX4" fmla="*/ 0 w 2639161"/>
                  <a:gd name="connsiteY4" fmla="*/ 0 h 1988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9161" h="1988394">
                    <a:moveTo>
                      <a:pt x="0" y="0"/>
                    </a:moveTo>
                    <a:lnTo>
                      <a:pt x="2639161" y="0"/>
                    </a:lnTo>
                    <a:lnTo>
                      <a:pt x="2639161" y="1988394"/>
                    </a:lnTo>
                    <a:lnTo>
                      <a:pt x="0" y="1988394"/>
                    </a:lnTo>
                    <a:lnTo>
                      <a:pt x="0" y="0"/>
                    </a:lnTo>
                    <a:close/>
                  </a:path>
                </a:pathLst>
              </a:custGeom>
              <a:solidFill>
                <a:schemeClr val="bg1">
                  <a:lumMod val="95000"/>
                </a:schemeClr>
              </a:solidFill>
              <a:ln>
                <a:noFill/>
              </a:ln>
              <a:effectLst/>
            </p:spPr>
            <p:txBody>
              <a:bodyPr anchor="ctr" anchorCtr="0"/>
              <a:lstStyle/>
              <a:p>
                <a:pPr marL="182563" defTabSz="855663" eaLnBrk="0" hangingPunct="0"/>
                <a:r>
                  <a:rPr lang="fr-FR" dirty="0">
                    <a:solidFill>
                      <a:srgbClr val="006699"/>
                    </a:solidFill>
                  </a:rPr>
                  <a:t>Pour les allocataires et les prestataires</a:t>
                </a:r>
              </a:p>
            </p:txBody>
          </p:sp>
          <p:grpSp>
            <p:nvGrpSpPr>
              <p:cNvPr id="14" name="Groupe 13"/>
              <p:cNvGrpSpPr/>
              <p:nvPr/>
            </p:nvGrpSpPr>
            <p:grpSpPr>
              <a:xfrm>
                <a:off x="611560" y="1275604"/>
                <a:ext cx="271610" cy="4659193"/>
                <a:chOff x="539552" y="1198788"/>
                <a:chExt cx="271610" cy="4360736"/>
              </a:xfrm>
            </p:grpSpPr>
            <p:pic>
              <p:nvPicPr>
                <p:cNvPr id="15" name="Picture 2" descr="P:\COMMUNIC\DIAPOS &amp; TRANSPARENTS\2017\TEST\ombre.png"/>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9162" y="1198788"/>
                  <a:ext cx="72000" cy="436073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bwMode="auto">
                <a:xfrm>
                  <a:off x="539552" y="1198790"/>
                  <a:ext cx="199610" cy="4360734"/>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Arial Narrow" pitchFamily="34" charset="0"/>
                    <a:cs typeface="Arial" pitchFamily="34" charset="0"/>
                  </a:endParaRPr>
                </a:p>
              </p:txBody>
            </p:sp>
          </p:grpSp>
        </p:grpSp>
        <p:sp>
          <p:nvSpPr>
            <p:cNvPr id="123918" name="Rectangle 38"/>
            <p:cNvSpPr>
              <a:spLocks noChangeArrowheads="1"/>
            </p:cNvSpPr>
            <p:nvPr/>
          </p:nvSpPr>
          <p:spPr bwMode="auto">
            <a:xfrm>
              <a:off x="683567" y="1849554"/>
              <a:ext cx="4320481" cy="197012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6699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5695" tIns="42849" rIns="85695" bIns="42849">
              <a:spAutoFit/>
            </a:bodyPr>
            <a:lstStyle/>
            <a:p>
              <a:pPr marL="285750" indent="-285750" defTabSz="855663" eaLnBrk="0" hangingPunct="0">
                <a:lnSpc>
                  <a:spcPct val="90000"/>
                </a:lnSpc>
                <a:buClr>
                  <a:srgbClr val="003399"/>
                </a:buClr>
                <a:buFont typeface="Arial" panose="020B0604020202020204" pitchFamily="34" charset="0"/>
                <a:buChar char="•"/>
              </a:pPr>
              <a:r>
                <a:rPr lang="fr-FR" b="0" dirty="0">
                  <a:solidFill>
                    <a:srgbClr val="5F5F5F"/>
                  </a:solidFill>
                </a:rPr>
                <a:t>Attribution de secours divers aux allocataires, prestataires ou ayants droit en difficulté.</a:t>
              </a:r>
            </a:p>
            <a:p>
              <a:pPr marL="285750" indent="-285750" defTabSz="855663" eaLnBrk="0" hangingPunct="0">
                <a:lnSpc>
                  <a:spcPct val="50000"/>
                </a:lnSpc>
                <a:buClr>
                  <a:srgbClr val="003399"/>
                </a:buClr>
                <a:buFont typeface="Arial" panose="020B0604020202020204" pitchFamily="34" charset="0"/>
                <a:buChar char="•"/>
              </a:pPr>
              <a:endParaRPr lang="fr-FR" b="0" dirty="0">
                <a:solidFill>
                  <a:srgbClr val="5F5F5F"/>
                </a:solidFill>
              </a:endParaRPr>
            </a:p>
            <a:p>
              <a:pPr marL="285750" indent="-285750" defTabSz="855663" eaLnBrk="0" hangingPunct="0">
                <a:lnSpc>
                  <a:spcPct val="90000"/>
                </a:lnSpc>
                <a:buClr>
                  <a:srgbClr val="003399"/>
                </a:buClr>
                <a:buFont typeface="Arial" panose="020B0604020202020204" pitchFamily="34" charset="0"/>
                <a:buChar char="•"/>
              </a:pPr>
              <a:r>
                <a:rPr lang="fr-FR" b="0" dirty="0">
                  <a:solidFill>
                    <a:srgbClr val="5F5F5F"/>
                  </a:solidFill>
                </a:rPr>
                <a:t>Secours forfaitaire attribué aux allocataires exonérés totalement de CSG et de RDS.</a:t>
              </a:r>
            </a:p>
            <a:p>
              <a:pPr marL="285750" indent="-285750" defTabSz="855663" eaLnBrk="0" hangingPunct="0">
                <a:lnSpc>
                  <a:spcPct val="90000"/>
                </a:lnSpc>
                <a:buClr>
                  <a:srgbClr val="003399"/>
                </a:buClr>
                <a:buFont typeface="Arial" panose="020B0604020202020204" pitchFamily="34" charset="0"/>
                <a:buChar char="•"/>
              </a:pPr>
              <a:endParaRPr lang="fr-FR" b="0" dirty="0">
                <a:solidFill>
                  <a:srgbClr val="5F5F5F"/>
                </a:solidFill>
              </a:endParaRPr>
            </a:p>
            <a:p>
              <a:pPr marL="285750" indent="-285750" defTabSz="855663" eaLnBrk="0" hangingPunct="0">
                <a:lnSpc>
                  <a:spcPct val="90000"/>
                </a:lnSpc>
                <a:buClr>
                  <a:srgbClr val="003399"/>
                </a:buClr>
                <a:buFont typeface="Arial" panose="020B0604020202020204" pitchFamily="34" charset="0"/>
                <a:buChar char="•"/>
              </a:pPr>
              <a:r>
                <a:rPr lang="fr-FR" b="0" dirty="0">
                  <a:solidFill>
                    <a:srgbClr val="5F5F5F"/>
                  </a:solidFill>
                </a:rPr>
                <a:t>Aide aux enfants âgés de plus de 25 ans </a:t>
              </a:r>
              <a:br>
                <a:rPr lang="fr-FR" b="0" dirty="0">
                  <a:solidFill>
                    <a:srgbClr val="5F5F5F"/>
                  </a:solidFill>
                </a:rPr>
              </a:br>
              <a:r>
                <a:rPr lang="fr-FR" b="0" dirty="0">
                  <a:solidFill>
                    <a:srgbClr val="5F5F5F"/>
                  </a:solidFill>
                </a:rPr>
                <a:t>poursuivant leurs études.</a:t>
              </a:r>
            </a:p>
          </p:txBody>
        </p:sp>
      </p:grpSp>
      <p:sp>
        <p:nvSpPr>
          <p:cNvPr id="5" name="Titre 4"/>
          <p:cNvSpPr>
            <a:spLocks noGrp="1"/>
          </p:cNvSpPr>
          <p:nvPr>
            <p:ph type="title"/>
          </p:nvPr>
        </p:nvSpPr>
        <p:spPr/>
        <p:txBody>
          <a:bodyPr/>
          <a:lstStyle/>
          <a:p>
            <a:r>
              <a:rPr lang="fr-FR" dirty="0"/>
              <a:t>Domaines d’intervention</a:t>
            </a:r>
          </a:p>
        </p:txBody>
      </p:sp>
    </p:spTree>
    <p:custDataLst>
      <p:tags r:id="rId1"/>
    </p:custDataLst>
    <p:extLst>
      <p:ext uri="{BB962C8B-B14F-4D97-AF65-F5344CB8AC3E}">
        <p14:creationId xmlns:p14="http://schemas.microsoft.com/office/powerpoint/2010/main" val="16029909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24" name="Rectangle 8"/>
          <p:cNvSpPr>
            <a:spLocks noGrp="1" noChangeArrowheads="1"/>
          </p:cNvSpPr>
          <p:nvPr>
            <p:ph type="title"/>
          </p:nvPr>
        </p:nvSpPr>
        <p:spPr/>
        <p:txBody>
          <a:bodyPr/>
          <a:lstStyle/>
          <a:p>
            <a:r>
              <a:rPr lang="fr-FR" altLang="fr-FR"/>
              <a:t>Commission du Fonds d’action sociale</a:t>
            </a:r>
            <a:endParaRPr lang="fr-FR" altLang="fr-FR" dirty="0"/>
          </a:p>
        </p:txBody>
      </p:sp>
      <p:sp>
        <p:nvSpPr>
          <p:cNvPr id="726018" name="Rectangle 2"/>
          <p:cNvSpPr>
            <a:spLocks noChangeArrowheads="1"/>
          </p:cNvSpPr>
          <p:nvPr/>
        </p:nvSpPr>
        <p:spPr bwMode="auto">
          <a:xfrm>
            <a:off x="324174" y="2048299"/>
            <a:ext cx="4175818" cy="2179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8687" tIns="75600" rIns="223200" bIns="39344">
            <a:spAutoFit/>
          </a:bodyPr>
          <a:lstStyle>
            <a:lvl1pPr indent="1588" defTabSz="787400">
              <a:tabLst>
                <a:tab pos="363538" algn="l"/>
              </a:tabLst>
              <a:defRPr sz="2400">
                <a:solidFill>
                  <a:schemeClr val="tx1"/>
                </a:solidFill>
                <a:latin typeface="Times New Roman" pitchFamily="18" charset="0"/>
              </a:defRPr>
            </a:lvl1pPr>
            <a:lvl2pPr marL="719138" defTabSz="787400">
              <a:tabLst>
                <a:tab pos="363538" algn="l"/>
              </a:tabLst>
              <a:defRPr sz="2400">
                <a:solidFill>
                  <a:schemeClr val="tx1"/>
                </a:solidFill>
                <a:latin typeface="Times New Roman" pitchFamily="18" charset="0"/>
              </a:defRPr>
            </a:lvl2pPr>
            <a:lvl3pPr marL="898525" defTabSz="787400">
              <a:tabLst>
                <a:tab pos="363538" algn="l"/>
              </a:tabLst>
              <a:defRPr sz="2400">
                <a:solidFill>
                  <a:schemeClr val="tx1"/>
                </a:solidFill>
                <a:latin typeface="Times New Roman" pitchFamily="18" charset="0"/>
              </a:defRPr>
            </a:lvl3pPr>
            <a:lvl4pPr marL="1179513" defTabSz="787400">
              <a:tabLst>
                <a:tab pos="363538" algn="l"/>
              </a:tabLst>
              <a:defRPr sz="2400">
                <a:solidFill>
                  <a:schemeClr val="tx1"/>
                </a:solidFill>
                <a:latin typeface="Times New Roman" pitchFamily="18" charset="0"/>
              </a:defRPr>
            </a:lvl4pPr>
            <a:lvl5pPr marL="1571625" defTabSz="787400">
              <a:tabLst>
                <a:tab pos="363538" algn="l"/>
              </a:tabLst>
              <a:defRPr sz="2400">
                <a:solidFill>
                  <a:schemeClr val="tx1"/>
                </a:solidFill>
                <a:latin typeface="Times New Roman" pitchFamily="18" charset="0"/>
              </a:defRPr>
            </a:lvl5pPr>
            <a:lvl6pPr marL="2028825" defTabSz="787400" eaLnBrk="0" fontAlgn="base" hangingPunct="0">
              <a:spcBef>
                <a:spcPct val="0"/>
              </a:spcBef>
              <a:spcAft>
                <a:spcPct val="0"/>
              </a:spcAft>
              <a:tabLst>
                <a:tab pos="363538" algn="l"/>
              </a:tabLst>
              <a:defRPr sz="2400">
                <a:solidFill>
                  <a:schemeClr val="tx1"/>
                </a:solidFill>
                <a:latin typeface="Times New Roman" pitchFamily="18" charset="0"/>
              </a:defRPr>
            </a:lvl6pPr>
            <a:lvl7pPr marL="2486025" defTabSz="787400" eaLnBrk="0" fontAlgn="base" hangingPunct="0">
              <a:spcBef>
                <a:spcPct val="0"/>
              </a:spcBef>
              <a:spcAft>
                <a:spcPct val="0"/>
              </a:spcAft>
              <a:tabLst>
                <a:tab pos="363538" algn="l"/>
              </a:tabLst>
              <a:defRPr sz="2400">
                <a:solidFill>
                  <a:schemeClr val="tx1"/>
                </a:solidFill>
                <a:latin typeface="Times New Roman" pitchFamily="18" charset="0"/>
              </a:defRPr>
            </a:lvl7pPr>
            <a:lvl8pPr marL="2943225" defTabSz="787400" eaLnBrk="0" fontAlgn="base" hangingPunct="0">
              <a:spcBef>
                <a:spcPct val="0"/>
              </a:spcBef>
              <a:spcAft>
                <a:spcPct val="0"/>
              </a:spcAft>
              <a:tabLst>
                <a:tab pos="363538" algn="l"/>
              </a:tabLst>
              <a:defRPr sz="2400">
                <a:solidFill>
                  <a:schemeClr val="tx1"/>
                </a:solidFill>
                <a:latin typeface="Times New Roman" pitchFamily="18" charset="0"/>
              </a:defRPr>
            </a:lvl8pPr>
            <a:lvl9pPr marL="3400425" defTabSz="787400" eaLnBrk="0" fontAlgn="base" hangingPunct="0">
              <a:spcBef>
                <a:spcPct val="0"/>
              </a:spcBef>
              <a:spcAft>
                <a:spcPct val="0"/>
              </a:spcAft>
              <a:tabLst>
                <a:tab pos="363538" algn="l"/>
              </a:tabLst>
              <a:defRPr sz="2400">
                <a:solidFill>
                  <a:schemeClr val="tx1"/>
                </a:solidFill>
                <a:latin typeface="Times New Roman" pitchFamily="18" charset="0"/>
              </a:defRPr>
            </a:lvl9pPr>
          </a:lstStyle>
          <a:p>
            <a:pPr eaLnBrk="1" hangingPunct="1">
              <a:lnSpc>
                <a:spcPct val="85000"/>
              </a:lnSpc>
              <a:spcAft>
                <a:spcPct val="50000"/>
              </a:spcAft>
              <a:buClr>
                <a:srgbClr val="0066FF"/>
              </a:buClr>
              <a:buFont typeface="Monotype Sorts" pitchFamily="2" charset="2"/>
              <a:buChar char="Ù"/>
            </a:pPr>
            <a:r>
              <a:rPr lang="fr-FR" altLang="fr-FR" sz="1800" dirty="0">
                <a:latin typeface="Arial" panose="020B0604020202020204" pitchFamily="34" charset="0"/>
              </a:rPr>
              <a:t>	</a:t>
            </a:r>
            <a:r>
              <a:rPr lang="fr-FR" altLang="fr-FR" sz="1800" b="0" dirty="0">
                <a:solidFill>
                  <a:srgbClr val="5F5F5F"/>
                </a:solidFill>
                <a:latin typeface="Arial Narrow" pitchFamily="34" charset="0"/>
              </a:rPr>
              <a:t>information,</a:t>
            </a:r>
          </a:p>
          <a:p>
            <a:pPr eaLnBrk="1" hangingPunct="1">
              <a:lnSpc>
                <a:spcPct val="85000"/>
              </a:lnSpc>
              <a:spcAft>
                <a:spcPct val="50000"/>
              </a:spcAft>
              <a:buClr>
                <a:srgbClr val="0066FF"/>
              </a:buClr>
              <a:buFont typeface="Monotype Sorts" pitchFamily="2" charset="2"/>
              <a:buChar char="Ù"/>
            </a:pPr>
            <a:r>
              <a:rPr lang="fr-FR" altLang="fr-FR" sz="1800" b="0" dirty="0">
                <a:solidFill>
                  <a:srgbClr val="5F5F5F"/>
                </a:solidFill>
                <a:latin typeface="Arial Narrow" pitchFamily="34" charset="0"/>
              </a:rPr>
              <a:t>	enquête sur demande</a:t>
            </a:r>
            <a:br>
              <a:rPr lang="fr-FR" altLang="fr-FR" sz="1800" b="0" dirty="0">
                <a:solidFill>
                  <a:srgbClr val="5F5F5F"/>
                </a:solidFill>
                <a:latin typeface="Arial Narrow" pitchFamily="34" charset="0"/>
              </a:rPr>
            </a:br>
            <a:r>
              <a:rPr lang="fr-FR" altLang="fr-FR" sz="1800" b="0" dirty="0">
                <a:solidFill>
                  <a:srgbClr val="5F5F5F"/>
                </a:solidFill>
                <a:latin typeface="Arial Narrow" pitchFamily="34" charset="0"/>
              </a:rPr>
              <a:t>	de la CARMF,</a:t>
            </a:r>
          </a:p>
          <a:p>
            <a:pPr eaLnBrk="1" hangingPunct="1">
              <a:lnSpc>
                <a:spcPct val="85000"/>
              </a:lnSpc>
              <a:spcAft>
                <a:spcPct val="50000"/>
              </a:spcAft>
              <a:buClr>
                <a:srgbClr val="0066FF"/>
              </a:buClr>
              <a:buFont typeface="Monotype Sorts" pitchFamily="2" charset="2"/>
              <a:buChar char="Ù"/>
            </a:pPr>
            <a:r>
              <a:rPr lang="fr-FR" altLang="fr-FR" sz="1800" b="0" dirty="0">
                <a:solidFill>
                  <a:srgbClr val="5F5F5F"/>
                </a:solidFill>
                <a:latin typeface="Arial Narrow" pitchFamily="34" charset="0"/>
              </a:rPr>
              <a:t>	intervention auprès des services</a:t>
            </a:r>
            <a:br>
              <a:rPr lang="fr-FR" altLang="fr-FR" sz="1800" b="0" dirty="0">
                <a:solidFill>
                  <a:srgbClr val="5F5F5F"/>
                </a:solidFill>
                <a:latin typeface="Arial Narrow" pitchFamily="34" charset="0"/>
              </a:rPr>
            </a:br>
            <a:r>
              <a:rPr lang="fr-FR" altLang="fr-FR" sz="1800" b="0" dirty="0">
                <a:solidFill>
                  <a:srgbClr val="5F5F5F"/>
                </a:solidFill>
                <a:latin typeface="Arial Narrow" pitchFamily="34" charset="0"/>
              </a:rPr>
              <a:t>	de la CARMF sur demande de </a:t>
            </a:r>
            <a:br>
              <a:rPr lang="fr-FR" altLang="fr-FR" sz="1800" b="0" dirty="0">
                <a:solidFill>
                  <a:srgbClr val="5F5F5F"/>
                </a:solidFill>
                <a:latin typeface="Arial Narrow" pitchFamily="34" charset="0"/>
              </a:rPr>
            </a:br>
            <a:r>
              <a:rPr lang="fr-FR" altLang="fr-FR" sz="1800" b="0" dirty="0">
                <a:solidFill>
                  <a:srgbClr val="5F5F5F"/>
                </a:solidFill>
                <a:latin typeface="Arial Narrow" pitchFamily="34" charset="0"/>
              </a:rPr>
              <a:t>	l’adhérent.</a:t>
            </a:r>
          </a:p>
          <a:p>
            <a:pPr marL="0" lvl="2" eaLnBrk="1" hangingPunct="1">
              <a:lnSpc>
                <a:spcPct val="85000"/>
              </a:lnSpc>
              <a:spcAft>
                <a:spcPct val="50000"/>
              </a:spcAft>
              <a:buClr>
                <a:srgbClr val="0066FF"/>
              </a:buClr>
              <a:buFont typeface="Monotype Sorts" pitchFamily="2" charset="2"/>
              <a:buChar char="Ù"/>
            </a:pPr>
            <a:r>
              <a:rPr lang="fr-FR" altLang="fr-FR" sz="1800" b="0" dirty="0">
                <a:solidFill>
                  <a:srgbClr val="5F5F5F"/>
                </a:solidFill>
                <a:latin typeface="Arial Narrow" pitchFamily="34" charset="0"/>
              </a:rPr>
              <a:t>	Signalement de situations difficiles</a:t>
            </a:r>
          </a:p>
        </p:txBody>
      </p:sp>
      <p:sp>
        <p:nvSpPr>
          <p:cNvPr id="726022" name="AutoShape 6"/>
          <p:cNvSpPr>
            <a:spLocks noChangeArrowheads="1"/>
          </p:cNvSpPr>
          <p:nvPr/>
        </p:nvSpPr>
        <p:spPr bwMode="auto">
          <a:xfrm>
            <a:off x="271363" y="843558"/>
            <a:ext cx="6892925" cy="442674"/>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2000" b="1" dirty="0">
                <a:latin typeface="Arial" panose="020B0604020202020204" pitchFamily="34" charset="0"/>
                <a:cs typeface="Arial" panose="020B0604020202020204" pitchFamily="34" charset="0"/>
                <a:sym typeface="Wingdings" pitchFamily="2" charset="2"/>
              </a:rPr>
              <a:t>Missions du délégué</a:t>
            </a:r>
          </a:p>
        </p:txBody>
      </p:sp>
      <p:sp>
        <p:nvSpPr>
          <p:cNvPr id="726026" name="Rectangle 10"/>
          <p:cNvSpPr>
            <a:spLocks noChangeArrowheads="1"/>
          </p:cNvSpPr>
          <p:nvPr/>
        </p:nvSpPr>
        <p:spPr bwMode="auto">
          <a:xfrm>
            <a:off x="323528" y="1322547"/>
            <a:ext cx="3600399" cy="539353"/>
          </a:xfrm>
          <a:prstGeom prst="rect">
            <a:avLst/>
          </a:prstGeom>
          <a:solidFill>
            <a:schemeClr val="bg1">
              <a:lumMod val="95000"/>
            </a:schemeClr>
          </a:solidFill>
          <a:ln>
            <a:noFill/>
          </a:ln>
          <a:effectLst/>
          <a:extLst/>
        </p:spPr>
        <p:txBody>
          <a:bodyPr anchor="ctr" anchorCtr="0"/>
          <a:lstStyle/>
          <a:p>
            <a:pPr marL="182563" defTabSz="855663" eaLnBrk="0" hangingPunct="0"/>
            <a:r>
              <a:rPr lang="fr-FR" altLang="fr-FR" dirty="0">
                <a:solidFill>
                  <a:srgbClr val="006699"/>
                </a:solidFill>
              </a:rPr>
              <a:t>Rôle d’intermédiaire entre </a:t>
            </a:r>
            <a:br>
              <a:rPr lang="fr-FR" altLang="fr-FR" dirty="0">
                <a:solidFill>
                  <a:srgbClr val="006699"/>
                </a:solidFill>
              </a:rPr>
            </a:br>
            <a:r>
              <a:rPr lang="fr-FR" altLang="fr-FR" dirty="0">
                <a:solidFill>
                  <a:srgbClr val="006699"/>
                </a:solidFill>
              </a:rPr>
              <a:t>la CARMF et les adhérents</a:t>
            </a:r>
          </a:p>
        </p:txBody>
      </p:sp>
      <p:sp>
        <p:nvSpPr>
          <p:cNvPr id="726029" name="Rectangle 13"/>
          <p:cNvSpPr>
            <a:spLocks noChangeArrowheads="1"/>
          </p:cNvSpPr>
          <p:nvPr/>
        </p:nvSpPr>
        <p:spPr bwMode="auto">
          <a:xfrm>
            <a:off x="4617720" y="1938217"/>
            <a:ext cx="4464496" cy="2318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8687" tIns="75600" rIns="223200" bIns="39344">
            <a:spAutoFit/>
          </a:bodyPr>
          <a:lstStyle/>
          <a:p>
            <a:pPr defTabSz="787400">
              <a:lnSpc>
                <a:spcPct val="85000"/>
              </a:lnSpc>
              <a:spcAft>
                <a:spcPct val="50000"/>
              </a:spcAft>
              <a:buClr>
                <a:srgbClr val="0066FF"/>
              </a:buClr>
              <a:tabLst>
                <a:tab pos="363538" algn="l"/>
              </a:tabLst>
            </a:pPr>
            <a:r>
              <a:rPr lang="fr-FR" altLang="fr-FR" b="0" dirty="0">
                <a:solidFill>
                  <a:srgbClr val="5F5F5F"/>
                </a:solidFill>
              </a:rPr>
              <a:t>Le délégué doit renseigner la commission </a:t>
            </a:r>
            <a:br>
              <a:rPr lang="fr-FR" altLang="fr-FR" b="0" dirty="0">
                <a:solidFill>
                  <a:srgbClr val="5F5F5F"/>
                </a:solidFill>
              </a:rPr>
            </a:br>
            <a:r>
              <a:rPr lang="fr-FR" altLang="fr-FR" b="0" dirty="0">
                <a:solidFill>
                  <a:srgbClr val="5F5F5F"/>
                </a:solidFill>
              </a:rPr>
              <a:t>du FAS sur :</a:t>
            </a:r>
          </a:p>
          <a:p>
            <a:pPr indent="1588" defTabSz="787400">
              <a:lnSpc>
                <a:spcPct val="85000"/>
              </a:lnSpc>
              <a:spcAft>
                <a:spcPct val="50000"/>
              </a:spcAft>
              <a:buClr>
                <a:srgbClr val="0066FF"/>
              </a:buClr>
              <a:buFont typeface="Monotype Sorts" pitchFamily="2" charset="2"/>
              <a:buChar char="Ù"/>
              <a:tabLst>
                <a:tab pos="363538" algn="l"/>
              </a:tabLst>
            </a:pPr>
            <a:r>
              <a:rPr lang="fr-FR" altLang="fr-FR" b="0" dirty="0">
                <a:solidFill>
                  <a:srgbClr val="5F5F5F"/>
                </a:solidFill>
              </a:rPr>
              <a:t>	son état de santé </a:t>
            </a:r>
            <a:br>
              <a:rPr lang="fr-FR" altLang="fr-FR" b="0" dirty="0">
                <a:solidFill>
                  <a:srgbClr val="5F5F5F"/>
                </a:solidFill>
              </a:rPr>
            </a:br>
            <a:r>
              <a:rPr lang="fr-FR" altLang="fr-FR" b="0" dirty="0">
                <a:solidFill>
                  <a:srgbClr val="5F5F5F"/>
                </a:solidFill>
              </a:rPr>
              <a:t>	(sans pratiquer d’examen médical),</a:t>
            </a:r>
          </a:p>
          <a:p>
            <a:pPr indent="1588" defTabSz="787400">
              <a:lnSpc>
                <a:spcPct val="85000"/>
              </a:lnSpc>
              <a:spcAft>
                <a:spcPct val="50000"/>
              </a:spcAft>
              <a:buClr>
                <a:srgbClr val="0066FF"/>
              </a:buClr>
              <a:buFont typeface="Monotype Sorts" pitchFamily="2" charset="2"/>
              <a:buChar char="Ù"/>
              <a:tabLst>
                <a:tab pos="363538" algn="l"/>
              </a:tabLst>
            </a:pPr>
            <a:r>
              <a:rPr lang="fr-FR" altLang="fr-FR" b="0" dirty="0">
                <a:solidFill>
                  <a:srgbClr val="5F5F5F"/>
                </a:solidFill>
              </a:rPr>
              <a:t>	sa situation familiale et sociale,</a:t>
            </a:r>
          </a:p>
          <a:p>
            <a:pPr indent="1588" defTabSz="787400">
              <a:lnSpc>
                <a:spcPct val="85000"/>
              </a:lnSpc>
              <a:spcAft>
                <a:spcPct val="50000"/>
              </a:spcAft>
              <a:buClr>
                <a:srgbClr val="0066FF"/>
              </a:buClr>
              <a:buFont typeface="Monotype Sorts" pitchFamily="2" charset="2"/>
              <a:buChar char="Ù"/>
              <a:tabLst>
                <a:tab pos="363538" algn="l"/>
              </a:tabLst>
            </a:pPr>
            <a:r>
              <a:rPr lang="fr-FR" altLang="fr-FR" b="0" dirty="0">
                <a:solidFill>
                  <a:srgbClr val="5F5F5F"/>
                </a:solidFill>
              </a:rPr>
              <a:t>	sa situation financière et patrimoniale,</a:t>
            </a:r>
          </a:p>
          <a:p>
            <a:pPr indent="1588" defTabSz="787400">
              <a:lnSpc>
                <a:spcPct val="85000"/>
              </a:lnSpc>
              <a:spcAft>
                <a:spcPct val="50000"/>
              </a:spcAft>
              <a:buClr>
                <a:srgbClr val="0066FF"/>
              </a:buClr>
              <a:buFont typeface="Monotype Sorts" pitchFamily="2" charset="2"/>
              <a:buChar char="Ù"/>
              <a:tabLst>
                <a:tab pos="363538" algn="l"/>
              </a:tabLst>
            </a:pPr>
            <a:r>
              <a:rPr lang="fr-FR" altLang="fr-FR" b="0" dirty="0">
                <a:solidFill>
                  <a:srgbClr val="5F5F5F"/>
                </a:solidFill>
              </a:rPr>
              <a:t>	ses perspectives d’avenir.</a:t>
            </a:r>
          </a:p>
        </p:txBody>
      </p:sp>
      <p:sp>
        <p:nvSpPr>
          <p:cNvPr id="726031" name="Rectangle 15"/>
          <p:cNvSpPr>
            <a:spLocks noChangeArrowheads="1"/>
          </p:cNvSpPr>
          <p:nvPr/>
        </p:nvSpPr>
        <p:spPr bwMode="auto">
          <a:xfrm>
            <a:off x="4716016" y="1322547"/>
            <a:ext cx="3959674" cy="539353"/>
          </a:xfrm>
          <a:prstGeom prst="rect">
            <a:avLst/>
          </a:prstGeom>
          <a:solidFill>
            <a:schemeClr val="bg1">
              <a:lumMod val="95000"/>
            </a:schemeClr>
          </a:solidFill>
          <a:ln>
            <a:noFill/>
          </a:ln>
          <a:effectLst/>
          <a:extLst/>
        </p:spPr>
        <p:txBody>
          <a:bodyPr anchor="ctr" anchorCtr="0"/>
          <a:lstStyle/>
          <a:p>
            <a:pPr marL="182563" defTabSz="855663" eaLnBrk="0" hangingPunct="0"/>
            <a:r>
              <a:rPr lang="fr-FR" altLang="fr-FR" dirty="0">
                <a:solidFill>
                  <a:srgbClr val="006699"/>
                </a:solidFill>
              </a:rPr>
              <a:t>Un médecin sollicite </a:t>
            </a:r>
            <a:br>
              <a:rPr lang="fr-FR" altLang="fr-FR" dirty="0">
                <a:solidFill>
                  <a:srgbClr val="006699"/>
                </a:solidFill>
              </a:rPr>
            </a:br>
            <a:r>
              <a:rPr lang="fr-FR" altLang="fr-FR" dirty="0">
                <a:solidFill>
                  <a:srgbClr val="006699"/>
                </a:solidFill>
              </a:rPr>
              <a:t>le Fonds d’action sociale</a:t>
            </a:r>
          </a:p>
        </p:txBody>
      </p:sp>
    </p:spTree>
    <p:custDataLst>
      <p:tags r:id="rId1"/>
    </p:custDataLst>
    <p:extLst>
      <p:ext uri="{BB962C8B-B14F-4D97-AF65-F5344CB8AC3E}">
        <p14:creationId xmlns:p14="http://schemas.microsoft.com/office/powerpoint/2010/main" val="42906368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726024"/>
                                        </p:tgtEl>
                                        <p:attrNameLst>
                                          <p:attrName>style.visibility</p:attrName>
                                        </p:attrNameLst>
                                      </p:cBhvr>
                                      <p:to>
                                        <p:strVal val="visible"/>
                                      </p:to>
                                    </p:set>
                                  </p:childTnLst>
                                </p:cTn>
                              </p:par>
                            </p:childTnLst>
                          </p:cTn>
                        </p:par>
                        <p:par>
                          <p:cTn id="7" fill="hold">
                            <p:stCondLst>
                              <p:cond delay="250"/>
                            </p:stCondLst>
                            <p:childTnLst>
                              <p:par>
                                <p:cTn id="8" presetID="22" presetClass="entr" presetSubtype="1" fill="hold" grpId="0" nodeType="afterEffect">
                                  <p:stCondLst>
                                    <p:cond delay="0"/>
                                  </p:stCondLst>
                                  <p:childTnLst>
                                    <p:set>
                                      <p:cBhvr>
                                        <p:cTn id="9" dur="1" fill="hold">
                                          <p:stCondLst>
                                            <p:cond delay="0"/>
                                          </p:stCondLst>
                                        </p:cTn>
                                        <p:tgtEl>
                                          <p:spTgt spid="726022"/>
                                        </p:tgtEl>
                                        <p:attrNameLst>
                                          <p:attrName>style.visibility</p:attrName>
                                        </p:attrNameLst>
                                      </p:cBhvr>
                                      <p:to>
                                        <p:strVal val="visible"/>
                                      </p:to>
                                    </p:set>
                                    <p:animEffect transition="in" filter="wipe(up)">
                                      <p:cBhvr>
                                        <p:cTn id="10" dur="500"/>
                                        <p:tgtEl>
                                          <p:spTgt spid="726022"/>
                                        </p:tgtEl>
                                      </p:cBhvr>
                                    </p:animEffect>
                                  </p:childTnLst>
                                </p:cTn>
                              </p:par>
                            </p:childTnLst>
                          </p:cTn>
                        </p:par>
                        <p:par>
                          <p:cTn id="11" fill="hold" nodeType="afterGroup">
                            <p:stCondLst>
                              <p:cond delay="750"/>
                            </p:stCondLst>
                            <p:childTnLst>
                              <p:par>
                                <p:cTn id="12" presetID="22" presetClass="entr" presetSubtype="1" fill="hold" grpId="0" nodeType="afterEffect">
                                  <p:stCondLst>
                                    <p:cond delay="0"/>
                                  </p:stCondLst>
                                  <p:childTnLst>
                                    <p:set>
                                      <p:cBhvr>
                                        <p:cTn id="13" dur="1" fill="hold">
                                          <p:stCondLst>
                                            <p:cond delay="0"/>
                                          </p:stCondLst>
                                        </p:cTn>
                                        <p:tgtEl>
                                          <p:spTgt spid="726026"/>
                                        </p:tgtEl>
                                        <p:attrNameLst>
                                          <p:attrName>style.visibility</p:attrName>
                                        </p:attrNameLst>
                                      </p:cBhvr>
                                      <p:to>
                                        <p:strVal val="visible"/>
                                      </p:to>
                                    </p:set>
                                    <p:animEffect transition="in" filter="wipe(up)">
                                      <p:cBhvr>
                                        <p:cTn id="14" dur="500"/>
                                        <p:tgtEl>
                                          <p:spTgt spid="726026"/>
                                        </p:tgtEl>
                                      </p:cBhvr>
                                    </p:animEffect>
                                  </p:childTnLst>
                                </p:cTn>
                              </p:par>
                            </p:childTnLst>
                          </p:cTn>
                        </p:par>
                        <p:par>
                          <p:cTn id="15" fill="hold" nodeType="afterGroup">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726018"/>
                                        </p:tgtEl>
                                        <p:attrNameLst>
                                          <p:attrName>style.visibility</p:attrName>
                                        </p:attrNameLst>
                                      </p:cBhvr>
                                      <p:to>
                                        <p:strVal val="visible"/>
                                      </p:to>
                                    </p:set>
                                    <p:animEffect transition="in" filter="wipe(left)">
                                      <p:cBhvr>
                                        <p:cTn id="18" dur="500"/>
                                        <p:tgtEl>
                                          <p:spTgt spid="726018"/>
                                        </p:tgtEl>
                                      </p:cBhvr>
                                    </p:animEffect>
                                  </p:childTnLst>
                                </p:cTn>
                              </p:par>
                            </p:childTnLst>
                          </p:cTn>
                        </p:par>
                        <p:par>
                          <p:cTn id="19" fill="hold" nodeType="afterGroup">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726031"/>
                                        </p:tgtEl>
                                        <p:attrNameLst>
                                          <p:attrName>style.visibility</p:attrName>
                                        </p:attrNameLst>
                                      </p:cBhvr>
                                      <p:to>
                                        <p:strVal val="visible"/>
                                      </p:to>
                                    </p:set>
                                    <p:animEffect transition="in" filter="wipe(up)">
                                      <p:cBhvr>
                                        <p:cTn id="22" dur="500"/>
                                        <p:tgtEl>
                                          <p:spTgt spid="726031"/>
                                        </p:tgtEl>
                                      </p:cBhvr>
                                    </p:animEffect>
                                  </p:childTnLst>
                                </p:cTn>
                              </p:par>
                            </p:childTnLst>
                          </p:cTn>
                        </p:par>
                        <p:par>
                          <p:cTn id="23" fill="hold" nodeType="afterGroup">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26029"/>
                                        </p:tgtEl>
                                        <p:attrNameLst>
                                          <p:attrName>style.visibility</p:attrName>
                                        </p:attrNameLst>
                                      </p:cBhvr>
                                      <p:to>
                                        <p:strVal val="visible"/>
                                      </p:to>
                                    </p:set>
                                    <p:animEffect transition="in" filter="wipe(left)">
                                      <p:cBhvr>
                                        <p:cTn id="26" dur="500"/>
                                        <p:tgtEl>
                                          <p:spTgt spid="726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024" grpId="0"/>
      <p:bldP spid="726018" grpId="0"/>
      <p:bldP spid="726022" grpId="0"/>
      <p:bldP spid="726026" grpId="0" animBg="1"/>
      <p:bldP spid="726029" grpId="0"/>
      <p:bldP spid="7260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Démographie</a:t>
            </a:r>
          </a:p>
        </p:txBody>
      </p:sp>
      <p:grpSp>
        <p:nvGrpSpPr>
          <p:cNvPr id="3" name="Groupe 2"/>
          <p:cNvGrpSpPr/>
          <p:nvPr/>
        </p:nvGrpSpPr>
        <p:grpSpPr>
          <a:xfrm>
            <a:off x="3131827" y="915566"/>
            <a:ext cx="5400613" cy="4077839"/>
            <a:chOff x="1354488" y="1057236"/>
            <a:chExt cx="5400613" cy="4077839"/>
          </a:xfrm>
        </p:grpSpPr>
        <p:graphicFrame>
          <p:nvGraphicFramePr>
            <p:cNvPr id="14" name="Group 409"/>
            <p:cNvGraphicFramePr>
              <a:graphicFrameLocks/>
            </p:cNvGraphicFramePr>
            <p:nvPr>
              <p:extLst>
                <p:ext uri="{D42A27DB-BD31-4B8C-83A1-F6EECF244321}">
                  <p14:modId xmlns:p14="http://schemas.microsoft.com/office/powerpoint/2010/main" val="2224008930"/>
                </p:ext>
              </p:extLst>
            </p:nvPr>
          </p:nvGraphicFramePr>
          <p:xfrm>
            <a:off x="1355945" y="1057236"/>
            <a:ext cx="5399156" cy="4077839"/>
          </p:xfrm>
          <a:graphic>
            <a:graphicData uri="http://schemas.openxmlformats.org/drawingml/2006/table">
              <a:tbl>
                <a:tblPr>
                  <a:effectLst/>
                  <a:tableStyleId>{8EC20E35-A176-4012-BC5E-935CFFF8708E}</a:tableStyleId>
                </a:tblPr>
                <a:tblGrid>
                  <a:gridCol w="2806868">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tblGrid>
                <a:tr h="3429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fr-FR" sz="1800" b="1" dirty="0">
                          <a:solidFill>
                            <a:schemeClr val="bg1"/>
                          </a:solidFill>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fr-FR" sz="1800" baseline="0" dirty="0">
                            <a:solidFill>
                              <a:schemeClr val="bg1"/>
                            </a:solidFill>
                          </a:rPr>
                          <a:t>Effectifs </a:t>
                        </a:r>
                        <a:endParaRPr lang="fr-FR" sz="1800" b="0" kern="1200" dirty="0">
                          <a:solidFill>
                            <a:schemeClr val="bg1"/>
                          </a:solidFill>
                          <a:latin typeface="+mn-lt"/>
                          <a:ea typeface="+mn-ea"/>
                          <a:cs typeface="+mn-cs"/>
                        </a:endParaRPr>
                      </a:p>
                    </a:txBody>
                    <a:tcPr marL="22382" marR="22382" marT="36000" marB="36000" anchor="ctr" anchorCtr="1"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lang="fr-FR" sz="1800" b="0" kern="1200" dirty="0">
                          <a:solidFill>
                            <a:schemeClr val="bg1"/>
                          </a:solidFill>
                          <a:latin typeface="+mn-lt"/>
                          <a:ea typeface="+mn-ea"/>
                          <a:cs typeface="+mn-cs"/>
                        </a:endParaRPr>
                      </a:p>
                    </a:txBody>
                    <a:tcPr marL="22382" marR="22382" marT="36000" marB="36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r-FR" sz="1600" kern="1200" dirty="0">
                            <a:solidFill>
                              <a:schemeClr val="tx1"/>
                            </a:solidFill>
                            <a:latin typeface="+mn-lt"/>
                            <a:ea typeface="+mn-ea"/>
                            <a:cs typeface="+mn-cs"/>
                          </a:rPr>
                          <a:t>Cotisants </a:t>
                        </a:r>
                        <a:r>
                          <a:rPr lang="fr-FR" sz="1600" kern="1200" baseline="30000" dirty="0">
                            <a:solidFill>
                              <a:schemeClr val="tx1"/>
                            </a:solidFill>
                            <a:latin typeface="+mn-lt"/>
                            <a:ea typeface="+mn-ea"/>
                            <a:cs typeface="+mn-cs"/>
                          </a:rPr>
                          <a:t>(1) (2)</a:t>
                        </a:r>
                      </a:p>
                    </a:txBody>
                    <a:tcPr marL="180000" marR="0" marT="0" marB="0" anchor="ctr" horzOverflow="overflow">
                      <a:lnL w="12700" cap="flat" cmpd="sng" algn="ctr">
                        <a:no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fr-FR" sz="1600" b="0" dirty="0">
                            <a:solidFill>
                              <a:srgbClr val="006699"/>
                            </a:solidFill>
                          </a:rPr>
                          <a:t>11 813</a:t>
                        </a:r>
                      </a:p>
                    </a:txBody>
                    <a:tcPr marL="0" marR="306000" marT="0" marB="0" anchor="ctr" horzOverflow="overflow">
                      <a:lnL>
                        <a:noFill/>
                      </a:lnL>
                      <a:lnR>
                        <a:noFill/>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lang="fr-FR" sz="1600" b="0" dirty="0">
                          <a:solidFill>
                            <a:srgbClr val="006699"/>
                          </a:solidFill>
                        </a:endParaRPr>
                      </a:p>
                    </a:txBody>
                    <a:tcPr marL="0" marR="0" marT="0" marB="0" anchor="ctr" horzOverflow="overflow">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r-FR" sz="1600" kern="1200" dirty="0">
                            <a:solidFill>
                              <a:schemeClr val="tx1"/>
                            </a:solidFill>
                            <a:latin typeface="+mn-lt"/>
                            <a:ea typeface="+mn-ea"/>
                            <a:cs typeface="+mn-cs"/>
                          </a:rPr>
                          <a:t>Cumul retraite / activité</a:t>
                        </a:r>
                      </a:p>
                    </a:txBody>
                    <a:tcPr marL="180000" marR="0" marT="0" marB="0" anchor="ctr" horzOverflow="overflow">
                      <a:lnL w="12700" cap="flat" cmpd="sng" algn="ctr">
                        <a:noFill/>
                        <a:prstDash val="solid"/>
                        <a:round/>
                        <a:headEnd type="none" w="med" len="med"/>
                        <a:tailEnd type="none" w="med" len="med"/>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fr-FR" sz="1600" b="0" dirty="0">
                            <a:solidFill>
                              <a:srgbClr val="006699"/>
                            </a:solidFill>
                          </a:rPr>
                          <a:t>974</a:t>
                        </a:r>
                      </a:p>
                    </a:txBody>
                    <a:tcPr marL="0" marR="306000" marT="0" marB="0" anchor="ctr" horzOverflow="overflow">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lang="fr-FR" sz="1600" b="0" dirty="0">
                          <a:solidFill>
                            <a:srgbClr val="006699"/>
                          </a:solidFill>
                        </a:endParaRPr>
                      </a:p>
                    </a:txBody>
                    <a:tcPr marL="0" marR="0" marT="0" marB="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r-FR" sz="1600" kern="1200" dirty="0">
                            <a:solidFill>
                              <a:schemeClr val="tx1"/>
                            </a:solidFill>
                            <a:latin typeface="+mn-lt"/>
                            <a:ea typeface="+mn-ea"/>
                            <a:cs typeface="+mn-cs"/>
                          </a:rPr>
                          <a:t>Conjoints collaborateurs</a:t>
                        </a:r>
                      </a:p>
                    </a:txBody>
                    <a:tcPr marL="180000" marR="0" marT="0" marB="0" anchor="ctr" horzOverflow="overflow">
                      <a:lnL w="12700" cap="flat" cmpd="sng" algn="ctr">
                        <a:noFill/>
                        <a:prstDash val="solid"/>
                        <a:round/>
                        <a:headEnd type="none" w="med" len="med"/>
                        <a:tailEnd type="none" w="med" len="med"/>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fr-FR" sz="1600" b="0" dirty="0">
                            <a:solidFill>
                              <a:srgbClr val="006699"/>
                            </a:solidFill>
                          </a:rPr>
                          <a:t>170</a:t>
                        </a:r>
                      </a:p>
                    </a:txBody>
                    <a:tcPr marL="0" marR="306000" marT="0" marB="0" anchor="ctr" horzOverflow="overflow">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lang="fr-FR" sz="1600" b="0" dirty="0">
                          <a:solidFill>
                            <a:srgbClr val="006699"/>
                          </a:solidFill>
                        </a:endParaRPr>
                      </a:p>
                    </a:txBody>
                    <a:tcPr marL="0" marR="0" marT="0" marB="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r-FR" sz="1600" kern="1200" dirty="0">
                            <a:solidFill>
                              <a:schemeClr val="tx1"/>
                            </a:solidFill>
                            <a:latin typeface="+mn-lt"/>
                            <a:ea typeface="+mn-ea"/>
                            <a:cs typeface="+mn-cs"/>
                          </a:rPr>
                          <a:t>Retraités </a:t>
                        </a:r>
                        <a:r>
                          <a:rPr lang="fr-FR" sz="1600" kern="1200" baseline="30000" dirty="0">
                            <a:solidFill>
                              <a:schemeClr val="tx1"/>
                            </a:solidFill>
                            <a:latin typeface="+mn-lt"/>
                            <a:ea typeface="+mn-ea"/>
                            <a:cs typeface="+mn-cs"/>
                          </a:rPr>
                          <a:t> (2)</a:t>
                        </a:r>
                        <a:endParaRPr lang="fr-FR" sz="1600" kern="1200" dirty="0">
                          <a:solidFill>
                            <a:schemeClr val="tx1"/>
                          </a:solidFill>
                          <a:latin typeface="+mn-lt"/>
                          <a:ea typeface="+mn-ea"/>
                          <a:cs typeface="+mn-cs"/>
                        </a:endParaRPr>
                      </a:p>
                    </a:txBody>
                    <a:tcPr marL="180000" marR="0" marT="0" marB="0" anchor="ctr" horzOverflow="overflow">
                      <a:lnL w="12700" cap="flat" cmpd="sng" algn="ctr">
                        <a:noFill/>
                        <a:prstDash val="solid"/>
                        <a:round/>
                        <a:headEnd type="none" w="med" len="med"/>
                        <a:tailEnd type="none" w="med" len="med"/>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fr-FR" sz="1600" b="0" dirty="0">
                            <a:solidFill>
                              <a:srgbClr val="006699"/>
                            </a:solidFill>
                          </a:rPr>
                          <a:t>6 947</a:t>
                        </a:r>
                      </a:p>
                    </a:txBody>
                    <a:tcPr marL="0" marR="306000" marT="0" marB="0" anchor="ctr" horzOverflow="overflow">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lang="fr-FR" sz="1600" b="0" dirty="0">
                          <a:solidFill>
                            <a:srgbClr val="006699"/>
                          </a:solidFill>
                        </a:endParaRPr>
                      </a:p>
                    </a:txBody>
                    <a:tcPr marL="0" marR="0" marT="0" marB="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r-FR" sz="1600" kern="1200" dirty="0">
                            <a:solidFill>
                              <a:schemeClr val="tx1"/>
                            </a:solidFill>
                            <a:latin typeface="+mn-lt"/>
                            <a:ea typeface="+mn-ea"/>
                            <a:cs typeface="+mn-cs"/>
                          </a:rPr>
                          <a:t>Conjoints collaborateurs</a:t>
                        </a:r>
                        <a:r>
                          <a:rPr lang="fr-FR" sz="1600" kern="1200" baseline="0" dirty="0">
                            <a:solidFill>
                              <a:schemeClr val="tx1"/>
                            </a:solidFill>
                            <a:latin typeface="+mn-lt"/>
                            <a:ea typeface="+mn-ea"/>
                            <a:cs typeface="+mn-cs"/>
                          </a:rPr>
                          <a:t> retraités</a:t>
                        </a:r>
                        <a:endParaRPr lang="fr-FR" sz="1600" kern="1200" dirty="0">
                          <a:solidFill>
                            <a:schemeClr val="tx1"/>
                          </a:solidFill>
                          <a:latin typeface="+mn-lt"/>
                          <a:ea typeface="+mn-ea"/>
                          <a:cs typeface="+mn-cs"/>
                        </a:endParaRPr>
                      </a:p>
                    </a:txBody>
                    <a:tcPr marL="180000" marR="0" marT="0" marB="0" anchor="ctr" horzOverflow="overflow">
                      <a:lnL w="12700" cap="flat" cmpd="sng" algn="ctr">
                        <a:noFill/>
                        <a:prstDash val="solid"/>
                        <a:round/>
                        <a:headEnd type="none" w="med" len="med"/>
                        <a:tailEnd type="none" w="med" len="med"/>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fr-FR" sz="1600" b="0" dirty="0">
                            <a:solidFill>
                              <a:srgbClr val="006699"/>
                            </a:solidFill>
                          </a:rPr>
                          <a:t>233</a:t>
                        </a:r>
                      </a:p>
                    </a:txBody>
                    <a:tcPr marL="0" marR="306000" marT="0" marB="0" anchor="ctr" horzOverflow="overflow">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lang="fr-FR" sz="1600" b="0" dirty="0">
                          <a:solidFill>
                            <a:srgbClr val="006699"/>
                          </a:solidFill>
                        </a:endParaRPr>
                      </a:p>
                    </a:txBody>
                    <a:tcPr marL="0" marR="0" marT="0" marB="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FR" sz="1600" b="0" i="0" u="none" strike="noStrike" kern="1200" cap="none" normalizeH="0" baseline="0" dirty="0">
                            <a:ln>
                              <a:noFill/>
                            </a:ln>
                            <a:solidFill>
                              <a:schemeClr val="tx1"/>
                            </a:solidFill>
                            <a:effectLst/>
                            <a:latin typeface="Arial Narrow" pitchFamily="34" charset="0"/>
                            <a:ea typeface="+mn-ea"/>
                            <a:cs typeface="Arial" pitchFamily="34" charset="0"/>
                          </a:rPr>
                          <a:t>Médecins invalides</a:t>
                        </a:r>
                        <a:endParaRPr lang="fr-FR" sz="1600" kern="1200" dirty="0">
                          <a:solidFill>
                            <a:schemeClr val="tx1"/>
                          </a:solidFill>
                          <a:latin typeface="+mn-lt"/>
                          <a:ea typeface="+mn-ea"/>
                          <a:cs typeface="+mn-cs"/>
                        </a:endParaRPr>
                      </a:p>
                    </a:txBody>
                    <a:tcPr marL="180000" marR="0" marT="0" marB="0" anchor="ctr" horzOverflow="overflow">
                      <a:lnL w="12700" cap="flat" cmpd="sng" algn="ctr">
                        <a:noFill/>
                        <a:prstDash val="solid"/>
                        <a:round/>
                        <a:headEnd type="none" w="med" len="med"/>
                        <a:tailEnd type="none" w="med" len="med"/>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fr-FR" sz="1600" b="0" dirty="0">
                            <a:solidFill>
                              <a:srgbClr val="006699"/>
                            </a:solidFill>
                          </a:rPr>
                          <a:t>39</a:t>
                        </a:r>
                      </a:p>
                    </a:txBody>
                    <a:tcPr marL="0" marR="306000" marT="0" marB="0" anchor="ctr" horzOverflow="overflow">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lang="fr-FR" sz="1600" b="0" dirty="0">
                          <a:solidFill>
                            <a:srgbClr val="006699"/>
                          </a:solidFill>
                        </a:endParaRPr>
                      </a:p>
                    </a:txBody>
                    <a:tcPr marL="0" marR="0" marT="0" marB="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FR" sz="1600" b="0" i="0" u="none" strike="noStrike" kern="1200" cap="none" normalizeH="0" baseline="0" dirty="0">
                            <a:ln>
                              <a:noFill/>
                            </a:ln>
                            <a:solidFill>
                              <a:schemeClr val="tx1"/>
                            </a:solidFill>
                            <a:effectLst/>
                            <a:latin typeface="Arial Narrow" pitchFamily="34" charset="0"/>
                            <a:ea typeface="+mn-ea"/>
                            <a:cs typeface="Arial" pitchFamily="34" charset="0"/>
                          </a:rPr>
                          <a:t>Conjoints d'invalides</a:t>
                        </a:r>
                        <a:endParaRPr lang="fr-FR" sz="1600" kern="1200" dirty="0">
                          <a:solidFill>
                            <a:schemeClr val="tx1"/>
                          </a:solidFill>
                          <a:latin typeface="+mn-lt"/>
                          <a:ea typeface="+mn-ea"/>
                          <a:cs typeface="+mn-cs"/>
                        </a:endParaRPr>
                      </a:p>
                    </a:txBody>
                    <a:tcPr marL="180000" marR="0" marT="0" marB="0" anchor="ctr" horzOverflow="overflow">
                      <a:lnL w="12700" cap="flat" cmpd="sng" algn="ctr">
                        <a:noFill/>
                        <a:prstDash val="solid"/>
                        <a:round/>
                        <a:headEnd type="none" w="med" len="med"/>
                        <a:tailEnd type="none" w="med" len="med"/>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fr-FR" sz="1600" b="0" dirty="0">
                            <a:solidFill>
                              <a:srgbClr val="006699"/>
                            </a:solidFill>
                          </a:rPr>
                          <a:t>1</a:t>
                        </a:r>
                      </a:p>
                    </a:txBody>
                    <a:tcPr marL="0" marR="306000" marT="0" marB="0" anchor="ctr" horzOverflow="overflow">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lang="fr-FR" sz="1600" b="0" dirty="0">
                          <a:solidFill>
                            <a:srgbClr val="006699"/>
                          </a:solidFill>
                        </a:endParaRPr>
                      </a:p>
                    </a:txBody>
                    <a:tcPr marL="0" marR="0" marT="0" marB="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FR" sz="1600" b="0" i="0" u="none" strike="noStrike" kern="1200" cap="none" normalizeH="0" baseline="0" dirty="0">
                            <a:ln>
                              <a:noFill/>
                            </a:ln>
                            <a:solidFill>
                              <a:schemeClr val="tx1"/>
                            </a:solidFill>
                            <a:effectLst/>
                            <a:latin typeface="Arial Narrow" pitchFamily="34" charset="0"/>
                            <a:ea typeface="+mn-ea"/>
                            <a:cs typeface="Arial" pitchFamily="34" charset="0"/>
                          </a:rPr>
                          <a:t>Enfants d’invalides</a:t>
                        </a:r>
                        <a:endParaRPr lang="fr-FR" sz="1600" kern="1200" dirty="0">
                          <a:solidFill>
                            <a:schemeClr val="tx1"/>
                          </a:solidFill>
                          <a:latin typeface="+mn-lt"/>
                          <a:ea typeface="+mn-ea"/>
                          <a:cs typeface="+mn-cs"/>
                        </a:endParaRPr>
                      </a:p>
                    </a:txBody>
                    <a:tcPr marL="180000" marR="0" marT="0" marB="0" anchor="ctr" horzOverflow="overflow">
                      <a:lnL w="12700" cap="flat" cmpd="sng" algn="ctr">
                        <a:noFill/>
                        <a:prstDash val="solid"/>
                        <a:round/>
                        <a:headEnd type="none" w="med" len="med"/>
                        <a:tailEnd type="none" w="med" len="med"/>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fr-FR" sz="1600" b="0" dirty="0">
                            <a:solidFill>
                              <a:srgbClr val="006699"/>
                            </a:solidFill>
                          </a:rPr>
                          <a:t>35</a:t>
                        </a:r>
                      </a:p>
                    </a:txBody>
                    <a:tcPr marL="0" marR="306000" marT="0" marB="0" anchor="ctr" horzOverflow="overflow">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lang="fr-FR" sz="1600" b="0" dirty="0">
                          <a:solidFill>
                            <a:srgbClr val="006699"/>
                          </a:solidFill>
                        </a:endParaRPr>
                      </a:p>
                    </a:txBody>
                    <a:tcPr marL="0" marR="0" marT="0" marB="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r-FR" sz="1600" kern="1200">
                            <a:solidFill>
                              <a:schemeClr val="tx1"/>
                            </a:solidFill>
                            <a:latin typeface="+mn-lt"/>
                            <a:ea typeface="+mn-ea"/>
                            <a:cs typeface="+mn-cs"/>
                          </a:rPr>
                          <a:t>Conjoints survivants + de 60 ans</a:t>
                        </a:r>
                      </a:p>
                    </a:txBody>
                    <a:tcPr marL="180000" marR="0" marT="0" marB="0" anchor="ctr" horzOverflow="overflow">
                      <a:lnL w="12700" cap="flat" cmpd="sng" algn="ctr">
                        <a:noFill/>
                        <a:prstDash val="solid"/>
                        <a:round/>
                        <a:headEnd type="none" w="med" len="med"/>
                        <a:tailEnd type="none" w="med" len="med"/>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fr-FR" sz="1600" b="0" dirty="0">
                            <a:solidFill>
                              <a:srgbClr val="006699"/>
                            </a:solidFill>
                          </a:rPr>
                          <a:t>2 212</a:t>
                        </a:r>
                      </a:p>
                    </a:txBody>
                    <a:tcPr marL="0" marR="306000" marT="0" marB="0" anchor="ctr" horzOverflow="overflow">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lang="fr-FR" sz="1600" b="0" dirty="0">
                          <a:solidFill>
                            <a:srgbClr val="006699"/>
                          </a:solidFill>
                        </a:endParaRPr>
                      </a:p>
                    </a:txBody>
                    <a:tcPr marL="0" marR="0" marT="0" marB="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fr-FR" sz="1600" kern="1200" dirty="0">
                            <a:solidFill>
                              <a:schemeClr val="tx1"/>
                            </a:solidFill>
                            <a:latin typeface="+mn-lt"/>
                            <a:ea typeface="+mn-ea"/>
                            <a:cs typeface="+mn-cs"/>
                          </a:rPr>
                          <a:t>Conjoints survivants - de 60 ans</a:t>
                        </a:r>
                      </a:p>
                    </a:txBody>
                    <a:tcPr marL="180000" marR="0" marT="0" marB="0" anchor="ctr" horzOverflow="overflow">
                      <a:lnL w="12700" cap="flat" cmpd="sng" algn="ctr">
                        <a:noFill/>
                        <a:prstDash val="solid"/>
                        <a:round/>
                        <a:headEnd type="none" w="med" len="med"/>
                        <a:tailEnd type="none" w="med" len="med"/>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fr-FR" sz="1600" b="0" dirty="0">
                            <a:solidFill>
                              <a:srgbClr val="006699"/>
                            </a:solidFill>
                          </a:rPr>
                          <a:t>104</a:t>
                        </a:r>
                      </a:p>
                    </a:txBody>
                    <a:tcPr marL="0" marR="306000" marT="0" marB="0" anchor="ctr" horzOverflow="overflow">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lang="fr-FR" sz="1600" b="0" dirty="0">
                          <a:solidFill>
                            <a:srgbClr val="006699"/>
                          </a:solidFill>
                        </a:endParaRPr>
                      </a:p>
                    </a:txBody>
                    <a:tcPr marL="0" marR="0" marT="0" marB="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7545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FR" sz="1600" b="0" i="0" u="none" strike="noStrike" kern="1200" cap="none" normalizeH="0" baseline="0" dirty="0">
                            <a:ln>
                              <a:noFill/>
                            </a:ln>
                            <a:solidFill>
                              <a:schemeClr val="tx1"/>
                            </a:solidFill>
                            <a:effectLst/>
                            <a:latin typeface="Arial Narrow" pitchFamily="34" charset="0"/>
                            <a:ea typeface="+mn-ea"/>
                            <a:cs typeface="Arial" pitchFamily="34" charset="0"/>
                          </a:rPr>
                          <a:t>Orphelins</a:t>
                        </a:r>
                        <a:endParaRPr lang="fr-FR" sz="1600" kern="1200" dirty="0">
                          <a:solidFill>
                            <a:schemeClr val="tx1"/>
                          </a:solidFill>
                          <a:latin typeface="+mn-lt"/>
                          <a:ea typeface="+mn-ea"/>
                          <a:cs typeface="+mn-cs"/>
                        </a:endParaRPr>
                      </a:p>
                    </a:txBody>
                    <a:tcPr marL="180000" marR="0" marT="0" marB="0" anchor="ctr" horzOverflow="overflow">
                      <a:lnL w="12700" cap="flat" cmpd="sng" algn="ctr">
                        <a:noFill/>
                        <a:prstDash val="solid"/>
                        <a:round/>
                        <a:headEnd type="none" w="med" len="med"/>
                        <a:tailEnd type="none" w="med" len="med"/>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fr-FR" sz="1600" b="0" dirty="0">
                            <a:solidFill>
                              <a:srgbClr val="006699"/>
                            </a:solidFill>
                          </a:rPr>
                          <a:t>142</a:t>
                        </a:r>
                      </a:p>
                    </a:txBody>
                    <a:tcPr marL="0" marR="306000" marT="0" marB="0" anchor="ctr" horzOverflow="overflow">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lang="fr-FR" sz="1600" b="0" dirty="0">
                          <a:solidFill>
                            <a:srgbClr val="006699"/>
                          </a:solidFill>
                        </a:endParaRPr>
                      </a:p>
                    </a:txBody>
                    <a:tcPr marL="0" marR="0" marT="0" marB="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FR" sz="1600" b="0" i="0" u="none" strike="noStrike" kern="1200" cap="none" normalizeH="0" baseline="0" dirty="0">
                            <a:ln>
                              <a:noFill/>
                            </a:ln>
                            <a:solidFill>
                              <a:schemeClr val="tx1"/>
                            </a:solidFill>
                            <a:effectLst/>
                            <a:latin typeface="Arial Narrow" pitchFamily="34" charset="0"/>
                            <a:ea typeface="+mn-ea"/>
                            <a:cs typeface="Arial" pitchFamily="34" charset="0"/>
                          </a:rPr>
                          <a:t>Enfants infirmes</a:t>
                        </a:r>
                        <a:endParaRPr lang="fr-FR" sz="1600" kern="1200" dirty="0">
                          <a:solidFill>
                            <a:schemeClr val="tx1"/>
                          </a:solidFill>
                          <a:latin typeface="+mn-lt"/>
                          <a:ea typeface="+mn-ea"/>
                          <a:cs typeface="+mn-cs"/>
                        </a:endParaRPr>
                      </a:p>
                    </a:txBody>
                    <a:tcPr marL="180000" marR="0" marT="0" marB="0" anchor="ctr" horzOverflow="overflow">
                      <a:lnL w="12700" cap="flat" cmpd="sng" algn="ctr">
                        <a:noFill/>
                        <a:prstDash val="solid"/>
                        <a:round/>
                        <a:headEnd type="none" w="med" len="med"/>
                        <a:tailEnd type="none" w="med" len="med"/>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fr-FR" sz="1600" b="0" dirty="0">
                            <a:solidFill>
                              <a:srgbClr val="006699"/>
                            </a:solidFill>
                          </a:rPr>
                          <a:t>6</a:t>
                        </a:r>
                      </a:p>
                    </a:txBody>
                    <a:tcPr marL="0" marR="306000" marT="0" marB="0" anchor="ctr" horzOverflow="overflow">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lang="fr-FR" sz="1600" b="0" dirty="0">
                          <a:solidFill>
                            <a:srgbClr val="006699"/>
                          </a:solidFill>
                        </a:endParaRPr>
                      </a:p>
                    </a:txBody>
                    <a:tcPr marL="0" marR="0" marT="0" marB="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288064">
                  <a:tc gridSpan="3">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fr-FR" sz="1800" b="0" kern="1200" baseline="12000" dirty="0">
                            <a:solidFill>
                              <a:srgbClr val="5F5F5F"/>
                            </a:solidFill>
                            <a:latin typeface="+mn-lt"/>
                            <a:ea typeface="+mn-ea"/>
                            <a:cs typeface="+mn-cs"/>
                          </a:rPr>
                          <a:t>(1) </a:t>
                        </a:r>
                        <a:r>
                          <a:rPr lang="fr-FR" sz="1400" b="0" dirty="0">
                            <a:solidFill>
                              <a:srgbClr val="5F5F5F"/>
                            </a:solidFill>
                          </a:rPr>
                          <a:t>aux régimes </a:t>
                        </a:r>
                        <a:r>
                          <a:rPr lang="fr-FR" sz="1400" b="0" kern="1200" dirty="0">
                            <a:solidFill>
                              <a:srgbClr val="5F5F5F"/>
                            </a:solidFill>
                            <a:latin typeface="+mn-lt"/>
                            <a:ea typeface="+mn-ea"/>
                            <a:cs typeface="+mn-cs"/>
                          </a:rPr>
                          <a:t>obligatoires              </a:t>
                        </a:r>
                        <a:r>
                          <a:rPr lang="fr-FR" sz="1800" b="0" kern="1200" baseline="12000" dirty="0">
                            <a:solidFill>
                              <a:srgbClr val="5F5F5F"/>
                            </a:solidFill>
                            <a:latin typeface="+mn-lt"/>
                            <a:ea typeface="+mn-ea"/>
                            <a:cs typeface="+mn-cs"/>
                          </a:rPr>
                          <a:t>(2) </a:t>
                        </a:r>
                        <a:r>
                          <a:rPr lang="fr-FR" sz="1400" b="0" dirty="0">
                            <a:solidFill>
                              <a:srgbClr val="5F5F5F"/>
                            </a:solidFill>
                          </a:rPr>
                          <a:t>dont cumul retraite / activité</a:t>
                        </a:r>
                        <a:r>
                          <a:rPr lang="fr-FR" sz="1400" b="0" baseline="0" dirty="0">
                            <a:solidFill>
                              <a:srgbClr val="5F5F5F"/>
                            </a:solidFill>
                          </a:rPr>
                          <a:t> </a:t>
                        </a:r>
                        <a:r>
                          <a:rPr lang="fr-FR" sz="1400" b="0" dirty="0">
                            <a:solidFill>
                              <a:srgbClr val="5F5F5F"/>
                            </a:solidFill>
                          </a:rPr>
                          <a:t>libérale</a:t>
                        </a:r>
                      </a:p>
                    </a:txBody>
                    <a:tcPr marL="180000" marR="360000" marT="36000" marB="36000" anchor="ctr" horzOverflow="overflow">
                      <a:lnL w="12700" cap="flat" cmpd="sng" algn="ctr">
                        <a:noFill/>
                        <a:prstDash val="solid"/>
                        <a:round/>
                        <a:headEnd type="none" w="med" len="med"/>
                        <a:tailEnd type="none" w="med" len="med"/>
                      </a:lnL>
                      <a:lnR>
                        <a:noFill/>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fr-FR" sz="1600" b="0" i="0" u="none" strike="noStrike" cap="none" normalizeH="0" baseline="0" dirty="0">
                          <a:ln>
                            <a:noFill/>
                          </a:ln>
                          <a:solidFill>
                            <a:schemeClr val="tx1"/>
                          </a:solidFill>
                          <a:effectLst/>
                          <a:latin typeface="Arial Narrow" pitchFamily="34" charset="0"/>
                          <a:cs typeface="Arial" pitchFamily="34" charset="0"/>
                        </a:endParaRPr>
                      </a:p>
                    </a:txBody>
                    <a:tcPr marL="0" marR="576000" marT="36000" marB="360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lang="fr-FR" sz="1400" b="0" dirty="0">
                          <a:solidFill>
                            <a:srgbClr val="5F5F5F"/>
                          </a:solidFill>
                        </a:endParaRPr>
                      </a:p>
                    </a:txBody>
                    <a:tcPr marL="180000" marR="360000" marT="36000" marB="36000" anchor="ctr" horzOverflow="overflow">
                      <a:lnL w="12700" cap="flat" cmpd="sng" algn="ctr">
                        <a:noFill/>
                        <a:prstDash val="solid"/>
                        <a:round/>
                        <a:headEnd type="none" w="med" len="med"/>
                        <a:tailEnd type="none" w="med" len="med"/>
                      </a:lnL>
                      <a:lnR>
                        <a:noFill/>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3"/>
                    </a:ext>
                  </a:extLst>
                </a:tr>
              </a:tbl>
            </a:graphicData>
          </a:graphic>
        </p:graphicFrame>
        <p:pic>
          <p:nvPicPr>
            <p:cNvPr id="21" name="Picture 2" descr="P:\COMMUNIC\DIAPOS &amp; TRANSPARENTS\2017\TEST\ombre.png"/>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54488" y="1318683"/>
              <a:ext cx="72000" cy="3348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P:\COMMUNIC\DIAPOS &amp; TRANSPARENTS\2017\TEST\ombre.png"/>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64540" y="1318683"/>
              <a:ext cx="72000" cy="3348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P:\COMMUNIC\DIAPOS &amp; TRANSPARENTS\2017\TEST\ombre.png"/>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22548" y="1333923"/>
              <a:ext cx="72000" cy="33480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p:cNvSpPr/>
          <p:nvPr/>
        </p:nvSpPr>
        <p:spPr>
          <a:xfrm>
            <a:off x="186977" y="991661"/>
            <a:ext cx="2656831" cy="1015663"/>
          </a:xfrm>
          <a:prstGeom prst="rect">
            <a:avLst/>
          </a:prstGeom>
        </p:spPr>
        <p:txBody>
          <a:bodyPr wrap="square">
            <a:spAutoFit/>
          </a:bodyPr>
          <a:lstStyle/>
          <a:p>
            <a:pPr eaLnBrk="0" hangingPunct="0"/>
            <a:r>
              <a:rPr lang="fr-FR" altLang="fr-FR" sz="2000" dirty="0">
                <a:solidFill>
                  <a:schemeClr val="bg1">
                    <a:lumMod val="50000"/>
                  </a:schemeClr>
                </a:solidFill>
                <a:latin typeface="+mn-lt"/>
                <a:cs typeface="+mn-cs"/>
              </a:rPr>
              <a:t>Effectifs</a:t>
            </a:r>
            <a:br>
              <a:rPr lang="fr-FR" altLang="fr-FR" sz="2000" dirty="0">
                <a:solidFill>
                  <a:schemeClr val="bg1">
                    <a:lumMod val="50000"/>
                  </a:schemeClr>
                </a:solidFill>
                <a:latin typeface="+mn-lt"/>
                <a:cs typeface="+mn-cs"/>
              </a:rPr>
            </a:br>
            <a:r>
              <a:rPr lang="fr-FR" altLang="fr-FR" sz="2000" dirty="0">
                <a:solidFill>
                  <a:schemeClr val="bg1">
                    <a:lumMod val="50000"/>
                  </a:schemeClr>
                </a:solidFill>
                <a:latin typeface="+mn-lt"/>
                <a:cs typeface="+mn-cs"/>
              </a:rPr>
              <a:t>Nouvelle Aquitaine</a:t>
            </a:r>
          </a:p>
          <a:p>
            <a:pPr eaLnBrk="0" hangingPunct="0"/>
            <a:r>
              <a:rPr lang="fr-FR" altLang="fr-FR" sz="2000" dirty="0">
                <a:solidFill>
                  <a:schemeClr val="bg1">
                    <a:lumMod val="50000"/>
                  </a:schemeClr>
                </a:solidFill>
                <a:latin typeface="+mn-lt"/>
                <a:cs typeface="+mn-cs"/>
              </a:rPr>
              <a:t>au 1</a:t>
            </a:r>
            <a:r>
              <a:rPr lang="fr-FR" altLang="fr-FR" sz="2000" baseline="30000" dirty="0">
                <a:solidFill>
                  <a:schemeClr val="bg1">
                    <a:lumMod val="50000"/>
                  </a:schemeClr>
                </a:solidFill>
                <a:latin typeface="+mn-lt"/>
                <a:cs typeface="+mn-cs"/>
              </a:rPr>
              <a:t>er</a:t>
            </a:r>
            <a:r>
              <a:rPr lang="fr-FR" altLang="fr-FR" sz="2000" dirty="0">
                <a:solidFill>
                  <a:schemeClr val="bg1">
                    <a:lumMod val="50000"/>
                  </a:schemeClr>
                </a:solidFill>
                <a:latin typeface="+mn-lt"/>
                <a:cs typeface="+mn-cs"/>
              </a:rPr>
              <a:t> juillet 2018</a:t>
            </a:r>
          </a:p>
        </p:txBody>
      </p:sp>
    </p:spTree>
    <p:custDataLst>
      <p:tags r:id="rId1"/>
    </p:custDataLst>
    <p:extLst>
      <p:ext uri="{BB962C8B-B14F-4D97-AF65-F5344CB8AC3E}">
        <p14:creationId xmlns:p14="http://schemas.microsoft.com/office/powerpoint/2010/main" val="32602018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AutoShape 2"/>
          <p:cNvSpPr>
            <a:spLocks noChangeArrowheads="1"/>
          </p:cNvSpPr>
          <p:nvPr/>
        </p:nvSpPr>
        <p:spPr bwMode="auto">
          <a:xfrm>
            <a:off x="-180975" y="-75008"/>
            <a:ext cx="9505950" cy="675085"/>
          </a:xfrm>
          <a:prstGeom prst="roundRect">
            <a:avLst>
              <a:gd name="adj" fmla="val 16667"/>
            </a:avLst>
          </a:prstGeom>
          <a:noFill/>
          <a:ln>
            <a:noFill/>
          </a:ln>
          <a:effectLst>
            <a:outerShdw dist="35921" dir="2700000" algn="ctr" rotWithShape="0">
              <a:srgbClr val="FFFF00"/>
            </a:outerShdw>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chemeClr val="tx1"/>
                </a:solidFill>
                <a:round/>
                <a:headEnd/>
                <a:tailEnd/>
              </a14:hiddenLine>
            </a:ext>
          </a:extLst>
        </p:spPr>
        <p:txBody>
          <a:bodyPr lIns="85695" tIns="42849" rIns="85695" bIns="42849" anchor="ctr"/>
          <a:lstStyle/>
          <a:p>
            <a:pPr algn="ctr" defTabSz="855663" eaLnBrk="0" hangingPunct="0">
              <a:lnSpc>
                <a:spcPct val="90000"/>
              </a:lnSpc>
              <a:defRPr/>
            </a:pPr>
            <a:endParaRPr lang="fr-FR" sz="3000">
              <a:solidFill>
                <a:srgbClr val="0000FF"/>
              </a:solidFill>
              <a:effectLst>
                <a:outerShdw blurRad="38100" dist="38100" dir="2700000" algn="tl">
                  <a:srgbClr val="C0C0C0"/>
                </a:outerShdw>
              </a:effectLst>
            </a:endParaRPr>
          </a:p>
        </p:txBody>
      </p:sp>
      <p:sp>
        <p:nvSpPr>
          <p:cNvPr id="5" name="Titre 4"/>
          <p:cNvSpPr>
            <a:spLocks noGrp="1"/>
          </p:cNvSpPr>
          <p:nvPr>
            <p:ph type="title"/>
          </p:nvPr>
        </p:nvSpPr>
        <p:spPr/>
        <p:txBody>
          <a:bodyPr/>
          <a:lstStyle/>
          <a:p>
            <a:r>
              <a:rPr lang="fr-FR" dirty="0"/>
              <a:t>Aides accordées</a:t>
            </a:r>
          </a:p>
        </p:txBody>
      </p:sp>
      <p:sp>
        <p:nvSpPr>
          <p:cNvPr id="6" name="Espace réservé du contenu 5"/>
          <p:cNvSpPr>
            <a:spLocks noGrp="1"/>
          </p:cNvSpPr>
          <p:nvPr>
            <p:ph idx="1"/>
          </p:nvPr>
        </p:nvSpPr>
        <p:spPr>
          <a:xfrm>
            <a:off x="539552" y="987574"/>
            <a:ext cx="8035800" cy="648072"/>
          </a:xfrm>
        </p:spPr>
        <p:txBody>
          <a:bodyPr/>
          <a:lstStyle/>
          <a:p>
            <a:r>
              <a:rPr lang="fr-FR" dirty="0"/>
              <a:t>Aides accordées aux cotisants et allocataires en 2018</a:t>
            </a:r>
          </a:p>
        </p:txBody>
      </p:sp>
      <p:grpSp>
        <p:nvGrpSpPr>
          <p:cNvPr id="2" name="Groupe 1"/>
          <p:cNvGrpSpPr/>
          <p:nvPr/>
        </p:nvGrpSpPr>
        <p:grpSpPr>
          <a:xfrm>
            <a:off x="833839" y="1375877"/>
            <a:ext cx="7266553" cy="3034057"/>
            <a:chOff x="833839" y="1375877"/>
            <a:chExt cx="7266553" cy="3034057"/>
          </a:xfrm>
        </p:grpSpPr>
        <p:graphicFrame>
          <p:nvGraphicFramePr>
            <p:cNvPr id="13" name="Object 6"/>
            <p:cNvGraphicFramePr>
              <a:graphicFrameLocks noChangeAspect="1"/>
            </p:cNvGraphicFramePr>
            <p:nvPr>
              <p:extLst>
                <p:ext uri="{D42A27DB-BD31-4B8C-83A1-F6EECF244321}">
                  <p14:modId xmlns:p14="http://schemas.microsoft.com/office/powerpoint/2010/main" val="3011440875"/>
                </p:ext>
              </p:extLst>
            </p:nvPr>
          </p:nvGraphicFramePr>
          <p:xfrm>
            <a:off x="1907703" y="1375877"/>
            <a:ext cx="5328593" cy="3034057"/>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 Box 7"/>
            <p:cNvSpPr txBox="1">
              <a:spLocks noChangeArrowheads="1"/>
            </p:cNvSpPr>
            <p:nvPr/>
          </p:nvSpPr>
          <p:spPr bwMode="auto">
            <a:xfrm>
              <a:off x="833839" y="2043925"/>
              <a:ext cx="231553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Narrow" pitchFamily="34" charset="0"/>
                  <a:cs typeface="Arial" pitchFamily="34" charset="0"/>
                </a:defRPr>
              </a:lvl1pPr>
              <a:lvl2pPr marL="742950" indent="-285750" eaLnBrk="0" hangingPunct="0">
                <a:defRPr b="1">
                  <a:solidFill>
                    <a:schemeClr val="tx1"/>
                  </a:solidFill>
                  <a:latin typeface="Arial Narrow" pitchFamily="34" charset="0"/>
                  <a:cs typeface="Arial" pitchFamily="34" charset="0"/>
                </a:defRPr>
              </a:lvl2pPr>
              <a:lvl3pPr marL="1143000" indent="-228600" eaLnBrk="0" hangingPunct="0">
                <a:defRPr b="1">
                  <a:solidFill>
                    <a:schemeClr val="tx1"/>
                  </a:solidFill>
                  <a:latin typeface="Arial Narrow" pitchFamily="34" charset="0"/>
                  <a:cs typeface="Arial" pitchFamily="34" charset="0"/>
                </a:defRPr>
              </a:lvl3pPr>
              <a:lvl4pPr marL="1600200" indent="-228600" eaLnBrk="0" hangingPunct="0">
                <a:defRPr b="1">
                  <a:solidFill>
                    <a:schemeClr val="tx1"/>
                  </a:solidFill>
                  <a:latin typeface="Arial Narrow" pitchFamily="34" charset="0"/>
                  <a:cs typeface="Arial" pitchFamily="34" charset="0"/>
                </a:defRPr>
              </a:lvl4pPr>
              <a:lvl5pPr marL="2057400" indent="-228600" eaLnBrk="0" hangingPunct="0">
                <a:defRPr b="1">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Narrow" pitchFamily="34" charset="0"/>
                  <a:cs typeface="Arial" pitchFamily="34" charset="0"/>
                </a:defRPr>
              </a:lvl9pPr>
            </a:lstStyle>
            <a:p>
              <a:pPr algn="r" eaLnBrk="1" hangingPunct="1"/>
              <a:r>
                <a:rPr lang="fr-FR" sz="2400" b="0" dirty="0">
                  <a:solidFill>
                    <a:srgbClr val="800080"/>
                  </a:solidFill>
                </a:rPr>
                <a:t>Dons</a:t>
              </a:r>
            </a:p>
            <a:p>
              <a:pPr algn="r" eaLnBrk="1" hangingPunct="1"/>
              <a:r>
                <a:rPr lang="fr-FR" sz="2000" b="0" dirty="0">
                  <a:solidFill>
                    <a:schemeClr val="bg2"/>
                  </a:solidFill>
                </a:rPr>
                <a:t>(dont </a:t>
              </a:r>
              <a:r>
                <a:rPr lang="fr-FR" sz="2000" dirty="0">
                  <a:solidFill>
                    <a:schemeClr val="bg2"/>
                  </a:solidFill>
                </a:rPr>
                <a:t>864 104 € </a:t>
              </a:r>
              <a:r>
                <a:rPr lang="fr-FR" sz="2000" b="0" dirty="0">
                  <a:solidFill>
                    <a:schemeClr val="bg2"/>
                  </a:solidFill>
                </a:rPr>
                <a:t>de </a:t>
              </a:r>
              <a:br>
                <a:rPr lang="fr-FR" sz="2000" b="0" dirty="0">
                  <a:solidFill>
                    <a:schemeClr val="bg2"/>
                  </a:solidFill>
                </a:rPr>
              </a:br>
              <a:r>
                <a:rPr lang="fr-FR" sz="2000" b="0" dirty="0">
                  <a:solidFill>
                    <a:schemeClr val="bg2"/>
                  </a:solidFill>
                </a:rPr>
                <a:t>secours forfaitaires)</a:t>
              </a:r>
            </a:p>
          </p:txBody>
        </p:sp>
        <p:sp>
          <p:nvSpPr>
            <p:cNvPr id="15" name="Text Box 8"/>
            <p:cNvSpPr txBox="1">
              <a:spLocks noChangeArrowheads="1"/>
            </p:cNvSpPr>
            <p:nvPr/>
          </p:nvSpPr>
          <p:spPr bwMode="auto">
            <a:xfrm>
              <a:off x="6242191" y="3150529"/>
              <a:ext cx="18582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Narrow" pitchFamily="34" charset="0"/>
                  <a:cs typeface="Arial" pitchFamily="34" charset="0"/>
                </a:defRPr>
              </a:lvl1pPr>
              <a:lvl2pPr marL="742950" indent="-285750" eaLnBrk="0" hangingPunct="0">
                <a:defRPr b="1">
                  <a:solidFill>
                    <a:schemeClr val="tx1"/>
                  </a:solidFill>
                  <a:latin typeface="Arial Narrow" pitchFamily="34" charset="0"/>
                  <a:cs typeface="Arial" pitchFamily="34" charset="0"/>
                </a:defRPr>
              </a:lvl2pPr>
              <a:lvl3pPr marL="1143000" indent="-228600" eaLnBrk="0" hangingPunct="0">
                <a:defRPr b="1">
                  <a:solidFill>
                    <a:schemeClr val="tx1"/>
                  </a:solidFill>
                  <a:latin typeface="Arial Narrow" pitchFamily="34" charset="0"/>
                  <a:cs typeface="Arial" pitchFamily="34" charset="0"/>
                </a:defRPr>
              </a:lvl3pPr>
              <a:lvl4pPr marL="1600200" indent="-228600" eaLnBrk="0" hangingPunct="0">
                <a:defRPr b="1">
                  <a:solidFill>
                    <a:schemeClr val="tx1"/>
                  </a:solidFill>
                  <a:latin typeface="Arial Narrow" pitchFamily="34" charset="0"/>
                  <a:cs typeface="Arial" pitchFamily="34" charset="0"/>
                </a:defRPr>
              </a:lvl4pPr>
              <a:lvl5pPr marL="2057400" indent="-228600" eaLnBrk="0" hangingPunct="0">
                <a:defRPr b="1">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Narrow" pitchFamily="34" charset="0"/>
                  <a:cs typeface="Arial" pitchFamily="34" charset="0"/>
                </a:defRPr>
              </a:lvl9pPr>
            </a:lstStyle>
            <a:p>
              <a:pPr eaLnBrk="1" hangingPunct="1"/>
              <a:r>
                <a:rPr lang="fr-FR" sz="2400" b="0" dirty="0">
                  <a:solidFill>
                    <a:srgbClr val="339933"/>
                  </a:solidFill>
                </a:rPr>
                <a:t>Avances </a:t>
              </a:r>
            </a:p>
            <a:p>
              <a:pPr eaLnBrk="1" hangingPunct="1"/>
              <a:r>
                <a:rPr lang="fr-FR" sz="2400" b="0" dirty="0">
                  <a:solidFill>
                    <a:srgbClr val="339933"/>
                  </a:solidFill>
                </a:rPr>
                <a:t>remboursables</a:t>
              </a:r>
            </a:p>
          </p:txBody>
        </p:sp>
        <p:sp>
          <p:nvSpPr>
            <p:cNvPr id="16" name="Line 9"/>
            <p:cNvSpPr>
              <a:spLocks noChangeShapeType="1"/>
            </p:cNvSpPr>
            <p:nvPr/>
          </p:nvSpPr>
          <p:spPr bwMode="auto">
            <a:xfrm flipH="1" flipV="1">
              <a:off x="3149370" y="2355726"/>
              <a:ext cx="451767" cy="0"/>
            </a:xfrm>
            <a:prstGeom prst="line">
              <a:avLst/>
            </a:prstGeom>
            <a:noFill/>
            <a:ln w="127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 name="Rectangle 10"/>
            <p:cNvSpPr>
              <a:spLocks noChangeArrowheads="1"/>
            </p:cNvSpPr>
            <p:nvPr/>
          </p:nvSpPr>
          <p:spPr bwMode="auto">
            <a:xfrm>
              <a:off x="4393225" y="2715766"/>
              <a:ext cx="1676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ctr" eaLnBrk="0" hangingPunct="0"/>
              <a:r>
                <a:rPr lang="fr-FR" dirty="0">
                  <a:solidFill>
                    <a:schemeClr val="bg1"/>
                  </a:solidFill>
                </a:rPr>
                <a:t>727 688 €</a:t>
              </a:r>
            </a:p>
          </p:txBody>
        </p:sp>
        <p:sp>
          <p:nvSpPr>
            <p:cNvPr id="18" name="Rectangle 11"/>
            <p:cNvSpPr>
              <a:spLocks noChangeArrowheads="1"/>
            </p:cNvSpPr>
            <p:nvPr/>
          </p:nvSpPr>
          <p:spPr bwMode="auto">
            <a:xfrm>
              <a:off x="3097081" y="2787774"/>
              <a:ext cx="15652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ctr" eaLnBrk="0" hangingPunct="0"/>
              <a:r>
                <a:rPr lang="fr-FR" dirty="0">
                  <a:solidFill>
                    <a:schemeClr val="bg1"/>
                  </a:solidFill>
                </a:rPr>
                <a:t>1 370 650 €</a:t>
              </a:r>
            </a:p>
          </p:txBody>
        </p:sp>
        <p:sp>
          <p:nvSpPr>
            <p:cNvPr id="19" name="Line 12"/>
            <p:cNvSpPr>
              <a:spLocks noChangeShapeType="1"/>
            </p:cNvSpPr>
            <p:nvPr/>
          </p:nvSpPr>
          <p:spPr bwMode="auto">
            <a:xfrm>
              <a:off x="5617361" y="3840149"/>
              <a:ext cx="533697"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custDataLst>
      <p:tags r:id="rId1"/>
    </p:custDataLst>
    <p:extLst>
      <p:ext uri="{BB962C8B-B14F-4D97-AF65-F5344CB8AC3E}">
        <p14:creationId xmlns:p14="http://schemas.microsoft.com/office/powerpoint/2010/main" val="31541532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AutoShape 2"/>
          <p:cNvSpPr>
            <a:spLocks noChangeArrowheads="1"/>
          </p:cNvSpPr>
          <p:nvPr/>
        </p:nvSpPr>
        <p:spPr bwMode="auto">
          <a:xfrm>
            <a:off x="-180975" y="1"/>
            <a:ext cx="9505950" cy="675085"/>
          </a:xfrm>
          <a:prstGeom prst="roundRect">
            <a:avLst>
              <a:gd name="adj" fmla="val 16667"/>
            </a:avLst>
          </a:prstGeom>
          <a:noFill/>
          <a:ln>
            <a:noFill/>
          </a:ln>
          <a:effectLst>
            <a:outerShdw dist="35921" dir="2700000" algn="ctr" rotWithShape="0">
              <a:srgbClr val="FFFF00"/>
            </a:outerShdw>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chemeClr val="tx1"/>
                </a:solidFill>
                <a:round/>
                <a:headEnd/>
                <a:tailEnd/>
              </a14:hiddenLine>
            </a:ext>
          </a:extLst>
        </p:spPr>
        <p:txBody>
          <a:bodyPr lIns="85695" tIns="42849" rIns="85695" bIns="42849" anchor="ctr"/>
          <a:lstStyle/>
          <a:p>
            <a:pPr algn="ctr" defTabSz="855663" eaLnBrk="0" hangingPunct="0">
              <a:lnSpc>
                <a:spcPct val="90000"/>
              </a:lnSpc>
              <a:defRPr/>
            </a:pPr>
            <a:endParaRPr lang="fr-FR" sz="3000">
              <a:solidFill>
                <a:srgbClr val="0000FF"/>
              </a:solidFill>
              <a:effectLst>
                <a:outerShdw blurRad="38100" dist="38100" dir="2700000" algn="tl">
                  <a:srgbClr val="C0C0C0"/>
                </a:outerShdw>
              </a:effectLst>
            </a:endParaRPr>
          </a:p>
        </p:txBody>
      </p:sp>
      <p:sp>
        <p:nvSpPr>
          <p:cNvPr id="5" name="Titre 4"/>
          <p:cNvSpPr>
            <a:spLocks noGrp="1"/>
          </p:cNvSpPr>
          <p:nvPr>
            <p:ph type="title"/>
          </p:nvPr>
        </p:nvSpPr>
        <p:spPr/>
        <p:txBody>
          <a:bodyPr/>
          <a:lstStyle/>
          <a:p>
            <a:r>
              <a:rPr lang="fr-FR" dirty="0"/>
              <a:t>Dossiers traités</a:t>
            </a:r>
          </a:p>
        </p:txBody>
      </p:sp>
      <p:sp>
        <p:nvSpPr>
          <p:cNvPr id="23" name="Espace réservé du contenu 5"/>
          <p:cNvSpPr>
            <a:spLocks noGrp="1"/>
          </p:cNvSpPr>
          <p:nvPr>
            <p:ph idx="1"/>
          </p:nvPr>
        </p:nvSpPr>
        <p:spPr>
          <a:xfrm>
            <a:off x="539552" y="987574"/>
            <a:ext cx="8035800" cy="3394472"/>
          </a:xfrm>
        </p:spPr>
        <p:txBody>
          <a:bodyPr vert="horz" lIns="91440" tIns="45720" rIns="91440" bIns="45720" rtlCol="0">
            <a:noAutofit/>
          </a:bodyPr>
          <a:lstStyle/>
          <a:p>
            <a:r>
              <a:rPr lang="fr-FR" dirty="0"/>
              <a:t>1 351 dossiers traités en 2018</a:t>
            </a:r>
          </a:p>
        </p:txBody>
      </p:sp>
      <p:grpSp>
        <p:nvGrpSpPr>
          <p:cNvPr id="2" name="Groupe 1"/>
          <p:cNvGrpSpPr/>
          <p:nvPr/>
        </p:nvGrpSpPr>
        <p:grpSpPr>
          <a:xfrm>
            <a:off x="97162" y="1048348"/>
            <a:ext cx="8368217" cy="3225403"/>
            <a:chOff x="97162" y="1048348"/>
            <a:chExt cx="8368217" cy="3225403"/>
          </a:xfrm>
        </p:grpSpPr>
        <p:graphicFrame>
          <p:nvGraphicFramePr>
            <p:cNvPr id="15" name="Object 3"/>
            <p:cNvGraphicFramePr>
              <a:graphicFrameLocks noChangeAspect="1"/>
            </p:cNvGraphicFramePr>
            <p:nvPr>
              <p:extLst>
                <p:ext uri="{D42A27DB-BD31-4B8C-83A1-F6EECF244321}">
                  <p14:modId xmlns:p14="http://schemas.microsoft.com/office/powerpoint/2010/main" val="2677289780"/>
                </p:ext>
              </p:extLst>
            </p:nvPr>
          </p:nvGraphicFramePr>
          <p:xfrm>
            <a:off x="97162" y="1048348"/>
            <a:ext cx="5649913" cy="3225403"/>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Box 4"/>
            <p:cNvSpPr txBox="1">
              <a:spLocks noChangeArrowheads="1"/>
            </p:cNvSpPr>
            <p:nvPr/>
          </p:nvSpPr>
          <p:spPr bwMode="auto">
            <a:xfrm>
              <a:off x="5053868" y="2727298"/>
              <a:ext cx="341151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Narrow" pitchFamily="34" charset="0"/>
                  <a:cs typeface="Arial" pitchFamily="34" charset="0"/>
                </a:defRPr>
              </a:lvl1pPr>
              <a:lvl2pPr marL="742950" indent="-285750" eaLnBrk="0" hangingPunct="0">
                <a:defRPr b="1">
                  <a:solidFill>
                    <a:schemeClr val="tx1"/>
                  </a:solidFill>
                  <a:latin typeface="Arial Narrow" pitchFamily="34" charset="0"/>
                  <a:cs typeface="Arial" pitchFamily="34" charset="0"/>
                </a:defRPr>
              </a:lvl2pPr>
              <a:lvl3pPr marL="1143000" indent="-228600" eaLnBrk="0" hangingPunct="0">
                <a:defRPr b="1">
                  <a:solidFill>
                    <a:schemeClr val="tx1"/>
                  </a:solidFill>
                  <a:latin typeface="Arial Narrow" pitchFamily="34" charset="0"/>
                  <a:cs typeface="Arial" pitchFamily="34" charset="0"/>
                </a:defRPr>
              </a:lvl3pPr>
              <a:lvl4pPr marL="1600200" indent="-228600" eaLnBrk="0" hangingPunct="0">
                <a:defRPr b="1">
                  <a:solidFill>
                    <a:schemeClr val="tx1"/>
                  </a:solidFill>
                  <a:latin typeface="Arial Narrow" pitchFamily="34" charset="0"/>
                  <a:cs typeface="Arial" pitchFamily="34" charset="0"/>
                </a:defRPr>
              </a:lvl4pPr>
              <a:lvl5pPr marL="2057400" indent="-228600" eaLnBrk="0" hangingPunct="0">
                <a:defRPr b="1">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Narrow" pitchFamily="34" charset="0"/>
                  <a:cs typeface="Arial" pitchFamily="34" charset="0"/>
                </a:defRPr>
              </a:lvl9pPr>
            </a:lstStyle>
            <a:p>
              <a:pPr eaLnBrk="1" hangingPunct="1"/>
              <a:r>
                <a:rPr lang="fr-FR" sz="2400" b="0" dirty="0">
                  <a:solidFill>
                    <a:srgbClr val="FF9933"/>
                  </a:solidFill>
                </a:rPr>
                <a:t>Allocataires ou prestataires</a:t>
              </a:r>
            </a:p>
            <a:p>
              <a:pPr eaLnBrk="1" hangingPunct="1"/>
              <a:r>
                <a:rPr lang="fr-FR" sz="2000" b="0" dirty="0">
                  <a:solidFill>
                    <a:srgbClr val="5F5F5F"/>
                  </a:solidFill>
                </a:rPr>
                <a:t>(dont </a:t>
              </a:r>
              <a:r>
                <a:rPr lang="fr-FR" sz="2000" dirty="0">
                  <a:solidFill>
                    <a:srgbClr val="5F5F5F"/>
                  </a:solidFill>
                </a:rPr>
                <a:t>1 162 </a:t>
              </a:r>
              <a:r>
                <a:rPr lang="fr-FR" sz="2000" b="0" dirty="0">
                  <a:solidFill>
                    <a:srgbClr val="5F5F5F"/>
                  </a:solidFill>
                </a:rPr>
                <a:t>secours forfaitaires </a:t>
              </a:r>
              <a:br>
                <a:rPr lang="fr-FR" sz="2000" b="0" dirty="0">
                  <a:solidFill>
                    <a:srgbClr val="5F5F5F"/>
                  </a:solidFill>
                </a:rPr>
              </a:br>
              <a:r>
                <a:rPr lang="fr-FR" sz="2000" b="0" dirty="0">
                  <a:solidFill>
                    <a:srgbClr val="5F5F5F"/>
                  </a:solidFill>
                </a:rPr>
                <a:t>attribués aux exonérés de la CSG)</a:t>
              </a:r>
            </a:p>
          </p:txBody>
        </p:sp>
        <p:sp>
          <p:nvSpPr>
            <p:cNvPr id="17" name="Text Box 5"/>
            <p:cNvSpPr txBox="1">
              <a:spLocks noChangeArrowheads="1"/>
            </p:cNvSpPr>
            <p:nvPr/>
          </p:nvSpPr>
          <p:spPr bwMode="auto">
            <a:xfrm>
              <a:off x="4939760" y="2106691"/>
              <a:ext cx="12410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Narrow" pitchFamily="34" charset="0"/>
                  <a:cs typeface="Arial" pitchFamily="34" charset="0"/>
                </a:defRPr>
              </a:lvl1pPr>
              <a:lvl2pPr marL="742950" indent="-285750" eaLnBrk="0" hangingPunct="0">
                <a:defRPr b="1">
                  <a:solidFill>
                    <a:schemeClr val="tx1"/>
                  </a:solidFill>
                  <a:latin typeface="Arial Narrow" pitchFamily="34" charset="0"/>
                  <a:cs typeface="Arial" pitchFamily="34" charset="0"/>
                </a:defRPr>
              </a:lvl2pPr>
              <a:lvl3pPr marL="1143000" indent="-228600" eaLnBrk="0" hangingPunct="0">
                <a:defRPr b="1">
                  <a:solidFill>
                    <a:schemeClr val="tx1"/>
                  </a:solidFill>
                  <a:latin typeface="Arial Narrow" pitchFamily="34" charset="0"/>
                  <a:cs typeface="Arial" pitchFamily="34" charset="0"/>
                </a:defRPr>
              </a:lvl3pPr>
              <a:lvl4pPr marL="1600200" indent="-228600" eaLnBrk="0" hangingPunct="0">
                <a:defRPr b="1">
                  <a:solidFill>
                    <a:schemeClr val="tx1"/>
                  </a:solidFill>
                  <a:latin typeface="Arial Narrow" pitchFamily="34" charset="0"/>
                  <a:cs typeface="Arial" pitchFamily="34" charset="0"/>
                </a:defRPr>
              </a:lvl4pPr>
              <a:lvl5pPr marL="2057400" indent="-228600" eaLnBrk="0" hangingPunct="0">
                <a:defRPr b="1">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Narrow" pitchFamily="34" charset="0"/>
                  <a:cs typeface="Arial" pitchFamily="34" charset="0"/>
                </a:defRPr>
              </a:lvl9pPr>
            </a:lstStyle>
            <a:p>
              <a:pPr algn="ctr" eaLnBrk="1" hangingPunct="1"/>
              <a:r>
                <a:rPr lang="fr-FR" sz="2400" b="0" dirty="0">
                  <a:solidFill>
                    <a:srgbClr val="008000"/>
                  </a:solidFill>
                </a:rPr>
                <a:t>Cotisants</a:t>
              </a:r>
              <a:endParaRPr lang="fr-FR" sz="2000" b="0" dirty="0">
                <a:solidFill>
                  <a:srgbClr val="008000"/>
                </a:solidFill>
              </a:endParaRPr>
            </a:p>
          </p:txBody>
        </p:sp>
        <p:sp>
          <p:nvSpPr>
            <p:cNvPr id="18" name="Line 6"/>
            <p:cNvSpPr>
              <a:spLocks noChangeShapeType="1"/>
            </p:cNvSpPr>
            <p:nvPr/>
          </p:nvSpPr>
          <p:spPr bwMode="auto">
            <a:xfrm flipH="1">
              <a:off x="4398270" y="2920752"/>
              <a:ext cx="570805" cy="0"/>
            </a:xfrm>
            <a:prstGeom prst="line">
              <a:avLst/>
            </a:prstGeom>
            <a:noFill/>
            <a:ln w="127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9" name="Line 7"/>
            <p:cNvSpPr>
              <a:spLocks noChangeShapeType="1"/>
            </p:cNvSpPr>
            <p:nvPr/>
          </p:nvSpPr>
          <p:spPr bwMode="auto">
            <a:xfrm flipH="1" flipV="1">
              <a:off x="3526683" y="2308244"/>
              <a:ext cx="1442391" cy="0"/>
            </a:xfrm>
            <a:prstGeom prst="line">
              <a:avLst/>
            </a:prstGeom>
            <a:noFill/>
            <a:ln w="127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 name="Rectangle 8"/>
            <p:cNvSpPr>
              <a:spLocks noChangeArrowheads="1"/>
            </p:cNvSpPr>
            <p:nvPr/>
          </p:nvSpPr>
          <p:spPr bwMode="auto">
            <a:xfrm>
              <a:off x="2702000" y="1707654"/>
              <a:ext cx="107791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ctr" eaLnBrk="0" hangingPunct="0"/>
              <a:r>
                <a:rPr lang="fr-FR" sz="2000" dirty="0">
                  <a:solidFill>
                    <a:srgbClr val="009900"/>
                  </a:solidFill>
                </a:rPr>
                <a:t>68</a:t>
              </a:r>
            </a:p>
          </p:txBody>
        </p:sp>
        <p:sp>
          <p:nvSpPr>
            <p:cNvPr id="21" name="Rectangle 9"/>
            <p:cNvSpPr>
              <a:spLocks noChangeArrowheads="1"/>
            </p:cNvSpPr>
            <p:nvPr/>
          </p:nvSpPr>
          <p:spPr bwMode="auto">
            <a:xfrm>
              <a:off x="2450359" y="2902663"/>
              <a:ext cx="10763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ctr" eaLnBrk="0" hangingPunct="0"/>
              <a:r>
                <a:rPr lang="fr-FR" sz="2000" dirty="0">
                  <a:solidFill>
                    <a:schemeClr val="bg1"/>
                  </a:solidFill>
                </a:rPr>
                <a:t>1 283</a:t>
              </a:r>
            </a:p>
          </p:txBody>
        </p:sp>
      </p:grpSp>
      <p:sp>
        <p:nvSpPr>
          <p:cNvPr id="22" name="Rectangle 12"/>
          <p:cNvSpPr>
            <a:spLocks noChangeArrowheads="1"/>
          </p:cNvSpPr>
          <p:nvPr/>
        </p:nvSpPr>
        <p:spPr bwMode="auto">
          <a:xfrm>
            <a:off x="323851" y="1034656"/>
            <a:ext cx="8640763" cy="474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 tIns="42849" rIns="14400" bIns="42849">
            <a:spAutoFit/>
          </a:bodyPr>
          <a:lstStyle/>
          <a:p>
            <a:pPr marL="4763" indent="-4763" algn="ctr" defTabSz="855663" eaLnBrk="0" hangingPunct="0">
              <a:lnSpc>
                <a:spcPct val="90000"/>
              </a:lnSpc>
              <a:tabLst>
                <a:tab pos="630238" algn="l"/>
              </a:tabLst>
            </a:pPr>
            <a:endParaRPr lang="fr-FR" sz="2800" b="0" dirty="0">
              <a:solidFill>
                <a:srgbClr val="4C004C"/>
              </a:solidFill>
            </a:endParaRPr>
          </a:p>
        </p:txBody>
      </p:sp>
    </p:spTree>
    <p:custDataLst>
      <p:tags r:id="rId1"/>
    </p:custDataLst>
    <p:extLst>
      <p:ext uri="{BB962C8B-B14F-4D97-AF65-F5344CB8AC3E}">
        <p14:creationId xmlns:p14="http://schemas.microsoft.com/office/powerpoint/2010/main" val="21512630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8"/>
          <p:cNvSpPr>
            <a:spLocks noGrp="1" noChangeArrowheads="1"/>
          </p:cNvSpPr>
          <p:nvPr>
            <p:ph type="title"/>
          </p:nvPr>
        </p:nvSpPr>
        <p:spPr/>
        <p:txBody>
          <a:bodyPr/>
          <a:lstStyle/>
          <a:p>
            <a:r>
              <a:rPr lang="fr-FR" dirty="0"/>
              <a:t>Pyramide des âges des médecins cotisants</a:t>
            </a:r>
          </a:p>
        </p:txBody>
      </p:sp>
      <p:sp>
        <p:nvSpPr>
          <p:cNvPr id="3" name="Espace réservé du contenu 2"/>
          <p:cNvSpPr>
            <a:spLocks noGrp="1"/>
          </p:cNvSpPr>
          <p:nvPr>
            <p:ph idx="1"/>
          </p:nvPr>
        </p:nvSpPr>
        <p:spPr>
          <a:xfrm>
            <a:off x="395288" y="1203599"/>
            <a:ext cx="8209160" cy="864095"/>
          </a:xfrm>
        </p:spPr>
        <p:txBody>
          <a:bodyPr anchor="t"/>
          <a:lstStyle/>
          <a:p>
            <a:pPr algn="l"/>
            <a:r>
              <a:rPr lang="fr-FR" sz="1800" dirty="0">
                <a:solidFill>
                  <a:srgbClr val="006699"/>
                </a:solidFill>
              </a:rPr>
              <a:t>France entière</a:t>
            </a:r>
            <a:br>
              <a:rPr lang="fr-FR" sz="1800" dirty="0">
                <a:solidFill>
                  <a:srgbClr val="006699"/>
                </a:solidFill>
              </a:rPr>
            </a:br>
            <a:r>
              <a:rPr lang="fr-FR" sz="1800" dirty="0">
                <a:solidFill>
                  <a:srgbClr val="006699"/>
                </a:solidFill>
              </a:rPr>
              <a:t>123 650 </a:t>
            </a:r>
            <a:r>
              <a:rPr lang="fr-FR" sz="1800" b="0" dirty="0">
                <a:solidFill>
                  <a:srgbClr val="006699"/>
                </a:solidFill>
              </a:rPr>
              <a:t>médecins au 1</a:t>
            </a:r>
            <a:r>
              <a:rPr lang="fr-FR" sz="1800" b="0" baseline="30000" dirty="0">
                <a:solidFill>
                  <a:srgbClr val="006699"/>
                </a:solidFill>
              </a:rPr>
              <a:t>er</a:t>
            </a:r>
            <a:r>
              <a:rPr lang="fr-FR" sz="1800" b="0" dirty="0">
                <a:solidFill>
                  <a:srgbClr val="006699"/>
                </a:solidFill>
              </a:rPr>
              <a:t> juillet 2018</a:t>
            </a:r>
            <a:br>
              <a:rPr lang="fr-FR" sz="1800" b="0" dirty="0">
                <a:solidFill>
                  <a:srgbClr val="006699"/>
                </a:solidFill>
              </a:rPr>
            </a:br>
            <a:r>
              <a:rPr lang="fr-FR" sz="1600" b="0" dirty="0">
                <a:solidFill>
                  <a:srgbClr val="006699"/>
                </a:solidFill>
              </a:rPr>
              <a:t>Âge moyen : </a:t>
            </a:r>
            <a:r>
              <a:rPr lang="fr-FR" altLang="fr-FR" sz="1600" b="0" dirty="0">
                <a:solidFill>
                  <a:srgbClr val="006699"/>
                </a:solidFill>
              </a:rPr>
              <a:t>53,49 ans</a:t>
            </a:r>
          </a:p>
        </p:txBody>
      </p:sp>
      <p:sp>
        <p:nvSpPr>
          <p:cNvPr id="6" name="Espace réservé du contenu 2"/>
          <p:cNvSpPr txBox="1">
            <a:spLocks/>
          </p:cNvSpPr>
          <p:nvPr/>
        </p:nvSpPr>
        <p:spPr>
          <a:xfrm>
            <a:off x="5004048" y="1203598"/>
            <a:ext cx="3816424" cy="936104"/>
          </a:xfrm>
          <a:prstGeom prst="rect">
            <a:avLst/>
          </a:prstGeom>
        </p:spPr>
        <p:txBody>
          <a:bodyPr vert="horz" lIns="91440" tIns="45720" rIns="91440" bIns="45720" rtlCol="0" anchor="ctr">
            <a:noAutofit/>
          </a:bodyPr>
          <a:lstStyle>
            <a:lvl1pPr marL="0" indent="0" algn="ctr" rtl="0" eaLnBrk="0" fontAlgn="base" hangingPunct="0">
              <a:spcBef>
                <a:spcPct val="20000"/>
              </a:spcBef>
              <a:spcAft>
                <a:spcPct val="0"/>
              </a:spcAft>
              <a:buNone/>
              <a:defRPr sz="2400" b="1">
                <a:solidFill>
                  <a:schemeClr val="bg1">
                    <a:lumMod val="50000"/>
                  </a:schemeClr>
                </a:solidFill>
                <a:latin typeface="+mn-lt"/>
                <a:ea typeface="+mn-ea"/>
                <a:cs typeface="+mn-cs"/>
              </a:defRPr>
            </a:lvl1pPr>
            <a:lvl2pPr marL="742950" indent="-285750" algn="ctr" rtl="0" eaLnBrk="0" fontAlgn="base" hangingPunct="0">
              <a:spcBef>
                <a:spcPct val="20000"/>
              </a:spcBef>
              <a:spcAft>
                <a:spcPct val="0"/>
              </a:spcAft>
              <a:buChar char="–"/>
              <a:defRPr sz="2000">
                <a:solidFill>
                  <a:schemeClr val="bg1">
                    <a:lumMod val="50000"/>
                  </a:schemeClr>
                </a:solidFill>
                <a:latin typeface="+mn-lt"/>
                <a:cs typeface="+mn-cs"/>
              </a:defRPr>
            </a:lvl2pPr>
            <a:lvl3pPr marL="1143000" indent="-228600" algn="ctr" rtl="0" eaLnBrk="0" fontAlgn="base" hangingPunct="0">
              <a:spcBef>
                <a:spcPct val="20000"/>
              </a:spcBef>
              <a:spcAft>
                <a:spcPct val="0"/>
              </a:spcAft>
              <a:buChar char="•"/>
              <a:defRPr sz="1800">
                <a:solidFill>
                  <a:schemeClr val="bg1">
                    <a:lumMod val="50000"/>
                  </a:schemeClr>
                </a:solidFill>
                <a:latin typeface="+mn-lt"/>
                <a:cs typeface="+mn-cs"/>
              </a:defRPr>
            </a:lvl3pPr>
            <a:lvl4pPr marL="1600200" indent="-228600" algn="ctr" rtl="0" eaLnBrk="0" fontAlgn="base" hangingPunct="0">
              <a:spcBef>
                <a:spcPct val="20000"/>
              </a:spcBef>
              <a:spcAft>
                <a:spcPct val="0"/>
              </a:spcAft>
              <a:buChar char="–"/>
              <a:defRPr sz="1600">
                <a:solidFill>
                  <a:schemeClr val="bg1">
                    <a:lumMod val="50000"/>
                  </a:schemeClr>
                </a:solidFill>
                <a:latin typeface="+mn-lt"/>
                <a:cs typeface="+mn-cs"/>
              </a:defRPr>
            </a:lvl4pPr>
            <a:lvl5pPr marL="2057400" indent="-228600" algn="ctr" rtl="0" eaLnBrk="0" fontAlgn="base" hangingPunct="0">
              <a:spcBef>
                <a:spcPct val="20000"/>
              </a:spcBef>
              <a:spcAft>
                <a:spcPct val="0"/>
              </a:spcAft>
              <a:buChar char="»"/>
              <a:defRPr sz="1600">
                <a:solidFill>
                  <a:schemeClr val="bg1">
                    <a:lumMod val="50000"/>
                  </a:schemeClr>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l"/>
            <a:r>
              <a:rPr lang="fr-FR" sz="1800" kern="0" dirty="0">
                <a:solidFill>
                  <a:srgbClr val="660066"/>
                </a:solidFill>
              </a:rPr>
              <a:t>Nouvelle Aquitaine</a:t>
            </a:r>
            <a:br>
              <a:rPr lang="fr-FR" sz="1800" kern="0" dirty="0">
                <a:solidFill>
                  <a:srgbClr val="660066"/>
                </a:solidFill>
              </a:rPr>
            </a:br>
            <a:r>
              <a:rPr lang="fr-FR" sz="1800" kern="0" dirty="0">
                <a:solidFill>
                  <a:srgbClr val="660066"/>
                </a:solidFill>
              </a:rPr>
              <a:t>11 813 </a:t>
            </a:r>
            <a:r>
              <a:rPr lang="fr-FR" sz="1800" b="0" kern="0" dirty="0">
                <a:solidFill>
                  <a:srgbClr val="660066"/>
                </a:solidFill>
              </a:rPr>
              <a:t>médecins au 1</a:t>
            </a:r>
            <a:r>
              <a:rPr lang="fr-FR" sz="1800" b="0" kern="0" baseline="30000" dirty="0">
                <a:solidFill>
                  <a:srgbClr val="660066"/>
                </a:solidFill>
              </a:rPr>
              <a:t>er</a:t>
            </a:r>
            <a:r>
              <a:rPr lang="fr-FR" sz="1800" b="0" kern="0" dirty="0">
                <a:solidFill>
                  <a:srgbClr val="660066"/>
                </a:solidFill>
              </a:rPr>
              <a:t> juillet 2018</a:t>
            </a:r>
            <a:br>
              <a:rPr lang="fr-FR" sz="1800" b="0" kern="0" dirty="0">
                <a:solidFill>
                  <a:srgbClr val="660066"/>
                </a:solidFill>
              </a:rPr>
            </a:br>
            <a:r>
              <a:rPr lang="fr-FR" sz="1600" b="0" kern="0" dirty="0">
                <a:solidFill>
                  <a:srgbClr val="660066"/>
                </a:solidFill>
              </a:rPr>
              <a:t>Âge moyen : 52,77  ans</a:t>
            </a:r>
          </a:p>
        </p:txBody>
      </p:sp>
      <p:pic>
        <p:nvPicPr>
          <p:cNvPr id="102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6036" b="-1"/>
          <a:stretch/>
        </p:blipFill>
        <p:spPr bwMode="auto">
          <a:xfrm>
            <a:off x="16445" y="2139950"/>
            <a:ext cx="4725859" cy="2358177"/>
          </a:xfrm>
          <a:prstGeom prst="rect">
            <a:avLst/>
          </a:prstGeom>
          <a:solidFill>
            <a:srgbClr val="F8F8F8"/>
          </a:solidFill>
          <a:ln>
            <a:noFill/>
          </a:ln>
        </p:spPr>
      </p:pic>
      <p:pic>
        <p:nvPicPr>
          <p:cNvPr id="4"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1" b="-9855"/>
          <a:stretch/>
        </p:blipFill>
        <p:spPr bwMode="auto">
          <a:xfrm>
            <a:off x="4788024" y="2139701"/>
            <a:ext cx="4321051" cy="2358425"/>
          </a:xfrm>
          <a:prstGeom prst="rect">
            <a:avLst/>
          </a:prstGeom>
          <a:solidFill>
            <a:srgbClr val="F8F8F8"/>
          </a:solidFill>
          <a:ln>
            <a:noFill/>
          </a:ln>
        </p:spPr>
      </p:pic>
      <p:pic>
        <p:nvPicPr>
          <p:cNvPr id="5" name="Picture 2" descr="P:\COMMUNIC\DIAPOS &amp; TRANSPARENTS\2017\TEST\ombre.png"/>
          <p:cNvPicPr preferRelativeResize="0">
            <a:picLocks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761355" y="699542"/>
            <a:ext cx="45719" cy="42484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993260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up)">
                                      <p:cBhvr>
                                        <p:cTn id="11" dur="500"/>
                                        <p:tgtEl>
                                          <p:spTgt spid="102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8"/>
          <p:cNvSpPr>
            <a:spLocks noGrp="1" noChangeArrowheads="1"/>
          </p:cNvSpPr>
          <p:nvPr>
            <p:ph type="title"/>
          </p:nvPr>
        </p:nvSpPr>
        <p:spPr/>
        <p:txBody>
          <a:bodyPr/>
          <a:lstStyle/>
          <a:p>
            <a:r>
              <a:rPr lang="fr-FR" dirty="0"/>
              <a:t>Pyramide des âges des médecins retraités</a:t>
            </a:r>
          </a:p>
        </p:txBody>
      </p:sp>
      <p:sp>
        <p:nvSpPr>
          <p:cNvPr id="3" name="Espace réservé du contenu 2"/>
          <p:cNvSpPr>
            <a:spLocks noGrp="1"/>
          </p:cNvSpPr>
          <p:nvPr>
            <p:ph idx="1"/>
          </p:nvPr>
        </p:nvSpPr>
        <p:spPr>
          <a:xfrm>
            <a:off x="395288" y="1151781"/>
            <a:ext cx="8209160" cy="936104"/>
          </a:xfrm>
        </p:spPr>
        <p:txBody>
          <a:bodyPr anchor="t"/>
          <a:lstStyle/>
          <a:p>
            <a:pPr algn="l"/>
            <a:r>
              <a:rPr lang="fr-FR" sz="1800" dirty="0">
                <a:solidFill>
                  <a:srgbClr val="006699"/>
                </a:solidFill>
              </a:rPr>
              <a:t>France entière</a:t>
            </a:r>
            <a:br>
              <a:rPr lang="fr-FR" sz="1800" dirty="0">
                <a:solidFill>
                  <a:srgbClr val="006699"/>
                </a:solidFill>
              </a:rPr>
            </a:br>
            <a:r>
              <a:rPr lang="fr-FR" sz="1800" dirty="0">
                <a:solidFill>
                  <a:srgbClr val="006699"/>
                </a:solidFill>
              </a:rPr>
              <a:t>69 950 </a:t>
            </a:r>
            <a:r>
              <a:rPr lang="fr-FR" sz="1800" b="0" dirty="0">
                <a:solidFill>
                  <a:srgbClr val="006699"/>
                </a:solidFill>
              </a:rPr>
              <a:t>médecins au 1</a:t>
            </a:r>
            <a:r>
              <a:rPr lang="fr-FR" sz="1800" b="0" baseline="30000" dirty="0">
                <a:solidFill>
                  <a:srgbClr val="006699"/>
                </a:solidFill>
              </a:rPr>
              <a:t>er</a:t>
            </a:r>
            <a:r>
              <a:rPr lang="fr-FR" sz="1800" b="0" dirty="0">
                <a:solidFill>
                  <a:srgbClr val="006699"/>
                </a:solidFill>
              </a:rPr>
              <a:t> juillet 2018 </a:t>
            </a:r>
            <a:br>
              <a:rPr lang="fr-FR" sz="1800" b="0" dirty="0">
                <a:solidFill>
                  <a:srgbClr val="006699"/>
                </a:solidFill>
              </a:rPr>
            </a:br>
            <a:r>
              <a:rPr lang="fr-FR" sz="1600" b="0" dirty="0">
                <a:solidFill>
                  <a:srgbClr val="006699"/>
                </a:solidFill>
              </a:rPr>
              <a:t>Âge moyen : 73,46 ans</a:t>
            </a:r>
            <a:endParaRPr lang="fr-FR" sz="1800" dirty="0">
              <a:solidFill>
                <a:srgbClr val="006699"/>
              </a:solidFill>
            </a:endParaRPr>
          </a:p>
        </p:txBody>
      </p:sp>
      <p:sp>
        <p:nvSpPr>
          <p:cNvPr id="6" name="Espace réservé du contenu 2"/>
          <p:cNvSpPr txBox="1">
            <a:spLocks/>
          </p:cNvSpPr>
          <p:nvPr/>
        </p:nvSpPr>
        <p:spPr>
          <a:xfrm>
            <a:off x="4874121" y="1122065"/>
            <a:ext cx="4004270" cy="936104"/>
          </a:xfrm>
          <a:prstGeom prst="rect">
            <a:avLst/>
          </a:prstGeom>
        </p:spPr>
        <p:txBody>
          <a:bodyPr vert="horz" lIns="91440" tIns="45720" rIns="91440" bIns="45720" rtlCol="0" anchor="ctr">
            <a:noAutofit/>
          </a:bodyPr>
          <a:lstStyle>
            <a:lvl1pPr marL="0" indent="0" algn="ctr" rtl="0" eaLnBrk="0" fontAlgn="base" hangingPunct="0">
              <a:spcBef>
                <a:spcPct val="20000"/>
              </a:spcBef>
              <a:spcAft>
                <a:spcPct val="0"/>
              </a:spcAft>
              <a:buNone/>
              <a:defRPr sz="2400" b="1">
                <a:solidFill>
                  <a:schemeClr val="bg1">
                    <a:lumMod val="50000"/>
                  </a:schemeClr>
                </a:solidFill>
                <a:latin typeface="+mn-lt"/>
                <a:ea typeface="+mn-ea"/>
                <a:cs typeface="+mn-cs"/>
              </a:defRPr>
            </a:lvl1pPr>
            <a:lvl2pPr marL="742950" indent="-285750" algn="ctr" rtl="0" eaLnBrk="0" fontAlgn="base" hangingPunct="0">
              <a:spcBef>
                <a:spcPct val="20000"/>
              </a:spcBef>
              <a:spcAft>
                <a:spcPct val="0"/>
              </a:spcAft>
              <a:buChar char="–"/>
              <a:defRPr sz="2000">
                <a:solidFill>
                  <a:schemeClr val="bg1">
                    <a:lumMod val="50000"/>
                  </a:schemeClr>
                </a:solidFill>
                <a:latin typeface="+mn-lt"/>
                <a:cs typeface="+mn-cs"/>
              </a:defRPr>
            </a:lvl2pPr>
            <a:lvl3pPr marL="1143000" indent="-228600" algn="ctr" rtl="0" eaLnBrk="0" fontAlgn="base" hangingPunct="0">
              <a:spcBef>
                <a:spcPct val="20000"/>
              </a:spcBef>
              <a:spcAft>
                <a:spcPct val="0"/>
              </a:spcAft>
              <a:buChar char="•"/>
              <a:defRPr sz="1800">
                <a:solidFill>
                  <a:schemeClr val="bg1">
                    <a:lumMod val="50000"/>
                  </a:schemeClr>
                </a:solidFill>
                <a:latin typeface="+mn-lt"/>
                <a:cs typeface="+mn-cs"/>
              </a:defRPr>
            </a:lvl3pPr>
            <a:lvl4pPr marL="1600200" indent="-228600" algn="ctr" rtl="0" eaLnBrk="0" fontAlgn="base" hangingPunct="0">
              <a:spcBef>
                <a:spcPct val="20000"/>
              </a:spcBef>
              <a:spcAft>
                <a:spcPct val="0"/>
              </a:spcAft>
              <a:buChar char="–"/>
              <a:defRPr sz="1600">
                <a:solidFill>
                  <a:schemeClr val="bg1">
                    <a:lumMod val="50000"/>
                  </a:schemeClr>
                </a:solidFill>
                <a:latin typeface="+mn-lt"/>
                <a:cs typeface="+mn-cs"/>
              </a:defRPr>
            </a:lvl4pPr>
            <a:lvl5pPr marL="2057400" indent="-228600" algn="ctr" rtl="0" eaLnBrk="0" fontAlgn="base" hangingPunct="0">
              <a:spcBef>
                <a:spcPct val="20000"/>
              </a:spcBef>
              <a:spcAft>
                <a:spcPct val="0"/>
              </a:spcAft>
              <a:buChar char="»"/>
              <a:defRPr sz="1600">
                <a:solidFill>
                  <a:schemeClr val="bg1">
                    <a:lumMod val="50000"/>
                  </a:schemeClr>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l"/>
            <a:r>
              <a:rPr lang="fr-FR" sz="1800" kern="0" dirty="0">
                <a:solidFill>
                  <a:srgbClr val="660066"/>
                </a:solidFill>
              </a:rPr>
              <a:t>Nouvelle Aquitaine</a:t>
            </a:r>
            <a:br>
              <a:rPr lang="fr-FR" sz="1800" kern="0" dirty="0">
                <a:solidFill>
                  <a:srgbClr val="660066"/>
                </a:solidFill>
              </a:rPr>
            </a:br>
            <a:r>
              <a:rPr lang="fr-FR" sz="1800" kern="0" dirty="0">
                <a:solidFill>
                  <a:srgbClr val="660066"/>
                </a:solidFill>
              </a:rPr>
              <a:t>6 947 </a:t>
            </a:r>
            <a:r>
              <a:rPr lang="fr-FR" sz="1800" b="0" kern="0" dirty="0">
                <a:solidFill>
                  <a:srgbClr val="660066"/>
                </a:solidFill>
              </a:rPr>
              <a:t>médecins au 1</a:t>
            </a:r>
            <a:r>
              <a:rPr lang="fr-FR" sz="1800" b="0" kern="0" baseline="30000" dirty="0">
                <a:solidFill>
                  <a:srgbClr val="660066"/>
                </a:solidFill>
              </a:rPr>
              <a:t>er</a:t>
            </a:r>
            <a:r>
              <a:rPr lang="fr-FR" sz="1800" b="0" kern="0" dirty="0">
                <a:solidFill>
                  <a:srgbClr val="660066"/>
                </a:solidFill>
              </a:rPr>
              <a:t> juillet 2018</a:t>
            </a:r>
            <a:br>
              <a:rPr lang="fr-FR" sz="1800" b="0" kern="0" dirty="0">
                <a:solidFill>
                  <a:srgbClr val="660066"/>
                </a:solidFill>
              </a:rPr>
            </a:br>
            <a:r>
              <a:rPr lang="fr-FR" sz="1600" b="0" kern="0" dirty="0">
                <a:solidFill>
                  <a:srgbClr val="660066"/>
                </a:solidFill>
              </a:rPr>
              <a:t>Âge moyen : 73,40 ans</a:t>
            </a:r>
          </a:p>
        </p:txBody>
      </p:sp>
      <p:pic>
        <p:nvPicPr>
          <p:cNvPr id="15"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708" r="-4008"/>
          <a:stretch/>
        </p:blipFill>
        <p:spPr bwMode="auto">
          <a:xfrm>
            <a:off x="0" y="2143895"/>
            <a:ext cx="4687441" cy="1925166"/>
          </a:xfrm>
          <a:prstGeom prst="rect">
            <a:avLst/>
          </a:prstGeom>
          <a:solidFill>
            <a:srgbClr val="F8F8F8"/>
          </a:solidFill>
          <a:ln>
            <a:noFill/>
          </a:ln>
          <a:extLst/>
        </p:spPr>
      </p:pic>
      <p:pic>
        <p:nvPicPr>
          <p:cNvPr id="2056" name="Picture 8"/>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6933" t="18744" r="-19374"/>
          <a:stretch/>
        </p:blipFill>
        <p:spPr bwMode="auto">
          <a:xfrm>
            <a:off x="4687442" y="2143894"/>
            <a:ext cx="4456558" cy="1934279"/>
          </a:xfrm>
          <a:prstGeom prst="rect">
            <a:avLst/>
          </a:prstGeom>
          <a:solidFill>
            <a:srgbClr val="F8F8F8"/>
          </a:solidFill>
          <a:ln>
            <a:noFill/>
          </a:ln>
          <a:extLst/>
        </p:spPr>
      </p:pic>
      <p:pic>
        <p:nvPicPr>
          <p:cNvPr id="5" name="Picture 2" descr="P:\COMMUNIC\DIAPOS &amp; TRANSPARENTS\2017\TEST\ombre.png"/>
          <p:cNvPicPr preferRelativeResize="0">
            <a:picLocks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687441" y="699542"/>
            <a:ext cx="45719" cy="42484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454560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056"/>
                                        </p:tgtEl>
                                        <p:attrNameLst>
                                          <p:attrName>style.visibility</p:attrName>
                                        </p:attrNameLst>
                                      </p:cBhvr>
                                      <p:to>
                                        <p:strVal val="visible"/>
                                      </p:to>
                                    </p:set>
                                    <p:animEffect transition="in" filter="wipe(up)">
                                      <p:cBhvr>
                                        <p:cTn id="19"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fr-FR" dirty="0"/>
              <a:t>Allocations moyennes versées par régime</a:t>
            </a:r>
            <a:br>
              <a:rPr lang="fr-FR" dirty="0"/>
            </a:br>
            <a:r>
              <a:rPr lang="fr-FR" sz="1400" dirty="0"/>
              <a:t>(base juin 2018)</a:t>
            </a:r>
          </a:p>
        </p:txBody>
      </p:sp>
      <p:grpSp>
        <p:nvGrpSpPr>
          <p:cNvPr id="14" name="Groupe 13"/>
          <p:cNvGrpSpPr/>
          <p:nvPr/>
        </p:nvGrpSpPr>
        <p:grpSpPr>
          <a:xfrm>
            <a:off x="467728" y="1035907"/>
            <a:ext cx="8013385" cy="1782347"/>
            <a:chOff x="693198" y="799491"/>
            <a:chExt cx="8013385" cy="1782347"/>
          </a:xfrm>
        </p:grpSpPr>
        <p:grpSp>
          <p:nvGrpSpPr>
            <p:cNvPr id="3" name="Groupe 2"/>
            <p:cNvGrpSpPr/>
            <p:nvPr/>
          </p:nvGrpSpPr>
          <p:grpSpPr>
            <a:xfrm>
              <a:off x="5742530" y="809352"/>
              <a:ext cx="1273551" cy="1772486"/>
              <a:chOff x="5742530" y="809352"/>
              <a:chExt cx="1273551" cy="1772486"/>
            </a:xfrm>
          </p:grpSpPr>
          <p:pic>
            <p:nvPicPr>
              <p:cNvPr id="136" name="Picture 2" descr="P:\COMMUNIC\DIAPOS &amp; TRANSPARENTS\2017\TEST\ombre.png"/>
              <p:cNvPicPr preferRelativeResize="0">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6299572" y="2120406"/>
                <a:ext cx="72000" cy="75600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
            <p:nvSpPr>
              <p:cNvPr id="76" name="Rectangle 75"/>
              <p:cNvSpPr>
                <a:spLocks noChangeAspect="1"/>
              </p:cNvSpPr>
              <p:nvPr/>
            </p:nvSpPr>
            <p:spPr>
              <a:xfrm>
                <a:off x="5914787" y="809352"/>
                <a:ext cx="990088" cy="63094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fr-FR" sz="1600" i="0" u="none" strike="noStrike" kern="0" cap="none" spc="0" normalizeH="0" baseline="0" noProof="0" dirty="0">
                    <a:ln>
                      <a:noFill/>
                    </a:ln>
                    <a:solidFill>
                      <a:schemeClr val="tx1">
                        <a:lumMod val="75000"/>
                        <a:lumOff val="25000"/>
                      </a:schemeClr>
                    </a:solidFill>
                    <a:effectLst/>
                    <a:uLnTx/>
                    <a:uFillTx/>
                    <a:cs typeface="+mn-cs"/>
                  </a:rPr>
                  <a:t>ASV</a:t>
                </a:r>
                <a:endParaRPr kumimoji="0" lang="fr-FR" sz="2400" i="0" u="none" strike="noStrike" kern="0" cap="none" spc="0" normalizeH="0" baseline="0" noProof="0" dirty="0">
                  <a:ln>
                    <a:noFill/>
                  </a:ln>
                  <a:solidFill>
                    <a:schemeClr val="tx1">
                      <a:lumMod val="75000"/>
                      <a:lumOff val="25000"/>
                    </a:schemeClr>
                  </a:solidFill>
                  <a:effectLst/>
                  <a:uLnTx/>
                  <a:uFillTx/>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kern="0" cap="none" spc="0" normalizeH="0" noProof="0" dirty="0">
                    <a:ln>
                      <a:noFill/>
                    </a:ln>
                    <a:solidFill>
                      <a:schemeClr val="tx1">
                        <a:lumMod val="75000"/>
                        <a:lumOff val="25000"/>
                      </a:schemeClr>
                    </a:solidFill>
                    <a:effectLst/>
                    <a:uLnTx/>
                    <a:uFillTx/>
                    <a:cs typeface="+mn-cs"/>
                  </a:rPr>
                  <a:t>914</a:t>
                </a:r>
                <a:r>
                  <a:rPr kumimoji="0" lang="fr-FR" sz="1400" b="0" i="0" u="none" kern="0" cap="none" spc="0" normalizeH="0" baseline="0" noProof="0" dirty="0">
                    <a:ln>
                      <a:noFill/>
                    </a:ln>
                    <a:solidFill>
                      <a:schemeClr val="tx1">
                        <a:lumMod val="75000"/>
                        <a:lumOff val="25000"/>
                      </a:schemeClr>
                    </a:solidFill>
                    <a:effectLst/>
                    <a:uLnTx/>
                    <a:uFillTx/>
                    <a:cs typeface="+mn-cs"/>
                  </a:rPr>
                  <a:t> € </a:t>
                </a:r>
                <a:r>
                  <a:rPr kumimoji="0" lang="fr-FR" sz="1400" b="0" i="0" u="none" strike="noStrike" kern="0" cap="none" spc="0" normalizeH="0" baseline="0" noProof="0" dirty="0">
                    <a:ln>
                      <a:noFill/>
                    </a:ln>
                    <a:solidFill>
                      <a:schemeClr val="tx1">
                        <a:lumMod val="75000"/>
                        <a:lumOff val="25000"/>
                      </a:schemeClr>
                    </a:solidFill>
                    <a:effectLst/>
                    <a:uLnTx/>
                    <a:uFillTx/>
                    <a:cs typeface="+mn-cs"/>
                  </a:rPr>
                  <a:t>/ mois</a:t>
                </a:r>
                <a:endParaRPr kumimoji="0" lang="fr-FR" sz="1400" b="0" i="0" u="none" strike="noStrike" kern="0" cap="none" spc="0" normalizeH="0" baseline="0" noProof="0" dirty="0">
                  <a:ln>
                    <a:noFill/>
                  </a:ln>
                  <a:solidFill>
                    <a:schemeClr val="tx1">
                      <a:lumMod val="75000"/>
                      <a:lumOff val="25000"/>
                    </a:schemeClr>
                  </a:solidFill>
                  <a:effectLst/>
                  <a:uLnTx/>
                  <a:uFillTx/>
                  <a:latin typeface="Calibri"/>
                  <a:cs typeface="+mn-cs"/>
                </a:endParaRPr>
              </a:p>
            </p:txBody>
          </p:sp>
          <p:grpSp>
            <p:nvGrpSpPr>
              <p:cNvPr id="77" name="Groupe 76"/>
              <p:cNvGrpSpPr>
                <a:grpSpLocks noChangeAspect="1"/>
              </p:cNvGrpSpPr>
              <p:nvPr/>
            </p:nvGrpSpPr>
            <p:grpSpPr>
              <a:xfrm>
                <a:off x="5742530" y="1393010"/>
                <a:ext cx="1273551" cy="1188828"/>
                <a:chOff x="5805676" y="1700868"/>
                <a:chExt cx="2006684" cy="1945992"/>
              </a:xfrm>
              <a:effectLst/>
            </p:grpSpPr>
            <p:sp>
              <p:nvSpPr>
                <p:cNvPr id="126" name="Ellipse 125"/>
                <p:cNvSpPr/>
                <p:nvPr/>
              </p:nvSpPr>
              <p:spPr>
                <a:xfrm>
                  <a:off x="5848589" y="1867434"/>
                  <a:ext cx="1620000" cy="1620000"/>
                </a:xfrm>
                <a:prstGeom prst="ellipse">
                  <a:avLst/>
                </a:prstGeom>
                <a:solidFill>
                  <a:srgbClr val="FF0000"/>
                </a:solidFill>
                <a:ln>
                  <a:noFill/>
                </a:ln>
                <a:effectLst/>
              </p:spPr>
            </p:sp>
            <p:sp>
              <p:nvSpPr>
                <p:cNvPr id="127" name="Ellipse 126" descr="Agnatur aut vendebi tissitius et audis aut hicipis millaut volupta tibuscium liscia sequid quisto blab imodiorem. On pra dolorro maximpo rpore, sam endisquibus, quis utate inctemquis doloreicae nullect endam, nis evelia nullam endam acculla borrum&#10;"/>
                <p:cNvSpPr/>
                <p:nvPr/>
              </p:nvSpPr>
              <p:spPr>
                <a:xfrm>
                  <a:off x="5926947" y="1935864"/>
                  <a:ext cx="1476000" cy="1476000"/>
                </a:xfrm>
                <a:prstGeom prst="ellipse">
                  <a:avLst/>
                </a:prstGeom>
                <a:solidFill>
                  <a:sysClr val="window" lastClr="FFFFFF"/>
                </a:solidFill>
                <a:ln w="3175" cap="flat" cmpd="sng" algn="ctr">
                  <a:noFill/>
                  <a:prstDash val="solid"/>
                </a:ln>
                <a:effectLst>
                  <a:outerShdw blurRad="50800" dist="38100" dir="18900000" algn="bl" rotWithShape="0">
                    <a:prstClr val="black">
                      <a:alpha val="40000"/>
                    </a:prstClr>
                  </a:outerShdw>
                </a:effectLst>
              </p:spPr>
              <p:txBody>
                <a:bodyPr wrap="square" lIns="0" tIns="0" rIns="0" bIns="0"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8" name="Rectangle 14"/>
                <p:cNvSpPr/>
                <p:nvPr/>
              </p:nvSpPr>
              <p:spPr>
                <a:xfrm rot="5400000" flipV="1">
                  <a:off x="6096585" y="2430087"/>
                  <a:ext cx="1302176" cy="149575"/>
                </a:xfrm>
                <a:custGeom>
                  <a:avLst/>
                  <a:gdLst>
                    <a:gd name="connsiteX0" fmla="*/ 0 w 1764136"/>
                    <a:gd name="connsiteY0" fmla="*/ 0 h 4104456"/>
                    <a:gd name="connsiteX1" fmla="*/ 1764136 w 1764136"/>
                    <a:gd name="connsiteY1" fmla="*/ 0 h 4104456"/>
                    <a:gd name="connsiteX2" fmla="*/ 1764136 w 1764136"/>
                    <a:gd name="connsiteY2" fmla="*/ 4104456 h 4104456"/>
                    <a:gd name="connsiteX3" fmla="*/ 0 w 1764136"/>
                    <a:gd name="connsiteY3" fmla="*/ 4104456 h 4104456"/>
                    <a:gd name="connsiteX4" fmla="*/ 0 w 1764136"/>
                    <a:gd name="connsiteY4" fmla="*/ 0 h 4104456"/>
                    <a:gd name="connsiteX0" fmla="*/ 15765 w 1764136"/>
                    <a:gd name="connsiteY0" fmla="*/ 3602421 h 4104456"/>
                    <a:gd name="connsiteX1" fmla="*/ 1764136 w 1764136"/>
                    <a:gd name="connsiteY1" fmla="*/ 0 h 4104456"/>
                    <a:gd name="connsiteX2" fmla="*/ 1764136 w 1764136"/>
                    <a:gd name="connsiteY2" fmla="*/ 4104456 h 4104456"/>
                    <a:gd name="connsiteX3" fmla="*/ 0 w 1764136"/>
                    <a:gd name="connsiteY3" fmla="*/ 4104456 h 4104456"/>
                    <a:gd name="connsiteX4" fmla="*/ 15765 w 1764136"/>
                    <a:gd name="connsiteY4" fmla="*/ 3602421 h 4104456"/>
                    <a:gd name="connsiteX0" fmla="*/ 15765 w 1764136"/>
                    <a:gd name="connsiteY0" fmla="*/ 0 h 502035"/>
                    <a:gd name="connsiteX1" fmla="*/ 1708957 w 1764136"/>
                    <a:gd name="connsiteY1" fmla="*/ 94593 h 502035"/>
                    <a:gd name="connsiteX2" fmla="*/ 1764136 w 1764136"/>
                    <a:gd name="connsiteY2" fmla="*/ 502035 h 502035"/>
                    <a:gd name="connsiteX3" fmla="*/ 0 w 1764136"/>
                    <a:gd name="connsiteY3" fmla="*/ 502035 h 502035"/>
                    <a:gd name="connsiteX4" fmla="*/ 15765 w 1764136"/>
                    <a:gd name="connsiteY4" fmla="*/ 0 h 502035"/>
                    <a:gd name="connsiteX0" fmla="*/ 472965 w 2221336"/>
                    <a:gd name="connsiteY0" fmla="*/ 0 h 502035"/>
                    <a:gd name="connsiteX1" fmla="*/ 2166157 w 2221336"/>
                    <a:gd name="connsiteY1" fmla="*/ 94593 h 502035"/>
                    <a:gd name="connsiteX2" fmla="*/ 2221336 w 2221336"/>
                    <a:gd name="connsiteY2" fmla="*/ 502035 h 502035"/>
                    <a:gd name="connsiteX3" fmla="*/ 0 w 2221336"/>
                    <a:gd name="connsiteY3" fmla="*/ 431091 h 502035"/>
                    <a:gd name="connsiteX4" fmla="*/ 472965 w 2221336"/>
                    <a:gd name="connsiteY4" fmla="*/ 0 h 502035"/>
                    <a:gd name="connsiteX0" fmla="*/ 472965 w 2221336"/>
                    <a:gd name="connsiteY0" fmla="*/ 0 h 502035"/>
                    <a:gd name="connsiteX1" fmla="*/ 2166157 w 2221336"/>
                    <a:gd name="connsiteY1" fmla="*/ 94593 h 502035"/>
                    <a:gd name="connsiteX2" fmla="*/ 2221336 w 2221336"/>
                    <a:gd name="connsiteY2" fmla="*/ 502035 h 502035"/>
                    <a:gd name="connsiteX3" fmla="*/ 0 w 2221336"/>
                    <a:gd name="connsiteY3" fmla="*/ 431091 h 502035"/>
                    <a:gd name="connsiteX4" fmla="*/ 472965 w 2221336"/>
                    <a:gd name="connsiteY4" fmla="*/ 0 h 502035"/>
                    <a:gd name="connsiteX0" fmla="*/ 472965 w 2489350"/>
                    <a:gd name="connsiteY0" fmla="*/ 0 h 533566"/>
                    <a:gd name="connsiteX1" fmla="*/ 2166157 w 2489350"/>
                    <a:gd name="connsiteY1" fmla="*/ 94593 h 533566"/>
                    <a:gd name="connsiteX2" fmla="*/ 2489350 w 2489350"/>
                    <a:gd name="connsiteY2" fmla="*/ 533566 h 533566"/>
                    <a:gd name="connsiteX3" fmla="*/ 0 w 2489350"/>
                    <a:gd name="connsiteY3" fmla="*/ 431091 h 533566"/>
                    <a:gd name="connsiteX4" fmla="*/ 472965 w 2489350"/>
                    <a:gd name="connsiteY4" fmla="*/ 0 h 533566"/>
                    <a:gd name="connsiteX0" fmla="*/ 472965 w 2489350"/>
                    <a:gd name="connsiteY0" fmla="*/ 0 h 533566"/>
                    <a:gd name="connsiteX1" fmla="*/ 2166157 w 2489350"/>
                    <a:gd name="connsiteY1" fmla="*/ 94593 h 533566"/>
                    <a:gd name="connsiteX2" fmla="*/ 2489350 w 2489350"/>
                    <a:gd name="connsiteY2" fmla="*/ 533566 h 533566"/>
                    <a:gd name="connsiteX3" fmla="*/ 0 w 2489350"/>
                    <a:gd name="connsiteY3" fmla="*/ 431091 h 533566"/>
                    <a:gd name="connsiteX4" fmla="*/ 472965 w 2489350"/>
                    <a:gd name="connsiteY4" fmla="*/ 0 h 533566"/>
                    <a:gd name="connsiteX0" fmla="*/ 134006 w 2150391"/>
                    <a:gd name="connsiteY0" fmla="*/ 0 h 549333"/>
                    <a:gd name="connsiteX1" fmla="*/ 1827198 w 2150391"/>
                    <a:gd name="connsiteY1" fmla="*/ 94593 h 549333"/>
                    <a:gd name="connsiteX2" fmla="*/ 2150391 w 2150391"/>
                    <a:gd name="connsiteY2" fmla="*/ 533566 h 549333"/>
                    <a:gd name="connsiteX3" fmla="*/ 0 w 2150391"/>
                    <a:gd name="connsiteY3" fmla="*/ 549333 h 549333"/>
                    <a:gd name="connsiteX4" fmla="*/ 134006 w 2150391"/>
                    <a:gd name="connsiteY4" fmla="*/ 0 h 549333"/>
                    <a:gd name="connsiteX0" fmla="*/ 134006 w 1827198"/>
                    <a:gd name="connsiteY0" fmla="*/ 0 h 565097"/>
                    <a:gd name="connsiteX1" fmla="*/ 1827198 w 1827198"/>
                    <a:gd name="connsiteY1" fmla="*/ 94593 h 565097"/>
                    <a:gd name="connsiteX2" fmla="*/ 1756253 w 1827198"/>
                    <a:gd name="connsiteY2" fmla="*/ 565097 h 565097"/>
                    <a:gd name="connsiteX3" fmla="*/ 0 w 1827198"/>
                    <a:gd name="connsiteY3" fmla="*/ 549333 h 565097"/>
                    <a:gd name="connsiteX4" fmla="*/ 134006 w 1827198"/>
                    <a:gd name="connsiteY4" fmla="*/ 0 h 565097"/>
                    <a:gd name="connsiteX0" fmla="*/ 134006 w 1827198"/>
                    <a:gd name="connsiteY0" fmla="*/ 0 h 565097"/>
                    <a:gd name="connsiteX1" fmla="*/ 1827198 w 1827198"/>
                    <a:gd name="connsiteY1" fmla="*/ 94593 h 565097"/>
                    <a:gd name="connsiteX2" fmla="*/ 1756253 w 1827198"/>
                    <a:gd name="connsiteY2" fmla="*/ 565097 h 565097"/>
                    <a:gd name="connsiteX3" fmla="*/ 0 w 1827198"/>
                    <a:gd name="connsiteY3" fmla="*/ 549333 h 565097"/>
                    <a:gd name="connsiteX4" fmla="*/ 134006 w 1827198"/>
                    <a:gd name="connsiteY4" fmla="*/ 0 h 565097"/>
                    <a:gd name="connsiteX0" fmla="*/ 134006 w 1827198"/>
                    <a:gd name="connsiteY0" fmla="*/ 0 h 565097"/>
                    <a:gd name="connsiteX1" fmla="*/ 1827198 w 1827198"/>
                    <a:gd name="connsiteY1" fmla="*/ 94593 h 565097"/>
                    <a:gd name="connsiteX2" fmla="*/ 1756253 w 1827198"/>
                    <a:gd name="connsiteY2" fmla="*/ 565097 h 565097"/>
                    <a:gd name="connsiteX3" fmla="*/ 0 w 1827198"/>
                    <a:gd name="connsiteY3" fmla="*/ 549333 h 565097"/>
                    <a:gd name="connsiteX4" fmla="*/ 134006 w 1827198"/>
                    <a:gd name="connsiteY4" fmla="*/ 0 h 565097"/>
                    <a:gd name="connsiteX0" fmla="*/ 134006 w 1756253"/>
                    <a:gd name="connsiteY0" fmla="*/ 0 h 565097"/>
                    <a:gd name="connsiteX1" fmla="*/ 1724722 w 1756253"/>
                    <a:gd name="connsiteY1" fmla="*/ 94593 h 565097"/>
                    <a:gd name="connsiteX2" fmla="*/ 1756253 w 1756253"/>
                    <a:gd name="connsiteY2" fmla="*/ 565097 h 565097"/>
                    <a:gd name="connsiteX3" fmla="*/ 0 w 1756253"/>
                    <a:gd name="connsiteY3" fmla="*/ 549333 h 565097"/>
                    <a:gd name="connsiteX4" fmla="*/ 134006 w 1756253"/>
                    <a:gd name="connsiteY4" fmla="*/ 0 h 565097"/>
                    <a:gd name="connsiteX0" fmla="*/ 7882 w 1756253"/>
                    <a:gd name="connsiteY0" fmla="*/ 0 h 517800"/>
                    <a:gd name="connsiteX1" fmla="*/ 1724722 w 1756253"/>
                    <a:gd name="connsiteY1" fmla="*/ 47296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87785"/>
                    <a:gd name="connsiteY0" fmla="*/ 0 h 565097"/>
                    <a:gd name="connsiteX1" fmla="*/ 1724722 w 1787785"/>
                    <a:gd name="connsiteY1" fmla="*/ 23647 h 565097"/>
                    <a:gd name="connsiteX2" fmla="*/ 1787785 w 1787785"/>
                    <a:gd name="connsiteY2" fmla="*/ 565097 h 565097"/>
                    <a:gd name="connsiteX3" fmla="*/ 0 w 1787785"/>
                    <a:gd name="connsiteY3" fmla="*/ 502036 h 565097"/>
                    <a:gd name="connsiteX4" fmla="*/ 7882 w 1787785"/>
                    <a:gd name="connsiteY4" fmla="*/ 0 h 565097"/>
                    <a:gd name="connsiteX0" fmla="*/ 15764 w 1795667"/>
                    <a:gd name="connsiteY0" fmla="*/ 0 h 565097"/>
                    <a:gd name="connsiteX1" fmla="*/ 1732604 w 1795667"/>
                    <a:gd name="connsiteY1" fmla="*/ 23647 h 565097"/>
                    <a:gd name="connsiteX2" fmla="*/ 1795667 w 1795667"/>
                    <a:gd name="connsiteY2" fmla="*/ 565097 h 565097"/>
                    <a:gd name="connsiteX3" fmla="*/ 0 w 1795667"/>
                    <a:gd name="connsiteY3" fmla="*/ 557215 h 565097"/>
                    <a:gd name="connsiteX4" fmla="*/ 15764 w 1795667"/>
                    <a:gd name="connsiteY4" fmla="*/ 0 h 565097"/>
                    <a:gd name="connsiteX0" fmla="*/ 7881 w 1795667"/>
                    <a:gd name="connsiteY0" fmla="*/ 204953 h 541450"/>
                    <a:gd name="connsiteX1" fmla="*/ 1732604 w 1795667"/>
                    <a:gd name="connsiteY1" fmla="*/ 0 h 541450"/>
                    <a:gd name="connsiteX2" fmla="*/ 1795667 w 1795667"/>
                    <a:gd name="connsiteY2" fmla="*/ 541450 h 541450"/>
                    <a:gd name="connsiteX3" fmla="*/ 0 w 1795667"/>
                    <a:gd name="connsiteY3" fmla="*/ 533568 h 541450"/>
                    <a:gd name="connsiteX4" fmla="*/ 7881 w 1795667"/>
                    <a:gd name="connsiteY4" fmla="*/ 204953 h 541450"/>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31529 w 1819315"/>
                    <a:gd name="connsiteY0" fmla="*/ 1 h 368030"/>
                    <a:gd name="connsiteX1" fmla="*/ 1772018 w 1819315"/>
                    <a:gd name="connsiteY1" fmla="*/ 0 h 368030"/>
                    <a:gd name="connsiteX2" fmla="*/ 1819315 w 1819315"/>
                    <a:gd name="connsiteY2" fmla="*/ 336498 h 368030"/>
                    <a:gd name="connsiteX3" fmla="*/ 0 w 1819315"/>
                    <a:gd name="connsiteY3" fmla="*/ 368030 h 368030"/>
                    <a:gd name="connsiteX4" fmla="*/ 31529 w 1819315"/>
                    <a:gd name="connsiteY4" fmla="*/ 1 h 368030"/>
                    <a:gd name="connsiteX0" fmla="*/ 15764 w 1803550"/>
                    <a:gd name="connsiteY0" fmla="*/ 1 h 336498"/>
                    <a:gd name="connsiteX1" fmla="*/ 1756253 w 1803550"/>
                    <a:gd name="connsiteY1" fmla="*/ 0 h 336498"/>
                    <a:gd name="connsiteX2" fmla="*/ 1803550 w 1803550"/>
                    <a:gd name="connsiteY2" fmla="*/ 336498 h 336498"/>
                    <a:gd name="connsiteX3" fmla="*/ 0 w 1803550"/>
                    <a:gd name="connsiteY3" fmla="*/ 304968 h 336498"/>
                    <a:gd name="connsiteX4" fmla="*/ 15764 w 1803550"/>
                    <a:gd name="connsiteY4" fmla="*/ 1 h 336498"/>
                    <a:gd name="connsiteX0" fmla="*/ 15764 w 1803550"/>
                    <a:gd name="connsiteY0" fmla="*/ 1 h 304968"/>
                    <a:gd name="connsiteX1" fmla="*/ 1756253 w 1803550"/>
                    <a:gd name="connsiteY1" fmla="*/ 0 h 304968"/>
                    <a:gd name="connsiteX2" fmla="*/ 1803550 w 1803550"/>
                    <a:gd name="connsiteY2" fmla="*/ 297084 h 304968"/>
                    <a:gd name="connsiteX3" fmla="*/ 0 w 1803550"/>
                    <a:gd name="connsiteY3" fmla="*/ 304968 h 304968"/>
                    <a:gd name="connsiteX4" fmla="*/ 15764 w 1803550"/>
                    <a:gd name="connsiteY4" fmla="*/ 1 h 304968"/>
                    <a:gd name="connsiteX0" fmla="*/ 15764 w 1803550"/>
                    <a:gd name="connsiteY0" fmla="*/ 1 h 355768"/>
                    <a:gd name="connsiteX1" fmla="*/ 1756253 w 1803550"/>
                    <a:gd name="connsiteY1" fmla="*/ 0 h 355768"/>
                    <a:gd name="connsiteX2" fmla="*/ 1803550 w 1803550"/>
                    <a:gd name="connsiteY2" fmla="*/ 297084 h 355768"/>
                    <a:gd name="connsiteX3" fmla="*/ 0 w 1803550"/>
                    <a:gd name="connsiteY3" fmla="*/ 355768 h 355768"/>
                    <a:gd name="connsiteX4" fmla="*/ 15764 w 1803550"/>
                    <a:gd name="connsiteY4" fmla="*/ 1 h 355768"/>
                    <a:gd name="connsiteX0" fmla="*/ 15764 w 1803550"/>
                    <a:gd name="connsiteY0" fmla="*/ 1 h 355768"/>
                    <a:gd name="connsiteX1" fmla="*/ 1756253 w 1803550"/>
                    <a:gd name="connsiteY1" fmla="*/ 0 h 355768"/>
                    <a:gd name="connsiteX2" fmla="*/ 1803550 w 1803550"/>
                    <a:gd name="connsiteY2" fmla="*/ 347884 h 355768"/>
                    <a:gd name="connsiteX3" fmla="*/ 0 w 1803550"/>
                    <a:gd name="connsiteY3" fmla="*/ 355768 h 355768"/>
                    <a:gd name="connsiteX4" fmla="*/ 15764 w 1803550"/>
                    <a:gd name="connsiteY4" fmla="*/ 1 h 355768"/>
                    <a:gd name="connsiteX0" fmla="*/ 15764 w 1756546"/>
                    <a:gd name="connsiteY0" fmla="*/ 1 h 355768"/>
                    <a:gd name="connsiteX1" fmla="*/ 1756253 w 1756546"/>
                    <a:gd name="connsiteY1" fmla="*/ 0 h 355768"/>
                    <a:gd name="connsiteX2" fmla="*/ 1163985 w 1756546"/>
                    <a:gd name="connsiteY2" fmla="*/ 169255 h 355768"/>
                    <a:gd name="connsiteX3" fmla="*/ 0 w 1756546"/>
                    <a:gd name="connsiteY3" fmla="*/ 355768 h 355768"/>
                    <a:gd name="connsiteX4" fmla="*/ 15764 w 1756546"/>
                    <a:gd name="connsiteY4" fmla="*/ 1 h 355768"/>
                    <a:gd name="connsiteX0" fmla="*/ 15764 w 1756546"/>
                    <a:gd name="connsiteY0" fmla="*/ 1 h 355768"/>
                    <a:gd name="connsiteX1" fmla="*/ 1756253 w 1756546"/>
                    <a:gd name="connsiteY1" fmla="*/ 0 h 355768"/>
                    <a:gd name="connsiteX2" fmla="*/ 1163985 w 1756546"/>
                    <a:gd name="connsiteY2" fmla="*/ 169255 h 355768"/>
                    <a:gd name="connsiteX3" fmla="*/ 0 w 1756546"/>
                    <a:gd name="connsiteY3" fmla="*/ 355768 h 355768"/>
                    <a:gd name="connsiteX4" fmla="*/ 15764 w 1756546"/>
                    <a:gd name="connsiteY4" fmla="*/ 1 h 355768"/>
                    <a:gd name="connsiteX0" fmla="*/ 15764 w 1163985"/>
                    <a:gd name="connsiteY0" fmla="*/ 0 h 355767"/>
                    <a:gd name="connsiteX1" fmla="*/ 1163985 w 1163985"/>
                    <a:gd name="connsiteY1" fmla="*/ 169254 h 355767"/>
                    <a:gd name="connsiteX2" fmla="*/ 0 w 1163985"/>
                    <a:gd name="connsiteY2" fmla="*/ 355767 h 355767"/>
                    <a:gd name="connsiteX3" fmla="*/ 15764 w 1163985"/>
                    <a:gd name="connsiteY3" fmla="*/ 0 h 355767"/>
                    <a:gd name="connsiteX0" fmla="*/ 15764 w 1163985"/>
                    <a:gd name="connsiteY0" fmla="*/ 0 h 355767"/>
                    <a:gd name="connsiteX1" fmla="*/ 1163985 w 1163985"/>
                    <a:gd name="connsiteY1" fmla="*/ 169254 h 355767"/>
                    <a:gd name="connsiteX2" fmla="*/ 0 w 1163985"/>
                    <a:gd name="connsiteY2" fmla="*/ 355767 h 355767"/>
                    <a:gd name="connsiteX3" fmla="*/ 15764 w 1163985"/>
                    <a:gd name="connsiteY3" fmla="*/ 0 h 355767"/>
                    <a:gd name="connsiteX0" fmla="*/ 15764 w 785056"/>
                    <a:gd name="connsiteY0" fmla="*/ 0 h 355767"/>
                    <a:gd name="connsiteX1" fmla="*/ 785056 w 785056"/>
                    <a:gd name="connsiteY1" fmla="*/ 198644 h 355767"/>
                    <a:gd name="connsiteX2" fmla="*/ 0 w 785056"/>
                    <a:gd name="connsiteY2" fmla="*/ 355767 h 355767"/>
                    <a:gd name="connsiteX3" fmla="*/ 15764 w 785056"/>
                    <a:gd name="connsiteY3" fmla="*/ 0 h 355767"/>
                    <a:gd name="connsiteX0" fmla="*/ 15764 w 785056"/>
                    <a:gd name="connsiteY0" fmla="*/ 0 h 355767"/>
                    <a:gd name="connsiteX1" fmla="*/ 785056 w 785056"/>
                    <a:gd name="connsiteY1" fmla="*/ 198644 h 355767"/>
                    <a:gd name="connsiteX2" fmla="*/ 0 w 785056"/>
                    <a:gd name="connsiteY2" fmla="*/ 355767 h 355767"/>
                    <a:gd name="connsiteX3" fmla="*/ 15764 w 785056"/>
                    <a:gd name="connsiteY3" fmla="*/ 0 h 355767"/>
                    <a:gd name="connsiteX0" fmla="*/ 15764 w 785056"/>
                    <a:gd name="connsiteY0" fmla="*/ 0 h 355767"/>
                    <a:gd name="connsiteX1" fmla="*/ 785056 w 785056"/>
                    <a:gd name="connsiteY1" fmla="*/ 198644 h 355767"/>
                    <a:gd name="connsiteX2" fmla="*/ 0 w 785056"/>
                    <a:gd name="connsiteY2" fmla="*/ 355767 h 355767"/>
                    <a:gd name="connsiteX3" fmla="*/ 15764 w 785056"/>
                    <a:gd name="connsiteY3" fmla="*/ 0 h 355767"/>
                    <a:gd name="connsiteX0" fmla="*/ 11692 w 785056"/>
                    <a:gd name="connsiteY0" fmla="*/ 2189 h 157123"/>
                    <a:gd name="connsiteX1" fmla="*/ 785056 w 785056"/>
                    <a:gd name="connsiteY1" fmla="*/ 0 h 157123"/>
                    <a:gd name="connsiteX2" fmla="*/ 0 w 785056"/>
                    <a:gd name="connsiteY2" fmla="*/ 157123 h 157123"/>
                    <a:gd name="connsiteX3" fmla="*/ 11692 w 785056"/>
                    <a:gd name="connsiteY3" fmla="*/ 2189 h 157123"/>
                    <a:gd name="connsiteX0" fmla="*/ 11692 w 785056"/>
                    <a:gd name="connsiteY0" fmla="*/ 2189 h 157123"/>
                    <a:gd name="connsiteX1" fmla="*/ 785056 w 785056"/>
                    <a:gd name="connsiteY1" fmla="*/ 0 h 157123"/>
                    <a:gd name="connsiteX2" fmla="*/ 0 w 785056"/>
                    <a:gd name="connsiteY2" fmla="*/ 157123 h 157123"/>
                    <a:gd name="connsiteX3" fmla="*/ 11692 w 785056"/>
                    <a:gd name="connsiteY3" fmla="*/ 2189 h 157123"/>
                    <a:gd name="connsiteX0" fmla="*/ 11692 w 785056"/>
                    <a:gd name="connsiteY0" fmla="*/ 2189 h 157123"/>
                    <a:gd name="connsiteX1" fmla="*/ 785056 w 785056"/>
                    <a:gd name="connsiteY1" fmla="*/ 0 h 157123"/>
                    <a:gd name="connsiteX2" fmla="*/ 0 w 785056"/>
                    <a:gd name="connsiteY2" fmla="*/ 157123 h 157123"/>
                    <a:gd name="connsiteX3" fmla="*/ 11692 w 785056"/>
                    <a:gd name="connsiteY3" fmla="*/ 2189 h 157123"/>
                    <a:gd name="connsiteX0" fmla="*/ 0 w 773364"/>
                    <a:gd name="connsiteY0" fmla="*/ 2189 h 149850"/>
                    <a:gd name="connsiteX1" fmla="*/ 773364 w 773364"/>
                    <a:gd name="connsiteY1" fmla="*/ 0 h 149850"/>
                    <a:gd name="connsiteX2" fmla="*/ 15178 w 773364"/>
                    <a:gd name="connsiteY2" fmla="*/ 149850 h 149850"/>
                    <a:gd name="connsiteX3" fmla="*/ 0 w 773364"/>
                    <a:gd name="connsiteY3" fmla="*/ 2189 h 149850"/>
                    <a:gd name="connsiteX0" fmla="*/ 0 w 773364"/>
                    <a:gd name="connsiteY0" fmla="*/ 2189 h 152277"/>
                    <a:gd name="connsiteX1" fmla="*/ 773364 w 773364"/>
                    <a:gd name="connsiteY1" fmla="*/ 0 h 152277"/>
                    <a:gd name="connsiteX2" fmla="*/ 9522 w 773364"/>
                    <a:gd name="connsiteY2" fmla="*/ 152277 h 152277"/>
                    <a:gd name="connsiteX3" fmla="*/ 0 w 773364"/>
                    <a:gd name="connsiteY3" fmla="*/ 2189 h 152277"/>
                  </a:gdLst>
                  <a:ahLst/>
                  <a:cxnLst>
                    <a:cxn ang="0">
                      <a:pos x="connsiteX0" y="connsiteY0"/>
                    </a:cxn>
                    <a:cxn ang="0">
                      <a:pos x="connsiteX1" y="connsiteY1"/>
                    </a:cxn>
                    <a:cxn ang="0">
                      <a:pos x="connsiteX2" y="connsiteY2"/>
                    </a:cxn>
                    <a:cxn ang="0">
                      <a:pos x="connsiteX3" y="connsiteY3"/>
                    </a:cxn>
                  </a:cxnLst>
                  <a:rect l="l" t="t" r="r" b="b"/>
                  <a:pathLst>
                    <a:path w="773364" h="152277">
                      <a:moveTo>
                        <a:pt x="0" y="2189"/>
                      </a:moveTo>
                      <a:lnTo>
                        <a:pt x="773364" y="0"/>
                      </a:lnTo>
                      <a:cubicBezTo>
                        <a:pt x="-104227" y="180890"/>
                        <a:pt x="564305" y="48731"/>
                        <a:pt x="9522" y="152277"/>
                      </a:cubicBezTo>
                      <a:lnTo>
                        <a:pt x="0" y="2189"/>
                      </a:lnTo>
                      <a:close/>
                    </a:path>
                  </a:pathLst>
                </a:custGeom>
                <a:solidFill>
                  <a:sysClr val="window" lastClr="FFFFFF">
                    <a:lumMod val="50000"/>
                    <a:alpha val="78000"/>
                  </a:sysClr>
                </a:solidFill>
                <a:ln w="25400" cap="flat" cmpd="sng" algn="ctr">
                  <a:noFill/>
                  <a:prstDash val="solid"/>
                </a:ln>
                <a:effectLst>
                  <a:outerShdw sx="1000" sy="1000" algn="tl" rotWithShape="0">
                    <a:sysClr val="windowText" lastClr="000000">
                      <a:lumMod val="50000"/>
                      <a:lumOff val="50000"/>
                    </a:sysClr>
                  </a:outerShdw>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129" name="Graphique 128"/>
                <p:cNvGraphicFramePr/>
                <p:nvPr>
                  <p:extLst>
                    <p:ext uri="{D42A27DB-BD31-4B8C-83A1-F6EECF244321}">
                      <p14:modId xmlns:p14="http://schemas.microsoft.com/office/powerpoint/2010/main" val="1556913075"/>
                    </p:ext>
                  </p:extLst>
                </p:nvPr>
              </p:nvGraphicFramePr>
              <p:xfrm>
                <a:off x="5805676" y="1700868"/>
                <a:ext cx="2006684" cy="1945992"/>
              </p:xfrm>
              <a:graphic>
                <a:graphicData uri="http://schemas.openxmlformats.org/drawingml/2006/chart">
                  <c:chart xmlns:c="http://schemas.openxmlformats.org/drawingml/2006/chart" xmlns:r="http://schemas.openxmlformats.org/officeDocument/2006/relationships" r:id="rId5"/>
                </a:graphicData>
              </a:graphic>
            </p:graphicFrame>
            <p:sp>
              <p:nvSpPr>
                <p:cNvPr id="130" name="Rectangle 129"/>
                <p:cNvSpPr/>
                <p:nvPr/>
              </p:nvSpPr>
              <p:spPr>
                <a:xfrm>
                  <a:off x="5891204" y="2256379"/>
                  <a:ext cx="892107" cy="554179"/>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fr-FR" sz="1600" b="0" kern="0" dirty="0">
                      <a:solidFill>
                        <a:schemeClr val="bg1"/>
                      </a:solidFill>
                    </a:rPr>
                    <a:t>35 %</a:t>
                  </a:r>
                </a:p>
              </p:txBody>
            </p:sp>
          </p:grpSp>
        </p:grpSp>
        <p:sp>
          <p:nvSpPr>
            <p:cNvPr id="87" name="Légende sans bordure 2 86"/>
            <p:cNvSpPr>
              <a:spLocks noChangeAspect="1"/>
            </p:cNvSpPr>
            <p:nvPr/>
          </p:nvSpPr>
          <p:spPr>
            <a:xfrm rot="5400000" flipH="1">
              <a:off x="5244371" y="262477"/>
              <a:ext cx="175964" cy="1520707"/>
            </a:xfrm>
            <a:prstGeom prst="callout2">
              <a:avLst>
                <a:gd name="adj1" fmla="val -46177"/>
                <a:gd name="adj2" fmla="val -11445"/>
                <a:gd name="adj3" fmla="val 9542"/>
                <a:gd name="adj4" fmla="val -11528"/>
                <a:gd name="adj5" fmla="val 8428"/>
                <a:gd name="adj6" fmla="val -205902"/>
              </a:avLst>
            </a:prstGeom>
            <a:noFill/>
            <a:ln w="12700" cap="flat" cmpd="sng" algn="ctr">
              <a:solidFill>
                <a:schemeClr val="bg1">
                  <a:lumMod val="65000"/>
                </a:scheme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nvGrpSpPr>
            <p:cNvPr id="4" name="Groupe 3"/>
            <p:cNvGrpSpPr/>
            <p:nvPr/>
          </p:nvGrpSpPr>
          <p:grpSpPr>
            <a:xfrm>
              <a:off x="2483769" y="799491"/>
              <a:ext cx="1800192" cy="1776581"/>
              <a:chOff x="2483769" y="799491"/>
              <a:chExt cx="1800192" cy="1776581"/>
            </a:xfrm>
          </p:grpSpPr>
          <p:pic>
            <p:nvPicPr>
              <p:cNvPr id="108" name="Picture 2" descr="P:\COMMUNIC\DIAPOS &amp; TRANSPARENTS\2017\TEST\ombre.png"/>
              <p:cNvPicPr preferRelativeResize="0">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3583948" y="2120414"/>
                <a:ext cx="72000" cy="75600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grpSp>
            <p:nvGrpSpPr>
              <p:cNvPr id="83" name="Groupe 82"/>
              <p:cNvGrpSpPr>
                <a:grpSpLocks noChangeAspect="1"/>
              </p:cNvGrpSpPr>
              <p:nvPr/>
            </p:nvGrpSpPr>
            <p:grpSpPr>
              <a:xfrm>
                <a:off x="3010411" y="1387245"/>
                <a:ext cx="1273550" cy="1188827"/>
                <a:chOff x="1510321" y="4565143"/>
                <a:chExt cx="2006684" cy="1945992"/>
              </a:xfrm>
              <a:effectLst/>
            </p:grpSpPr>
            <p:sp>
              <p:nvSpPr>
                <p:cNvPr id="116" name="Ellipse 115"/>
                <p:cNvSpPr/>
                <p:nvPr/>
              </p:nvSpPr>
              <p:spPr>
                <a:xfrm>
                  <a:off x="1627454" y="4718064"/>
                  <a:ext cx="1620000" cy="1620000"/>
                </a:xfrm>
                <a:prstGeom prst="ellipse">
                  <a:avLst/>
                </a:prstGeom>
                <a:solidFill>
                  <a:srgbClr val="00B0F0"/>
                </a:solidFill>
                <a:ln>
                  <a:noFill/>
                </a:ln>
                <a:effectLst/>
              </p:spPr>
            </p:sp>
            <p:sp>
              <p:nvSpPr>
                <p:cNvPr id="117" name="Ellipse 116" descr="Agnatur aut vendebi tissitius et audis aut hicipis millaut volupta tibuscium liscia sequid quisto blab imodiorem. On pra dolorro maximpo rpore, sam endisquibus, quis utate inctemquis doloreicae nullect endam, nis evelia nullam endam acculla borrum&#10;"/>
                <p:cNvSpPr/>
                <p:nvPr/>
              </p:nvSpPr>
              <p:spPr>
                <a:xfrm>
                  <a:off x="1705812" y="4786494"/>
                  <a:ext cx="1476000" cy="1476000"/>
                </a:xfrm>
                <a:prstGeom prst="ellipse">
                  <a:avLst/>
                </a:prstGeom>
                <a:solidFill>
                  <a:sysClr val="window" lastClr="FFFFFF"/>
                </a:solidFill>
                <a:ln w="3175" cap="flat" cmpd="sng" algn="ctr">
                  <a:noFill/>
                  <a:prstDash val="solid"/>
                </a:ln>
                <a:effectLst>
                  <a:outerShdw blurRad="50800" dist="38100" dir="18900000" algn="bl" rotWithShape="0">
                    <a:prstClr val="black">
                      <a:alpha val="40000"/>
                    </a:prstClr>
                  </a:outerShdw>
                </a:effectLst>
              </p:spPr>
              <p:txBody>
                <a:bodyPr wrap="square" lIns="0" tIns="0" rIns="0" bIns="0"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8" name="Rectangle 14"/>
                <p:cNvSpPr/>
                <p:nvPr/>
              </p:nvSpPr>
              <p:spPr>
                <a:xfrm rot="5400000" flipV="1">
                  <a:off x="1835460" y="5280717"/>
                  <a:ext cx="1302176" cy="149575"/>
                </a:xfrm>
                <a:custGeom>
                  <a:avLst/>
                  <a:gdLst>
                    <a:gd name="connsiteX0" fmla="*/ 0 w 1764136"/>
                    <a:gd name="connsiteY0" fmla="*/ 0 h 4104456"/>
                    <a:gd name="connsiteX1" fmla="*/ 1764136 w 1764136"/>
                    <a:gd name="connsiteY1" fmla="*/ 0 h 4104456"/>
                    <a:gd name="connsiteX2" fmla="*/ 1764136 w 1764136"/>
                    <a:gd name="connsiteY2" fmla="*/ 4104456 h 4104456"/>
                    <a:gd name="connsiteX3" fmla="*/ 0 w 1764136"/>
                    <a:gd name="connsiteY3" fmla="*/ 4104456 h 4104456"/>
                    <a:gd name="connsiteX4" fmla="*/ 0 w 1764136"/>
                    <a:gd name="connsiteY4" fmla="*/ 0 h 4104456"/>
                    <a:gd name="connsiteX0" fmla="*/ 15765 w 1764136"/>
                    <a:gd name="connsiteY0" fmla="*/ 3602421 h 4104456"/>
                    <a:gd name="connsiteX1" fmla="*/ 1764136 w 1764136"/>
                    <a:gd name="connsiteY1" fmla="*/ 0 h 4104456"/>
                    <a:gd name="connsiteX2" fmla="*/ 1764136 w 1764136"/>
                    <a:gd name="connsiteY2" fmla="*/ 4104456 h 4104456"/>
                    <a:gd name="connsiteX3" fmla="*/ 0 w 1764136"/>
                    <a:gd name="connsiteY3" fmla="*/ 4104456 h 4104456"/>
                    <a:gd name="connsiteX4" fmla="*/ 15765 w 1764136"/>
                    <a:gd name="connsiteY4" fmla="*/ 3602421 h 4104456"/>
                    <a:gd name="connsiteX0" fmla="*/ 15765 w 1764136"/>
                    <a:gd name="connsiteY0" fmla="*/ 0 h 502035"/>
                    <a:gd name="connsiteX1" fmla="*/ 1708957 w 1764136"/>
                    <a:gd name="connsiteY1" fmla="*/ 94593 h 502035"/>
                    <a:gd name="connsiteX2" fmla="*/ 1764136 w 1764136"/>
                    <a:gd name="connsiteY2" fmla="*/ 502035 h 502035"/>
                    <a:gd name="connsiteX3" fmla="*/ 0 w 1764136"/>
                    <a:gd name="connsiteY3" fmla="*/ 502035 h 502035"/>
                    <a:gd name="connsiteX4" fmla="*/ 15765 w 1764136"/>
                    <a:gd name="connsiteY4" fmla="*/ 0 h 502035"/>
                    <a:gd name="connsiteX0" fmla="*/ 472965 w 2221336"/>
                    <a:gd name="connsiteY0" fmla="*/ 0 h 502035"/>
                    <a:gd name="connsiteX1" fmla="*/ 2166157 w 2221336"/>
                    <a:gd name="connsiteY1" fmla="*/ 94593 h 502035"/>
                    <a:gd name="connsiteX2" fmla="*/ 2221336 w 2221336"/>
                    <a:gd name="connsiteY2" fmla="*/ 502035 h 502035"/>
                    <a:gd name="connsiteX3" fmla="*/ 0 w 2221336"/>
                    <a:gd name="connsiteY3" fmla="*/ 431091 h 502035"/>
                    <a:gd name="connsiteX4" fmla="*/ 472965 w 2221336"/>
                    <a:gd name="connsiteY4" fmla="*/ 0 h 502035"/>
                    <a:gd name="connsiteX0" fmla="*/ 472965 w 2221336"/>
                    <a:gd name="connsiteY0" fmla="*/ 0 h 502035"/>
                    <a:gd name="connsiteX1" fmla="*/ 2166157 w 2221336"/>
                    <a:gd name="connsiteY1" fmla="*/ 94593 h 502035"/>
                    <a:gd name="connsiteX2" fmla="*/ 2221336 w 2221336"/>
                    <a:gd name="connsiteY2" fmla="*/ 502035 h 502035"/>
                    <a:gd name="connsiteX3" fmla="*/ 0 w 2221336"/>
                    <a:gd name="connsiteY3" fmla="*/ 431091 h 502035"/>
                    <a:gd name="connsiteX4" fmla="*/ 472965 w 2221336"/>
                    <a:gd name="connsiteY4" fmla="*/ 0 h 502035"/>
                    <a:gd name="connsiteX0" fmla="*/ 472965 w 2489350"/>
                    <a:gd name="connsiteY0" fmla="*/ 0 h 533566"/>
                    <a:gd name="connsiteX1" fmla="*/ 2166157 w 2489350"/>
                    <a:gd name="connsiteY1" fmla="*/ 94593 h 533566"/>
                    <a:gd name="connsiteX2" fmla="*/ 2489350 w 2489350"/>
                    <a:gd name="connsiteY2" fmla="*/ 533566 h 533566"/>
                    <a:gd name="connsiteX3" fmla="*/ 0 w 2489350"/>
                    <a:gd name="connsiteY3" fmla="*/ 431091 h 533566"/>
                    <a:gd name="connsiteX4" fmla="*/ 472965 w 2489350"/>
                    <a:gd name="connsiteY4" fmla="*/ 0 h 533566"/>
                    <a:gd name="connsiteX0" fmla="*/ 472965 w 2489350"/>
                    <a:gd name="connsiteY0" fmla="*/ 0 h 533566"/>
                    <a:gd name="connsiteX1" fmla="*/ 2166157 w 2489350"/>
                    <a:gd name="connsiteY1" fmla="*/ 94593 h 533566"/>
                    <a:gd name="connsiteX2" fmla="*/ 2489350 w 2489350"/>
                    <a:gd name="connsiteY2" fmla="*/ 533566 h 533566"/>
                    <a:gd name="connsiteX3" fmla="*/ 0 w 2489350"/>
                    <a:gd name="connsiteY3" fmla="*/ 431091 h 533566"/>
                    <a:gd name="connsiteX4" fmla="*/ 472965 w 2489350"/>
                    <a:gd name="connsiteY4" fmla="*/ 0 h 533566"/>
                    <a:gd name="connsiteX0" fmla="*/ 134006 w 2150391"/>
                    <a:gd name="connsiteY0" fmla="*/ 0 h 549333"/>
                    <a:gd name="connsiteX1" fmla="*/ 1827198 w 2150391"/>
                    <a:gd name="connsiteY1" fmla="*/ 94593 h 549333"/>
                    <a:gd name="connsiteX2" fmla="*/ 2150391 w 2150391"/>
                    <a:gd name="connsiteY2" fmla="*/ 533566 h 549333"/>
                    <a:gd name="connsiteX3" fmla="*/ 0 w 2150391"/>
                    <a:gd name="connsiteY3" fmla="*/ 549333 h 549333"/>
                    <a:gd name="connsiteX4" fmla="*/ 134006 w 2150391"/>
                    <a:gd name="connsiteY4" fmla="*/ 0 h 549333"/>
                    <a:gd name="connsiteX0" fmla="*/ 134006 w 1827198"/>
                    <a:gd name="connsiteY0" fmla="*/ 0 h 565097"/>
                    <a:gd name="connsiteX1" fmla="*/ 1827198 w 1827198"/>
                    <a:gd name="connsiteY1" fmla="*/ 94593 h 565097"/>
                    <a:gd name="connsiteX2" fmla="*/ 1756253 w 1827198"/>
                    <a:gd name="connsiteY2" fmla="*/ 565097 h 565097"/>
                    <a:gd name="connsiteX3" fmla="*/ 0 w 1827198"/>
                    <a:gd name="connsiteY3" fmla="*/ 549333 h 565097"/>
                    <a:gd name="connsiteX4" fmla="*/ 134006 w 1827198"/>
                    <a:gd name="connsiteY4" fmla="*/ 0 h 565097"/>
                    <a:gd name="connsiteX0" fmla="*/ 134006 w 1827198"/>
                    <a:gd name="connsiteY0" fmla="*/ 0 h 565097"/>
                    <a:gd name="connsiteX1" fmla="*/ 1827198 w 1827198"/>
                    <a:gd name="connsiteY1" fmla="*/ 94593 h 565097"/>
                    <a:gd name="connsiteX2" fmla="*/ 1756253 w 1827198"/>
                    <a:gd name="connsiteY2" fmla="*/ 565097 h 565097"/>
                    <a:gd name="connsiteX3" fmla="*/ 0 w 1827198"/>
                    <a:gd name="connsiteY3" fmla="*/ 549333 h 565097"/>
                    <a:gd name="connsiteX4" fmla="*/ 134006 w 1827198"/>
                    <a:gd name="connsiteY4" fmla="*/ 0 h 565097"/>
                    <a:gd name="connsiteX0" fmla="*/ 134006 w 1827198"/>
                    <a:gd name="connsiteY0" fmla="*/ 0 h 565097"/>
                    <a:gd name="connsiteX1" fmla="*/ 1827198 w 1827198"/>
                    <a:gd name="connsiteY1" fmla="*/ 94593 h 565097"/>
                    <a:gd name="connsiteX2" fmla="*/ 1756253 w 1827198"/>
                    <a:gd name="connsiteY2" fmla="*/ 565097 h 565097"/>
                    <a:gd name="connsiteX3" fmla="*/ 0 w 1827198"/>
                    <a:gd name="connsiteY3" fmla="*/ 549333 h 565097"/>
                    <a:gd name="connsiteX4" fmla="*/ 134006 w 1827198"/>
                    <a:gd name="connsiteY4" fmla="*/ 0 h 565097"/>
                    <a:gd name="connsiteX0" fmla="*/ 134006 w 1756253"/>
                    <a:gd name="connsiteY0" fmla="*/ 0 h 565097"/>
                    <a:gd name="connsiteX1" fmla="*/ 1724722 w 1756253"/>
                    <a:gd name="connsiteY1" fmla="*/ 94593 h 565097"/>
                    <a:gd name="connsiteX2" fmla="*/ 1756253 w 1756253"/>
                    <a:gd name="connsiteY2" fmla="*/ 565097 h 565097"/>
                    <a:gd name="connsiteX3" fmla="*/ 0 w 1756253"/>
                    <a:gd name="connsiteY3" fmla="*/ 549333 h 565097"/>
                    <a:gd name="connsiteX4" fmla="*/ 134006 w 1756253"/>
                    <a:gd name="connsiteY4" fmla="*/ 0 h 565097"/>
                    <a:gd name="connsiteX0" fmla="*/ 7882 w 1756253"/>
                    <a:gd name="connsiteY0" fmla="*/ 0 h 517800"/>
                    <a:gd name="connsiteX1" fmla="*/ 1724722 w 1756253"/>
                    <a:gd name="connsiteY1" fmla="*/ 47296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87785"/>
                    <a:gd name="connsiteY0" fmla="*/ 0 h 565097"/>
                    <a:gd name="connsiteX1" fmla="*/ 1724722 w 1787785"/>
                    <a:gd name="connsiteY1" fmla="*/ 23647 h 565097"/>
                    <a:gd name="connsiteX2" fmla="*/ 1787785 w 1787785"/>
                    <a:gd name="connsiteY2" fmla="*/ 565097 h 565097"/>
                    <a:gd name="connsiteX3" fmla="*/ 0 w 1787785"/>
                    <a:gd name="connsiteY3" fmla="*/ 502036 h 565097"/>
                    <a:gd name="connsiteX4" fmla="*/ 7882 w 1787785"/>
                    <a:gd name="connsiteY4" fmla="*/ 0 h 565097"/>
                    <a:gd name="connsiteX0" fmla="*/ 15764 w 1795667"/>
                    <a:gd name="connsiteY0" fmla="*/ 0 h 565097"/>
                    <a:gd name="connsiteX1" fmla="*/ 1732604 w 1795667"/>
                    <a:gd name="connsiteY1" fmla="*/ 23647 h 565097"/>
                    <a:gd name="connsiteX2" fmla="*/ 1795667 w 1795667"/>
                    <a:gd name="connsiteY2" fmla="*/ 565097 h 565097"/>
                    <a:gd name="connsiteX3" fmla="*/ 0 w 1795667"/>
                    <a:gd name="connsiteY3" fmla="*/ 557215 h 565097"/>
                    <a:gd name="connsiteX4" fmla="*/ 15764 w 1795667"/>
                    <a:gd name="connsiteY4" fmla="*/ 0 h 565097"/>
                    <a:gd name="connsiteX0" fmla="*/ 7881 w 1795667"/>
                    <a:gd name="connsiteY0" fmla="*/ 204953 h 541450"/>
                    <a:gd name="connsiteX1" fmla="*/ 1732604 w 1795667"/>
                    <a:gd name="connsiteY1" fmla="*/ 0 h 541450"/>
                    <a:gd name="connsiteX2" fmla="*/ 1795667 w 1795667"/>
                    <a:gd name="connsiteY2" fmla="*/ 541450 h 541450"/>
                    <a:gd name="connsiteX3" fmla="*/ 0 w 1795667"/>
                    <a:gd name="connsiteY3" fmla="*/ 533568 h 541450"/>
                    <a:gd name="connsiteX4" fmla="*/ 7881 w 1795667"/>
                    <a:gd name="connsiteY4" fmla="*/ 204953 h 541450"/>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31529 w 1819315"/>
                    <a:gd name="connsiteY0" fmla="*/ 1 h 368030"/>
                    <a:gd name="connsiteX1" fmla="*/ 1772018 w 1819315"/>
                    <a:gd name="connsiteY1" fmla="*/ 0 h 368030"/>
                    <a:gd name="connsiteX2" fmla="*/ 1819315 w 1819315"/>
                    <a:gd name="connsiteY2" fmla="*/ 336498 h 368030"/>
                    <a:gd name="connsiteX3" fmla="*/ 0 w 1819315"/>
                    <a:gd name="connsiteY3" fmla="*/ 368030 h 368030"/>
                    <a:gd name="connsiteX4" fmla="*/ 31529 w 1819315"/>
                    <a:gd name="connsiteY4" fmla="*/ 1 h 368030"/>
                    <a:gd name="connsiteX0" fmla="*/ 15764 w 1803550"/>
                    <a:gd name="connsiteY0" fmla="*/ 1 h 336498"/>
                    <a:gd name="connsiteX1" fmla="*/ 1756253 w 1803550"/>
                    <a:gd name="connsiteY1" fmla="*/ 0 h 336498"/>
                    <a:gd name="connsiteX2" fmla="*/ 1803550 w 1803550"/>
                    <a:gd name="connsiteY2" fmla="*/ 336498 h 336498"/>
                    <a:gd name="connsiteX3" fmla="*/ 0 w 1803550"/>
                    <a:gd name="connsiteY3" fmla="*/ 304968 h 336498"/>
                    <a:gd name="connsiteX4" fmla="*/ 15764 w 1803550"/>
                    <a:gd name="connsiteY4" fmla="*/ 1 h 336498"/>
                    <a:gd name="connsiteX0" fmla="*/ 15764 w 1803550"/>
                    <a:gd name="connsiteY0" fmla="*/ 1 h 304968"/>
                    <a:gd name="connsiteX1" fmla="*/ 1756253 w 1803550"/>
                    <a:gd name="connsiteY1" fmla="*/ 0 h 304968"/>
                    <a:gd name="connsiteX2" fmla="*/ 1803550 w 1803550"/>
                    <a:gd name="connsiteY2" fmla="*/ 297084 h 304968"/>
                    <a:gd name="connsiteX3" fmla="*/ 0 w 1803550"/>
                    <a:gd name="connsiteY3" fmla="*/ 304968 h 304968"/>
                    <a:gd name="connsiteX4" fmla="*/ 15764 w 1803550"/>
                    <a:gd name="connsiteY4" fmla="*/ 1 h 304968"/>
                    <a:gd name="connsiteX0" fmla="*/ 15764 w 1803550"/>
                    <a:gd name="connsiteY0" fmla="*/ 1 h 355768"/>
                    <a:gd name="connsiteX1" fmla="*/ 1756253 w 1803550"/>
                    <a:gd name="connsiteY1" fmla="*/ 0 h 355768"/>
                    <a:gd name="connsiteX2" fmla="*/ 1803550 w 1803550"/>
                    <a:gd name="connsiteY2" fmla="*/ 297084 h 355768"/>
                    <a:gd name="connsiteX3" fmla="*/ 0 w 1803550"/>
                    <a:gd name="connsiteY3" fmla="*/ 355768 h 355768"/>
                    <a:gd name="connsiteX4" fmla="*/ 15764 w 1803550"/>
                    <a:gd name="connsiteY4" fmla="*/ 1 h 355768"/>
                    <a:gd name="connsiteX0" fmla="*/ 15764 w 1803550"/>
                    <a:gd name="connsiteY0" fmla="*/ 1 h 355768"/>
                    <a:gd name="connsiteX1" fmla="*/ 1756253 w 1803550"/>
                    <a:gd name="connsiteY1" fmla="*/ 0 h 355768"/>
                    <a:gd name="connsiteX2" fmla="*/ 1803550 w 1803550"/>
                    <a:gd name="connsiteY2" fmla="*/ 347884 h 355768"/>
                    <a:gd name="connsiteX3" fmla="*/ 0 w 1803550"/>
                    <a:gd name="connsiteY3" fmla="*/ 355768 h 355768"/>
                    <a:gd name="connsiteX4" fmla="*/ 15764 w 1803550"/>
                    <a:gd name="connsiteY4" fmla="*/ 1 h 355768"/>
                    <a:gd name="connsiteX0" fmla="*/ 15764 w 1756546"/>
                    <a:gd name="connsiteY0" fmla="*/ 1 h 355768"/>
                    <a:gd name="connsiteX1" fmla="*/ 1756253 w 1756546"/>
                    <a:gd name="connsiteY1" fmla="*/ 0 h 355768"/>
                    <a:gd name="connsiteX2" fmla="*/ 1163985 w 1756546"/>
                    <a:gd name="connsiteY2" fmla="*/ 169255 h 355768"/>
                    <a:gd name="connsiteX3" fmla="*/ 0 w 1756546"/>
                    <a:gd name="connsiteY3" fmla="*/ 355768 h 355768"/>
                    <a:gd name="connsiteX4" fmla="*/ 15764 w 1756546"/>
                    <a:gd name="connsiteY4" fmla="*/ 1 h 355768"/>
                    <a:gd name="connsiteX0" fmla="*/ 15764 w 1756546"/>
                    <a:gd name="connsiteY0" fmla="*/ 1 h 355768"/>
                    <a:gd name="connsiteX1" fmla="*/ 1756253 w 1756546"/>
                    <a:gd name="connsiteY1" fmla="*/ 0 h 355768"/>
                    <a:gd name="connsiteX2" fmla="*/ 1163985 w 1756546"/>
                    <a:gd name="connsiteY2" fmla="*/ 169255 h 355768"/>
                    <a:gd name="connsiteX3" fmla="*/ 0 w 1756546"/>
                    <a:gd name="connsiteY3" fmla="*/ 355768 h 355768"/>
                    <a:gd name="connsiteX4" fmla="*/ 15764 w 1756546"/>
                    <a:gd name="connsiteY4" fmla="*/ 1 h 355768"/>
                    <a:gd name="connsiteX0" fmla="*/ 15764 w 1163985"/>
                    <a:gd name="connsiteY0" fmla="*/ 0 h 355767"/>
                    <a:gd name="connsiteX1" fmla="*/ 1163985 w 1163985"/>
                    <a:gd name="connsiteY1" fmla="*/ 169254 h 355767"/>
                    <a:gd name="connsiteX2" fmla="*/ 0 w 1163985"/>
                    <a:gd name="connsiteY2" fmla="*/ 355767 h 355767"/>
                    <a:gd name="connsiteX3" fmla="*/ 15764 w 1163985"/>
                    <a:gd name="connsiteY3" fmla="*/ 0 h 355767"/>
                    <a:gd name="connsiteX0" fmla="*/ 15764 w 1163985"/>
                    <a:gd name="connsiteY0" fmla="*/ 0 h 355767"/>
                    <a:gd name="connsiteX1" fmla="*/ 1163985 w 1163985"/>
                    <a:gd name="connsiteY1" fmla="*/ 169254 h 355767"/>
                    <a:gd name="connsiteX2" fmla="*/ 0 w 1163985"/>
                    <a:gd name="connsiteY2" fmla="*/ 355767 h 355767"/>
                    <a:gd name="connsiteX3" fmla="*/ 15764 w 1163985"/>
                    <a:gd name="connsiteY3" fmla="*/ 0 h 355767"/>
                    <a:gd name="connsiteX0" fmla="*/ 15764 w 785056"/>
                    <a:gd name="connsiteY0" fmla="*/ 0 h 355767"/>
                    <a:gd name="connsiteX1" fmla="*/ 785056 w 785056"/>
                    <a:gd name="connsiteY1" fmla="*/ 198644 h 355767"/>
                    <a:gd name="connsiteX2" fmla="*/ 0 w 785056"/>
                    <a:gd name="connsiteY2" fmla="*/ 355767 h 355767"/>
                    <a:gd name="connsiteX3" fmla="*/ 15764 w 785056"/>
                    <a:gd name="connsiteY3" fmla="*/ 0 h 355767"/>
                    <a:gd name="connsiteX0" fmla="*/ 15764 w 785056"/>
                    <a:gd name="connsiteY0" fmla="*/ 0 h 355767"/>
                    <a:gd name="connsiteX1" fmla="*/ 785056 w 785056"/>
                    <a:gd name="connsiteY1" fmla="*/ 198644 h 355767"/>
                    <a:gd name="connsiteX2" fmla="*/ 0 w 785056"/>
                    <a:gd name="connsiteY2" fmla="*/ 355767 h 355767"/>
                    <a:gd name="connsiteX3" fmla="*/ 15764 w 785056"/>
                    <a:gd name="connsiteY3" fmla="*/ 0 h 355767"/>
                    <a:gd name="connsiteX0" fmla="*/ 15764 w 785056"/>
                    <a:gd name="connsiteY0" fmla="*/ 0 h 355767"/>
                    <a:gd name="connsiteX1" fmla="*/ 785056 w 785056"/>
                    <a:gd name="connsiteY1" fmla="*/ 198644 h 355767"/>
                    <a:gd name="connsiteX2" fmla="*/ 0 w 785056"/>
                    <a:gd name="connsiteY2" fmla="*/ 355767 h 355767"/>
                    <a:gd name="connsiteX3" fmla="*/ 15764 w 785056"/>
                    <a:gd name="connsiteY3" fmla="*/ 0 h 355767"/>
                    <a:gd name="connsiteX0" fmla="*/ 11692 w 785056"/>
                    <a:gd name="connsiteY0" fmla="*/ 2189 h 157123"/>
                    <a:gd name="connsiteX1" fmla="*/ 785056 w 785056"/>
                    <a:gd name="connsiteY1" fmla="*/ 0 h 157123"/>
                    <a:gd name="connsiteX2" fmla="*/ 0 w 785056"/>
                    <a:gd name="connsiteY2" fmla="*/ 157123 h 157123"/>
                    <a:gd name="connsiteX3" fmla="*/ 11692 w 785056"/>
                    <a:gd name="connsiteY3" fmla="*/ 2189 h 157123"/>
                    <a:gd name="connsiteX0" fmla="*/ 11692 w 785056"/>
                    <a:gd name="connsiteY0" fmla="*/ 2189 h 157123"/>
                    <a:gd name="connsiteX1" fmla="*/ 785056 w 785056"/>
                    <a:gd name="connsiteY1" fmla="*/ 0 h 157123"/>
                    <a:gd name="connsiteX2" fmla="*/ 0 w 785056"/>
                    <a:gd name="connsiteY2" fmla="*/ 157123 h 157123"/>
                    <a:gd name="connsiteX3" fmla="*/ 11692 w 785056"/>
                    <a:gd name="connsiteY3" fmla="*/ 2189 h 157123"/>
                    <a:gd name="connsiteX0" fmla="*/ 11692 w 785056"/>
                    <a:gd name="connsiteY0" fmla="*/ 2189 h 157123"/>
                    <a:gd name="connsiteX1" fmla="*/ 785056 w 785056"/>
                    <a:gd name="connsiteY1" fmla="*/ 0 h 157123"/>
                    <a:gd name="connsiteX2" fmla="*/ 0 w 785056"/>
                    <a:gd name="connsiteY2" fmla="*/ 157123 h 157123"/>
                    <a:gd name="connsiteX3" fmla="*/ 11692 w 785056"/>
                    <a:gd name="connsiteY3" fmla="*/ 2189 h 157123"/>
                    <a:gd name="connsiteX0" fmla="*/ 0 w 773364"/>
                    <a:gd name="connsiteY0" fmla="*/ 2189 h 149850"/>
                    <a:gd name="connsiteX1" fmla="*/ 773364 w 773364"/>
                    <a:gd name="connsiteY1" fmla="*/ 0 h 149850"/>
                    <a:gd name="connsiteX2" fmla="*/ 15178 w 773364"/>
                    <a:gd name="connsiteY2" fmla="*/ 149850 h 149850"/>
                    <a:gd name="connsiteX3" fmla="*/ 0 w 773364"/>
                    <a:gd name="connsiteY3" fmla="*/ 2189 h 149850"/>
                    <a:gd name="connsiteX0" fmla="*/ 0 w 773364"/>
                    <a:gd name="connsiteY0" fmla="*/ 2189 h 152277"/>
                    <a:gd name="connsiteX1" fmla="*/ 773364 w 773364"/>
                    <a:gd name="connsiteY1" fmla="*/ 0 h 152277"/>
                    <a:gd name="connsiteX2" fmla="*/ 9522 w 773364"/>
                    <a:gd name="connsiteY2" fmla="*/ 152277 h 152277"/>
                    <a:gd name="connsiteX3" fmla="*/ 0 w 773364"/>
                    <a:gd name="connsiteY3" fmla="*/ 2189 h 152277"/>
                  </a:gdLst>
                  <a:ahLst/>
                  <a:cxnLst>
                    <a:cxn ang="0">
                      <a:pos x="connsiteX0" y="connsiteY0"/>
                    </a:cxn>
                    <a:cxn ang="0">
                      <a:pos x="connsiteX1" y="connsiteY1"/>
                    </a:cxn>
                    <a:cxn ang="0">
                      <a:pos x="connsiteX2" y="connsiteY2"/>
                    </a:cxn>
                    <a:cxn ang="0">
                      <a:pos x="connsiteX3" y="connsiteY3"/>
                    </a:cxn>
                  </a:cxnLst>
                  <a:rect l="l" t="t" r="r" b="b"/>
                  <a:pathLst>
                    <a:path w="773364" h="152277">
                      <a:moveTo>
                        <a:pt x="0" y="2189"/>
                      </a:moveTo>
                      <a:lnTo>
                        <a:pt x="773364" y="0"/>
                      </a:lnTo>
                      <a:cubicBezTo>
                        <a:pt x="-104227" y="180890"/>
                        <a:pt x="564305" y="48731"/>
                        <a:pt x="9522" y="152277"/>
                      </a:cubicBezTo>
                      <a:lnTo>
                        <a:pt x="0" y="2189"/>
                      </a:lnTo>
                      <a:close/>
                    </a:path>
                  </a:pathLst>
                </a:custGeom>
                <a:solidFill>
                  <a:sysClr val="window" lastClr="FFFFFF">
                    <a:lumMod val="50000"/>
                    <a:alpha val="78000"/>
                  </a:sysClr>
                </a:solidFill>
                <a:ln w="25400" cap="flat" cmpd="sng" algn="ctr">
                  <a:noFill/>
                  <a:prstDash val="solid"/>
                </a:ln>
                <a:effectLst>
                  <a:outerShdw sx="1000" sy="1000" algn="tl" rotWithShape="0">
                    <a:sysClr val="windowText" lastClr="000000">
                      <a:lumMod val="50000"/>
                      <a:lumOff val="50000"/>
                    </a:sysClr>
                  </a:outerShdw>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119" name="Graphique 118"/>
                <p:cNvGraphicFramePr/>
                <p:nvPr>
                  <p:extLst>
                    <p:ext uri="{D42A27DB-BD31-4B8C-83A1-F6EECF244321}">
                      <p14:modId xmlns:p14="http://schemas.microsoft.com/office/powerpoint/2010/main" val="2794245051"/>
                    </p:ext>
                  </p:extLst>
                </p:nvPr>
              </p:nvGraphicFramePr>
              <p:xfrm>
                <a:off x="1510321" y="4565143"/>
                <a:ext cx="2006684" cy="1945992"/>
              </p:xfrm>
              <a:graphic>
                <a:graphicData uri="http://schemas.openxmlformats.org/drawingml/2006/chart">
                  <c:chart xmlns:c="http://schemas.openxmlformats.org/drawingml/2006/chart" xmlns:r="http://schemas.openxmlformats.org/officeDocument/2006/relationships" r:id="rId6"/>
                </a:graphicData>
              </a:graphic>
            </p:graphicFrame>
            <p:sp>
              <p:nvSpPr>
                <p:cNvPr id="120" name="Rectangle 119"/>
                <p:cNvSpPr/>
                <p:nvPr/>
              </p:nvSpPr>
              <p:spPr>
                <a:xfrm>
                  <a:off x="2360893" y="4889629"/>
                  <a:ext cx="892110" cy="554179"/>
                </a:xfrm>
                <a:prstGeom prst="rect">
                  <a:avLst/>
                </a:prstGeom>
                <a:effectLst/>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fr-FR" sz="1600" b="0" kern="0" dirty="0">
                      <a:solidFill>
                        <a:schemeClr val="bg1"/>
                      </a:solidFill>
                    </a:rPr>
                    <a:t>21 %</a:t>
                  </a:r>
                </a:p>
              </p:txBody>
            </p:sp>
          </p:grpSp>
          <p:sp>
            <p:nvSpPr>
              <p:cNvPr id="84" name="Rectangle 83"/>
              <p:cNvSpPr>
                <a:spLocks noChangeAspect="1"/>
              </p:cNvSpPr>
              <p:nvPr/>
            </p:nvSpPr>
            <p:spPr>
              <a:xfrm>
                <a:off x="3013052" y="799491"/>
                <a:ext cx="1127940" cy="63094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fr-FR" sz="1600" i="0" u="none" strike="noStrike" kern="0" cap="none" spc="0" normalizeH="0" baseline="0" noProof="0" dirty="0">
                    <a:ln>
                      <a:noFill/>
                    </a:ln>
                    <a:solidFill>
                      <a:schemeClr val="tx1">
                        <a:lumMod val="75000"/>
                        <a:lumOff val="25000"/>
                      </a:schemeClr>
                    </a:solidFill>
                    <a:effectLst/>
                    <a:uLnTx/>
                    <a:uFillTx/>
                    <a:cs typeface="+mn-cs"/>
                  </a:rPr>
                  <a:t>Base</a:t>
                </a:r>
                <a:endParaRPr kumimoji="0" lang="fr-FR" sz="2400" i="0" u="none" strike="noStrike" kern="0" cap="none" spc="0" normalizeH="0" baseline="0" noProof="0" dirty="0">
                  <a:ln>
                    <a:noFill/>
                  </a:ln>
                  <a:solidFill>
                    <a:schemeClr val="tx1">
                      <a:lumMod val="75000"/>
                      <a:lumOff val="25000"/>
                    </a:schemeClr>
                  </a:solidFill>
                  <a:effectLst/>
                  <a:uLnTx/>
                  <a:uFillTx/>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kern="0" cap="none" spc="0" normalizeH="0" baseline="0" noProof="0" dirty="0">
                    <a:ln>
                      <a:noFill/>
                    </a:ln>
                    <a:solidFill>
                      <a:schemeClr val="tx1">
                        <a:lumMod val="75000"/>
                        <a:lumOff val="25000"/>
                      </a:schemeClr>
                    </a:solidFill>
                    <a:effectLst/>
                    <a:uLnTx/>
                    <a:uFillTx/>
                    <a:cs typeface="+mn-cs"/>
                  </a:rPr>
                  <a:t>556 € </a:t>
                </a:r>
                <a:r>
                  <a:rPr kumimoji="0" lang="fr-FR" sz="1400" b="0" i="0" u="none" strike="noStrike" kern="0" cap="none" spc="0" normalizeH="0" baseline="0" noProof="0" dirty="0">
                    <a:ln>
                      <a:noFill/>
                    </a:ln>
                    <a:solidFill>
                      <a:schemeClr val="tx1">
                        <a:lumMod val="75000"/>
                        <a:lumOff val="25000"/>
                      </a:schemeClr>
                    </a:solidFill>
                    <a:effectLst/>
                    <a:uLnTx/>
                    <a:uFillTx/>
                    <a:cs typeface="+mn-cs"/>
                  </a:rPr>
                  <a:t>/ mois</a:t>
                </a:r>
                <a:endParaRPr kumimoji="0" lang="fr-FR" sz="1400" b="0" i="0" u="none" strike="noStrike" kern="0" cap="none" spc="0" normalizeH="0" baseline="0" noProof="0" dirty="0">
                  <a:ln>
                    <a:noFill/>
                  </a:ln>
                  <a:solidFill>
                    <a:schemeClr val="tx1">
                      <a:lumMod val="75000"/>
                      <a:lumOff val="25000"/>
                    </a:schemeClr>
                  </a:solidFill>
                  <a:effectLst/>
                  <a:uLnTx/>
                  <a:uFillTx/>
                  <a:latin typeface="Calibri"/>
                  <a:cs typeface="+mn-cs"/>
                </a:endParaRPr>
              </a:p>
            </p:txBody>
          </p:sp>
          <p:sp>
            <p:nvSpPr>
              <p:cNvPr id="88" name="Légende sans bordure 2 87"/>
              <p:cNvSpPr>
                <a:spLocks noChangeAspect="1"/>
              </p:cNvSpPr>
              <p:nvPr/>
            </p:nvSpPr>
            <p:spPr>
              <a:xfrm rot="5400000" flipH="1">
                <a:off x="3199058" y="109616"/>
                <a:ext cx="187195" cy="1617774"/>
              </a:xfrm>
              <a:prstGeom prst="callout2">
                <a:avLst>
                  <a:gd name="adj1" fmla="val 64662"/>
                  <a:gd name="adj2" fmla="val -54747"/>
                  <a:gd name="adj3" fmla="val 8707"/>
                  <a:gd name="adj4" fmla="val -58441"/>
                  <a:gd name="adj5" fmla="val 8010"/>
                  <a:gd name="adj6" fmla="val -212974"/>
                </a:avLst>
              </a:prstGeom>
              <a:noFill/>
              <a:ln w="12700" cap="flat" cmpd="sng" algn="ctr">
                <a:solidFill>
                  <a:schemeClr val="bg1">
                    <a:lumMod val="65000"/>
                  </a:scheme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0" name="Rectangle 9"/>
            <p:cNvSpPr/>
            <p:nvPr/>
          </p:nvSpPr>
          <p:spPr>
            <a:xfrm>
              <a:off x="693198" y="1639838"/>
              <a:ext cx="2294626" cy="923330"/>
            </a:xfrm>
            <a:prstGeom prst="rect">
              <a:avLst/>
            </a:prstGeom>
          </p:spPr>
          <p:txBody>
            <a:bodyPr wrap="square">
              <a:spAutoFit/>
            </a:bodyPr>
            <a:lstStyle/>
            <a:p>
              <a:r>
                <a:rPr lang="fr-FR" b="0" dirty="0">
                  <a:solidFill>
                    <a:srgbClr val="006699"/>
                  </a:solidFill>
                </a:rPr>
                <a:t>Retraite mensuelle moyenne des médecins</a:t>
              </a:r>
            </a:p>
            <a:p>
              <a:r>
                <a:rPr lang="fr-FR" dirty="0">
                  <a:solidFill>
                    <a:srgbClr val="006699"/>
                  </a:solidFill>
                </a:rPr>
                <a:t>France entière</a:t>
              </a:r>
            </a:p>
          </p:txBody>
        </p:sp>
        <p:grpSp>
          <p:nvGrpSpPr>
            <p:cNvPr id="12" name="Groupe 11"/>
            <p:cNvGrpSpPr/>
            <p:nvPr/>
          </p:nvGrpSpPr>
          <p:grpSpPr>
            <a:xfrm>
              <a:off x="7380320" y="1209604"/>
              <a:ext cx="1326263" cy="1362146"/>
              <a:chOff x="7380320" y="1209604"/>
              <a:chExt cx="1326263" cy="1362146"/>
            </a:xfrm>
          </p:grpSpPr>
          <p:grpSp>
            <p:nvGrpSpPr>
              <p:cNvPr id="140" name="Groupe 139"/>
              <p:cNvGrpSpPr/>
              <p:nvPr/>
            </p:nvGrpSpPr>
            <p:grpSpPr>
              <a:xfrm>
                <a:off x="7410439" y="1209604"/>
                <a:ext cx="1296144" cy="1300872"/>
                <a:chOff x="7702900" y="1209604"/>
                <a:chExt cx="1296144" cy="1300872"/>
              </a:xfrm>
            </p:grpSpPr>
            <p:sp>
              <p:nvSpPr>
                <p:cNvPr id="135" name="Rectangle 134"/>
                <p:cNvSpPr/>
                <p:nvPr/>
              </p:nvSpPr>
              <p:spPr>
                <a:xfrm>
                  <a:off x="7702900" y="1910312"/>
                  <a:ext cx="1296144" cy="600164"/>
                </a:xfrm>
                <a:prstGeom prst="rect">
                  <a:avLst/>
                </a:prstGeom>
              </p:spPr>
              <p:txBody>
                <a:bodyPr wrap="square">
                  <a:spAutoFit/>
                </a:bodyPr>
                <a:lstStyle/>
                <a:p>
                  <a:pPr lvl="0" algn="ctr">
                    <a:spcBef>
                      <a:spcPct val="20000"/>
                    </a:spcBef>
                    <a:defRPr/>
                  </a:pPr>
                  <a:r>
                    <a:rPr lang="fr-FR" sz="1100" b="0" dirty="0"/>
                    <a:t>Avant prélèvements sociaux : CSG, CRDS, CASA </a:t>
                  </a:r>
                </a:p>
              </p:txBody>
            </p:sp>
            <p:sp>
              <p:nvSpPr>
                <p:cNvPr id="139" name="Rectangle 138"/>
                <p:cNvSpPr/>
                <p:nvPr/>
              </p:nvSpPr>
              <p:spPr>
                <a:xfrm>
                  <a:off x="7863500" y="1209604"/>
                  <a:ext cx="847512" cy="646331"/>
                </a:xfrm>
                <a:prstGeom prst="rect">
                  <a:avLst/>
                </a:prstGeom>
              </p:spPr>
              <p:txBody>
                <a:bodyPr wrap="square">
                  <a:spAutoFit/>
                </a:bodyPr>
                <a:lstStyle/>
                <a:p>
                  <a:pPr algn="ctr"/>
                  <a:r>
                    <a:rPr lang="fr-FR" b="0" dirty="0">
                      <a:solidFill>
                        <a:srgbClr val="0066CC"/>
                      </a:solidFill>
                    </a:rPr>
                    <a:t>Total</a:t>
                  </a:r>
                </a:p>
                <a:p>
                  <a:pPr lvl="0" algn="ctr"/>
                  <a:r>
                    <a:rPr lang="fr-FR" dirty="0">
                      <a:solidFill>
                        <a:schemeClr val="tx1">
                          <a:lumMod val="65000"/>
                          <a:lumOff val="35000"/>
                        </a:schemeClr>
                      </a:solidFill>
                    </a:rPr>
                    <a:t>2 644 €</a:t>
                  </a:r>
                </a:p>
              </p:txBody>
            </p:sp>
          </p:grpSp>
          <p:pic>
            <p:nvPicPr>
              <p:cNvPr id="141" name="Picture 2" descr="P:\COMMUNIC\DIAPOS &amp; TRANSPARENTS\2017\TEST\ombre.png"/>
              <p:cNvPicPr preferRelativeResize="0">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380320" y="1239750"/>
                <a:ext cx="72000" cy="133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e 7"/>
            <p:cNvGrpSpPr/>
            <p:nvPr/>
          </p:nvGrpSpPr>
          <p:grpSpPr>
            <a:xfrm>
              <a:off x="3995936" y="803920"/>
              <a:ext cx="1558510" cy="1743927"/>
              <a:chOff x="3995936" y="803920"/>
              <a:chExt cx="1558510" cy="1743927"/>
            </a:xfrm>
          </p:grpSpPr>
          <p:grpSp>
            <p:nvGrpSpPr>
              <p:cNvPr id="2" name="Groupe 1"/>
              <p:cNvGrpSpPr/>
              <p:nvPr/>
            </p:nvGrpSpPr>
            <p:grpSpPr>
              <a:xfrm>
                <a:off x="4292501" y="803920"/>
                <a:ext cx="1261945" cy="1743927"/>
                <a:chOff x="4292501" y="803920"/>
                <a:chExt cx="1261945" cy="1743927"/>
              </a:xfrm>
            </p:grpSpPr>
            <p:pic>
              <p:nvPicPr>
                <p:cNvPr id="133" name="Picture 2" descr="P:\COMMUNIC\DIAPOS &amp; TRANSPARENTS\2017\TEST\ombre.png"/>
                <p:cNvPicPr preferRelativeResize="0">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902952" y="2120414"/>
                  <a:ext cx="72000" cy="75600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
              <p:nvSpPr>
                <p:cNvPr id="80" name="Rectangle 79"/>
                <p:cNvSpPr>
                  <a:spLocks noChangeAspect="1"/>
                </p:cNvSpPr>
                <p:nvPr/>
              </p:nvSpPr>
              <p:spPr>
                <a:xfrm>
                  <a:off x="4292501" y="803920"/>
                  <a:ext cx="1141351" cy="63094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fr-FR" sz="1600" i="0" u="none" strike="noStrike" kern="0" cap="none" spc="0" normalizeH="0" baseline="0" noProof="0" dirty="0">
                      <a:ln>
                        <a:noFill/>
                      </a:ln>
                      <a:solidFill>
                        <a:schemeClr val="tx1">
                          <a:lumMod val="75000"/>
                          <a:lumOff val="25000"/>
                        </a:schemeClr>
                      </a:solidFill>
                      <a:effectLst/>
                      <a:uLnTx/>
                      <a:uFillTx/>
                      <a:cs typeface="+mn-cs"/>
                    </a:rPr>
                    <a:t>RCV</a:t>
                  </a:r>
                  <a:endParaRPr kumimoji="0" lang="fr-FR" sz="2400" i="0" u="none" strike="noStrike" kern="0" cap="none" spc="0" normalizeH="0" baseline="0" noProof="0" dirty="0">
                    <a:ln>
                      <a:noFill/>
                    </a:ln>
                    <a:solidFill>
                      <a:schemeClr val="tx1">
                        <a:lumMod val="75000"/>
                        <a:lumOff val="25000"/>
                      </a:schemeClr>
                    </a:solidFill>
                    <a:effectLst/>
                    <a:uLnTx/>
                    <a:uFillTx/>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kern="0" cap="none" spc="0" normalizeH="0" baseline="0" noProof="0" dirty="0">
                      <a:ln>
                        <a:noFill/>
                      </a:ln>
                      <a:solidFill>
                        <a:schemeClr val="tx1">
                          <a:lumMod val="75000"/>
                          <a:lumOff val="25000"/>
                        </a:schemeClr>
                      </a:solidFill>
                      <a:effectLst/>
                      <a:uLnTx/>
                      <a:uFillTx/>
                      <a:cs typeface="+mn-cs"/>
                    </a:rPr>
                    <a:t>1 175 € </a:t>
                  </a:r>
                  <a:r>
                    <a:rPr kumimoji="0" lang="fr-FR" sz="1400" b="0" i="0" u="none" strike="noStrike" kern="0" cap="none" spc="0" normalizeH="0" baseline="0" noProof="0" dirty="0">
                      <a:ln>
                        <a:noFill/>
                      </a:ln>
                      <a:solidFill>
                        <a:schemeClr val="tx1">
                          <a:lumMod val="75000"/>
                          <a:lumOff val="25000"/>
                        </a:schemeClr>
                      </a:solidFill>
                      <a:effectLst/>
                      <a:uLnTx/>
                      <a:uFillTx/>
                      <a:cs typeface="+mn-cs"/>
                    </a:rPr>
                    <a:t>/ mois</a:t>
                  </a:r>
                  <a:endParaRPr kumimoji="0" lang="fr-FR" sz="1400" b="0" i="0" u="none" strike="noStrike" kern="0" cap="none" spc="0" normalizeH="0" baseline="0" noProof="0" dirty="0">
                    <a:ln>
                      <a:noFill/>
                    </a:ln>
                    <a:solidFill>
                      <a:schemeClr val="tx1">
                        <a:lumMod val="75000"/>
                        <a:lumOff val="25000"/>
                      </a:schemeClr>
                    </a:solidFill>
                    <a:effectLst/>
                    <a:uLnTx/>
                    <a:uFillTx/>
                    <a:latin typeface="Calibri"/>
                    <a:cs typeface="+mn-cs"/>
                  </a:endParaRPr>
                </a:p>
              </p:txBody>
            </p:sp>
            <p:sp>
              <p:nvSpPr>
                <p:cNvPr id="121" name="Ellipse 120"/>
                <p:cNvSpPr/>
                <p:nvPr/>
              </p:nvSpPr>
              <p:spPr>
                <a:xfrm>
                  <a:off x="4393681" y="1461604"/>
                  <a:ext cx="1028139" cy="989674"/>
                </a:xfrm>
                <a:prstGeom prst="ellipse">
                  <a:avLst/>
                </a:prstGeom>
                <a:solidFill>
                  <a:srgbClr val="92D050"/>
                </a:solidFill>
                <a:ln>
                  <a:noFill/>
                </a:ln>
                <a:effectLst/>
              </p:spPr>
            </p:sp>
            <p:sp>
              <p:nvSpPr>
                <p:cNvPr id="122" name="Ellipse 121" descr="Agnatur aut vendebi tissitius et audis aut hicipis millaut volupta tibuscium liscia sequid quisto blab imodiorem. On pra dolorro maximpo rpore, sam endisquibus, quis utate inctemquis doloreicae nullect endam, nis evelia nullam endam acculla borrum&#10;"/>
                <p:cNvSpPr/>
                <p:nvPr/>
              </p:nvSpPr>
              <p:spPr>
                <a:xfrm>
                  <a:off x="4443411" y="1503408"/>
                  <a:ext cx="936749" cy="901703"/>
                </a:xfrm>
                <a:prstGeom prst="ellipse">
                  <a:avLst/>
                </a:prstGeom>
                <a:solidFill>
                  <a:sysClr val="window" lastClr="FFFFFF"/>
                </a:solidFill>
                <a:ln w="3175" cap="flat" cmpd="sng" algn="ctr">
                  <a:noFill/>
                  <a:prstDash val="solid"/>
                </a:ln>
                <a:effectLst>
                  <a:outerShdw blurRad="50800" dist="38100" dir="18900000" algn="bl" rotWithShape="0">
                    <a:prstClr val="black">
                      <a:alpha val="40000"/>
                    </a:prstClr>
                  </a:outerShdw>
                </a:effectLst>
              </p:spPr>
              <p:txBody>
                <a:bodyPr wrap="square" lIns="0" tIns="0" rIns="0" bIns="0"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graphicFrame>
              <p:nvGraphicFramePr>
                <p:cNvPr id="124" name="Graphique 123"/>
                <p:cNvGraphicFramePr/>
                <p:nvPr>
                  <p:extLst>
                    <p:ext uri="{D42A27DB-BD31-4B8C-83A1-F6EECF244321}">
                      <p14:modId xmlns:p14="http://schemas.microsoft.com/office/powerpoint/2010/main" val="862774328"/>
                    </p:ext>
                  </p:extLst>
                </p:nvPr>
              </p:nvGraphicFramePr>
              <p:xfrm>
                <a:off x="4366446" y="1359847"/>
                <a:ext cx="1188000" cy="1188000"/>
              </p:xfrm>
              <a:graphic>
                <a:graphicData uri="http://schemas.openxmlformats.org/drawingml/2006/chart">
                  <c:chart xmlns:c="http://schemas.openxmlformats.org/drawingml/2006/chart" xmlns:r="http://schemas.openxmlformats.org/officeDocument/2006/relationships" r:id="rId8"/>
                </a:graphicData>
              </a:graphic>
            </p:graphicFrame>
            <p:sp>
              <p:nvSpPr>
                <p:cNvPr id="123" name="Rectangle 14"/>
                <p:cNvSpPr/>
                <p:nvPr/>
              </p:nvSpPr>
              <p:spPr>
                <a:xfrm rot="9813318" flipV="1">
                  <a:off x="4667683" y="1928039"/>
                  <a:ext cx="795512" cy="94928"/>
                </a:xfrm>
                <a:custGeom>
                  <a:avLst/>
                  <a:gdLst>
                    <a:gd name="connsiteX0" fmla="*/ 0 w 1764136"/>
                    <a:gd name="connsiteY0" fmla="*/ 0 h 4104456"/>
                    <a:gd name="connsiteX1" fmla="*/ 1764136 w 1764136"/>
                    <a:gd name="connsiteY1" fmla="*/ 0 h 4104456"/>
                    <a:gd name="connsiteX2" fmla="*/ 1764136 w 1764136"/>
                    <a:gd name="connsiteY2" fmla="*/ 4104456 h 4104456"/>
                    <a:gd name="connsiteX3" fmla="*/ 0 w 1764136"/>
                    <a:gd name="connsiteY3" fmla="*/ 4104456 h 4104456"/>
                    <a:gd name="connsiteX4" fmla="*/ 0 w 1764136"/>
                    <a:gd name="connsiteY4" fmla="*/ 0 h 4104456"/>
                    <a:gd name="connsiteX0" fmla="*/ 15765 w 1764136"/>
                    <a:gd name="connsiteY0" fmla="*/ 3602421 h 4104456"/>
                    <a:gd name="connsiteX1" fmla="*/ 1764136 w 1764136"/>
                    <a:gd name="connsiteY1" fmla="*/ 0 h 4104456"/>
                    <a:gd name="connsiteX2" fmla="*/ 1764136 w 1764136"/>
                    <a:gd name="connsiteY2" fmla="*/ 4104456 h 4104456"/>
                    <a:gd name="connsiteX3" fmla="*/ 0 w 1764136"/>
                    <a:gd name="connsiteY3" fmla="*/ 4104456 h 4104456"/>
                    <a:gd name="connsiteX4" fmla="*/ 15765 w 1764136"/>
                    <a:gd name="connsiteY4" fmla="*/ 3602421 h 4104456"/>
                    <a:gd name="connsiteX0" fmla="*/ 15765 w 1764136"/>
                    <a:gd name="connsiteY0" fmla="*/ 0 h 502035"/>
                    <a:gd name="connsiteX1" fmla="*/ 1708957 w 1764136"/>
                    <a:gd name="connsiteY1" fmla="*/ 94593 h 502035"/>
                    <a:gd name="connsiteX2" fmla="*/ 1764136 w 1764136"/>
                    <a:gd name="connsiteY2" fmla="*/ 502035 h 502035"/>
                    <a:gd name="connsiteX3" fmla="*/ 0 w 1764136"/>
                    <a:gd name="connsiteY3" fmla="*/ 502035 h 502035"/>
                    <a:gd name="connsiteX4" fmla="*/ 15765 w 1764136"/>
                    <a:gd name="connsiteY4" fmla="*/ 0 h 502035"/>
                    <a:gd name="connsiteX0" fmla="*/ 472965 w 2221336"/>
                    <a:gd name="connsiteY0" fmla="*/ 0 h 502035"/>
                    <a:gd name="connsiteX1" fmla="*/ 2166157 w 2221336"/>
                    <a:gd name="connsiteY1" fmla="*/ 94593 h 502035"/>
                    <a:gd name="connsiteX2" fmla="*/ 2221336 w 2221336"/>
                    <a:gd name="connsiteY2" fmla="*/ 502035 h 502035"/>
                    <a:gd name="connsiteX3" fmla="*/ 0 w 2221336"/>
                    <a:gd name="connsiteY3" fmla="*/ 431091 h 502035"/>
                    <a:gd name="connsiteX4" fmla="*/ 472965 w 2221336"/>
                    <a:gd name="connsiteY4" fmla="*/ 0 h 502035"/>
                    <a:gd name="connsiteX0" fmla="*/ 472965 w 2221336"/>
                    <a:gd name="connsiteY0" fmla="*/ 0 h 502035"/>
                    <a:gd name="connsiteX1" fmla="*/ 2166157 w 2221336"/>
                    <a:gd name="connsiteY1" fmla="*/ 94593 h 502035"/>
                    <a:gd name="connsiteX2" fmla="*/ 2221336 w 2221336"/>
                    <a:gd name="connsiteY2" fmla="*/ 502035 h 502035"/>
                    <a:gd name="connsiteX3" fmla="*/ 0 w 2221336"/>
                    <a:gd name="connsiteY3" fmla="*/ 431091 h 502035"/>
                    <a:gd name="connsiteX4" fmla="*/ 472965 w 2221336"/>
                    <a:gd name="connsiteY4" fmla="*/ 0 h 502035"/>
                    <a:gd name="connsiteX0" fmla="*/ 472965 w 2489350"/>
                    <a:gd name="connsiteY0" fmla="*/ 0 h 533566"/>
                    <a:gd name="connsiteX1" fmla="*/ 2166157 w 2489350"/>
                    <a:gd name="connsiteY1" fmla="*/ 94593 h 533566"/>
                    <a:gd name="connsiteX2" fmla="*/ 2489350 w 2489350"/>
                    <a:gd name="connsiteY2" fmla="*/ 533566 h 533566"/>
                    <a:gd name="connsiteX3" fmla="*/ 0 w 2489350"/>
                    <a:gd name="connsiteY3" fmla="*/ 431091 h 533566"/>
                    <a:gd name="connsiteX4" fmla="*/ 472965 w 2489350"/>
                    <a:gd name="connsiteY4" fmla="*/ 0 h 533566"/>
                    <a:gd name="connsiteX0" fmla="*/ 472965 w 2489350"/>
                    <a:gd name="connsiteY0" fmla="*/ 0 h 533566"/>
                    <a:gd name="connsiteX1" fmla="*/ 2166157 w 2489350"/>
                    <a:gd name="connsiteY1" fmla="*/ 94593 h 533566"/>
                    <a:gd name="connsiteX2" fmla="*/ 2489350 w 2489350"/>
                    <a:gd name="connsiteY2" fmla="*/ 533566 h 533566"/>
                    <a:gd name="connsiteX3" fmla="*/ 0 w 2489350"/>
                    <a:gd name="connsiteY3" fmla="*/ 431091 h 533566"/>
                    <a:gd name="connsiteX4" fmla="*/ 472965 w 2489350"/>
                    <a:gd name="connsiteY4" fmla="*/ 0 h 533566"/>
                    <a:gd name="connsiteX0" fmla="*/ 134006 w 2150391"/>
                    <a:gd name="connsiteY0" fmla="*/ 0 h 549333"/>
                    <a:gd name="connsiteX1" fmla="*/ 1827198 w 2150391"/>
                    <a:gd name="connsiteY1" fmla="*/ 94593 h 549333"/>
                    <a:gd name="connsiteX2" fmla="*/ 2150391 w 2150391"/>
                    <a:gd name="connsiteY2" fmla="*/ 533566 h 549333"/>
                    <a:gd name="connsiteX3" fmla="*/ 0 w 2150391"/>
                    <a:gd name="connsiteY3" fmla="*/ 549333 h 549333"/>
                    <a:gd name="connsiteX4" fmla="*/ 134006 w 2150391"/>
                    <a:gd name="connsiteY4" fmla="*/ 0 h 549333"/>
                    <a:gd name="connsiteX0" fmla="*/ 134006 w 1827198"/>
                    <a:gd name="connsiteY0" fmla="*/ 0 h 565097"/>
                    <a:gd name="connsiteX1" fmla="*/ 1827198 w 1827198"/>
                    <a:gd name="connsiteY1" fmla="*/ 94593 h 565097"/>
                    <a:gd name="connsiteX2" fmla="*/ 1756253 w 1827198"/>
                    <a:gd name="connsiteY2" fmla="*/ 565097 h 565097"/>
                    <a:gd name="connsiteX3" fmla="*/ 0 w 1827198"/>
                    <a:gd name="connsiteY3" fmla="*/ 549333 h 565097"/>
                    <a:gd name="connsiteX4" fmla="*/ 134006 w 1827198"/>
                    <a:gd name="connsiteY4" fmla="*/ 0 h 565097"/>
                    <a:gd name="connsiteX0" fmla="*/ 134006 w 1827198"/>
                    <a:gd name="connsiteY0" fmla="*/ 0 h 565097"/>
                    <a:gd name="connsiteX1" fmla="*/ 1827198 w 1827198"/>
                    <a:gd name="connsiteY1" fmla="*/ 94593 h 565097"/>
                    <a:gd name="connsiteX2" fmla="*/ 1756253 w 1827198"/>
                    <a:gd name="connsiteY2" fmla="*/ 565097 h 565097"/>
                    <a:gd name="connsiteX3" fmla="*/ 0 w 1827198"/>
                    <a:gd name="connsiteY3" fmla="*/ 549333 h 565097"/>
                    <a:gd name="connsiteX4" fmla="*/ 134006 w 1827198"/>
                    <a:gd name="connsiteY4" fmla="*/ 0 h 565097"/>
                    <a:gd name="connsiteX0" fmla="*/ 134006 w 1827198"/>
                    <a:gd name="connsiteY0" fmla="*/ 0 h 565097"/>
                    <a:gd name="connsiteX1" fmla="*/ 1827198 w 1827198"/>
                    <a:gd name="connsiteY1" fmla="*/ 94593 h 565097"/>
                    <a:gd name="connsiteX2" fmla="*/ 1756253 w 1827198"/>
                    <a:gd name="connsiteY2" fmla="*/ 565097 h 565097"/>
                    <a:gd name="connsiteX3" fmla="*/ 0 w 1827198"/>
                    <a:gd name="connsiteY3" fmla="*/ 549333 h 565097"/>
                    <a:gd name="connsiteX4" fmla="*/ 134006 w 1827198"/>
                    <a:gd name="connsiteY4" fmla="*/ 0 h 565097"/>
                    <a:gd name="connsiteX0" fmla="*/ 134006 w 1756253"/>
                    <a:gd name="connsiteY0" fmla="*/ 0 h 565097"/>
                    <a:gd name="connsiteX1" fmla="*/ 1724722 w 1756253"/>
                    <a:gd name="connsiteY1" fmla="*/ 94593 h 565097"/>
                    <a:gd name="connsiteX2" fmla="*/ 1756253 w 1756253"/>
                    <a:gd name="connsiteY2" fmla="*/ 565097 h 565097"/>
                    <a:gd name="connsiteX3" fmla="*/ 0 w 1756253"/>
                    <a:gd name="connsiteY3" fmla="*/ 549333 h 565097"/>
                    <a:gd name="connsiteX4" fmla="*/ 134006 w 1756253"/>
                    <a:gd name="connsiteY4" fmla="*/ 0 h 565097"/>
                    <a:gd name="connsiteX0" fmla="*/ 7882 w 1756253"/>
                    <a:gd name="connsiteY0" fmla="*/ 0 h 517800"/>
                    <a:gd name="connsiteX1" fmla="*/ 1724722 w 1756253"/>
                    <a:gd name="connsiteY1" fmla="*/ 47296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87785"/>
                    <a:gd name="connsiteY0" fmla="*/ 0 h 565097"/>
                    <a:gd name="connsiteX1" fmla="*/ 1724722 w 1787785"/>
                    <a:gd name="connsiteY1" fmla="*/ 23647 h 565097"/>
                    <a:gd name="connsiteX2" fmla="*/ 1787785 w 1787785"/>
                    <a:gd name="connsiteY2" fmla="*/ 565097 h 565097"/>
                    <a:gd name="connsiteX3" fmla="*/ 0 w 1787785"/>
                    <a:gd name="connsiteY3" fmla="*/ 502036 h 565097"/>
                    <a:gd name="connsiteX4" fmla="*/ 7882 w 1787785"/>
                    <a:gd name="connsiteY4" fmla="*/ 0 h 565097"/>
                    <a:gd name="connsiteX0" fmla="*/ 15764 w 1795667"/>
                    <a:gd name="connsiteY0" fmla="*/ 0 h 565097"/>
                    <a:gd name="connsiteX1" fmla="*/ 1732604 w 1795667"/>
                    <a:gd name="connsiteY1" fmla="*/ 23647 h 565097"/>
                    <a:gd name="connsiteX2" fmla="*/ 1795667 w 1795667"/>
                    <a:gd name="connsiteY2" fmla="*/ 565097 h 565097"/>
                    <a:gd name="connsiteX3" fmla="*/ 0 w 1795667"/>
                    <a:gd name="connsiteY3" fmla="*/ 557215 h 565097"/>
                    <a:gd name="connsiteX4" fmla="*/ 15764 w 1795667"/>
                    <a:gd name="connsiteY4" fmla="*/ 0 h 565097"/>
                    <a:gd name="connsiteX0" fmla="*/ 7881 w 1795667"/>
                    <a:gd name="connsiteY0" fmla="*/ 204953 h 541450"/>
                    <a:gd name="connsiteX1" fmla="*/ 1732604 w 1795667"/>
                    <a:gd name="connsiteY1" fmla="*/ 0 h 541450"/>
                    <a:gd name="connsiteX2" fmla="*/ 1795667 w 1795667"/>
                    <a:gd name="connsiteY2" fmla="*/ 541450 h 541450"/>
                    <a:gd name="connsiteX3" fmla="*/ 0 w 1795667"/>
                    <a:gd name="connsiteY3" fmla="*/ 533568 h 541450"/>
                    <a:gd name="connsiteX4" fmla="*/ 7881 w 1795667"/>
                    <a:gd name="connsiteY4" fmla="*/ 204953 h 541450"/>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31529 w 1819315"/>
                    <a:gd name="connsiteY0" fmla="*/ 1 h 368030"/>
                    <a:gd name="connsiteX1" fmla="*/ 1772018 w 1819315"/>
                    <a:gd name="connsiteY1" fmla="*/ 0 h 368030"/>
                    <a:gd name="connsiteX2" fmla="*/ 1819315 w 1819315"/>
                    <a:gd name="connsiteY2" fmla="*/ 336498 h 368030"/>
                    <a:gd name="connsiteX3" fmla="*/ 0 w 1819315"/>
                    <a:gd name="connsiteY3" fmla="*/ 368030 h 368030"/>
                    <a:gd name="connsiteX4" fmla="*/ 31529 w 1819315"/>
                    <a:gd name="connsiteY4" fmla="*/ 1 h 368030"/>
                    <a:gd name="connsiteX0" fmla="*/ 15764 w 1803550"/>
                    <a:gd name="connsiteY0" fmla="*/ 1 h 336498"/>
                    <a:gd name="connsiteX1" fmla="*/ 1756253 w 1803550"/>
                    <a:gd name="connsiteY1" fmla="*/ 0 h 336498"/>
                    <a:gd name="connsiteX2" fmla="*/ 1803550 w 1803550"/>
                    <a:gd name="connsiteY2" fmla="*/ 336498 h 336498"/>
                    <a:gd name="connsiteX3" fmla="*/ 0 w 1803550"/>
                    <a:gd name="connsiteY3" fmla="*/ 304968 h 336498"/>
                    <a:gd name="connsiteX4" fmla="*/ 15764 w 1803550"/>
                    <a:gd name="connsiteY4" fmla="*/ 1 h 336498"/>
                    <a:gd name="connsiteX0" fmla="*/ 15764 w 1803550"/>
                    <a:gd name="connsiteY0" fmla="*/ 1 h 304968"/>
                    <a:gd name="connsiteX1" fmla="*/ 1756253 w 1803550"/>
                    <a:gd name="connsiteY1" fmla="*/ 0 h 304968"/>
                    <a:gd name="connsiteX2" fmla="*/ 1803550 w 1803550"/>
                    <a:gd name="connsiteY2" fmla="*/ 297084 h 304968"/>
                    <a:gd name="connsiteX3" fmla="*/ 0 w 1803550"/>
                    <a:gd name="connsiteY3" fmla="*/ 304968 h 304968"/>
                    <a:gd name="connsiteX4" fmla="*/ 15764 w 1803550"/>
                    <a:gd name="connsiteY4" fmla="*/ 1 h 304968"/>
                    <a:gd name="connsiteX0" fmla="*/ 15764 w 1803550"/>
                    <a:gd name="connsiteY0" fmla="*/ 1 h 355768"/>
                    <a:gd name="connsiteX1" fmla="*/ 1756253 w 1803550"/>
                    <a:gd name="connsiteY1" fmla="*/ 0 h 355768"/>
                    <a:gd name="connsiteX2" fmla="*/ 1803550 w 1803550"/>
                    <a:gd name="connsiteY2" fmla="*/ 297084 h 355768"/>
                    <a:gd name="connsiteX3" fmla="*/ 0 w 1803550"/>
                    <a:gd name="connsiteY3" fmla="*/ 355768 h 355768"/>
                    <a:gd name="connsiteX4" fmla="*/ 15764 w 1803550"/>
                    <a:gd name="connsiteY4" fmla="*/ 1 h 355768"/>
                    <a:gd name="connsiteX0" fmla="*/ 15764 w 1803550"/>
                    <a:gd name="connsiteY0" fmla="*/ 1 h 355768"/>
                    <a:gd name="connsiteX1" fmla="*/ 1756253 w 1803550"/>
                    <a:gd name="connsiteY1" fmla="*/ 0 h 355768"/>
                    <a:gd name="connsiteX2" fmla="*/ 1803550 w 1803550"/>
                    <a:gd name="connsiteY2" fmla="*/ 347884 h 355768"/>
                    <a:gd name="connsiteX3" fmla="*/ 0 w 1803550"/>
                    <a:gd name="connsiteY3" fmla="*/ 355768 h 355768"/>
                    <a:gd name="connsiteX4" fmla="*/ 15764 w 1803550"/>
                    <a:gd name="connsiteY4" fmla="*/ 1 h 355768"/>
                    <a:gd name="connsiteX0" fmla="*/ 15764 w 1756546"/>
                    <a:gd name="connsiteY0" fmla="*/ 1 h 355768"/>
                    <a:gd name="connsiteX1" fmla="*/ 1756253 w 1756546"/>
                    <a:gd name="connsiteY1" fmla="*/ 0 h 355768"/>
                    <a:gd name="connsiteX2" fmla="*/ 1163985 w 1756546"/>
                    <a:gd name="connsiteY2" fmla="*/ 169255 h 355768"/>
                    <a:gd name="connsiteX3" fmla="*/ 0 w 1756546"/>
                    <a:gd name="connsiteY3" fmla="*/ 355768 h 355768"/>
                    <a:gd name="connsiteX4" fmla="*/ 15764 w 1756546"/>
                    <a:gd name="connsiteY4" fmla="*/ 1 h 355768"/>
                    <a:gd name="connsiteX0" fmla="*/ 15764 w 1756546"/>
                    <a:gd name="connsiteY0" fmla="*/ 1 h 355768"/>
                    <a:gd name="connsiteX1" fmla="*/ 1756253 w 1756546"/>
                    <a:gd name="connsiteY1" fmla="*/ 0 h 355768"/>
                    <a:gd name="connsiteX2" fmla="*/ 1163985 w 1756546"/>
                    <a:gd name="connsiteY2" fmla="*/ 169255 h 355768"/>
                    <a:gd name="connsiteX3" fmla="*/ 0 w 1756546"/>
                    <a:gd name="connsiteY3" fmla="*/ 355768 h 355768"/>
                    <a:gd name="connsiteX4" fmla="*/ 15764 w 1756546"/>
                    <a:gd name="connsiteY4" fmla="*/ 1 h 355768"/>
                    <a:gd name="connsiteX0" fmla="*/ 15764 w 1163985"/>
                    <a:gd name="connsiteY0" fmla="*/ 0 h 355767"/>
                    <a:gd name="connsiteX1" fmla="*/ 1163985 w 1163985"/>
                    <a:gd name="connsiteY1" fmla="*/ 169254 h 355767"/>
                    <a:gd name="connsiteX2" fmla="*/ 0 w 1163985"/>
                    <a:gd name="connsiteY2" fmla="*/ 355767 h 355767"/>
                    <a:gd name="connsiteX3" fmla="*/ 15764 w 1163985"/>
                    <a:gd name="connsiteY3" fmla="*/ 0 h 355767"/>
                    <a:gd name="connsiteX0" fmla="*/ 15764 w 1163985"/>
                    <a:gd name="connsiteY0" fmla="*/ 0 h 355767"/>
                    <a:gd name="connsiteX1" fmla="*/ 1163985 w 1163985"/>
                    <a:gd name="connsiteY1" fmla="*/ 169254 h 355767"/>
                    <a:gd name="connsiteX2" fmla="*/ 0 w 1163985"/>
                    <a:gd name="connsiteY2" fmla="*/ 355767 h 355767"/>
                    <a:gd name="connsiteX3" fmla="*/ 15764 w 1163985"/>
                    <a:gd name="connsiteY3" fmla="*/ 0 h 355767"/>
                    <a:gd name="connsiteX0" fmla="*/ 15764 w 785056"/>
                    <a:gd name="connsiteY0" fmla="*/ 0 h 355767"/>
                    <a:gd name="connsiteX1" fmla="*/ 785056 w 785056"/>
                    <a:gd name="connsiteY1" fmla="*/ 198644 h 355767"/>
                    <a:gd name="connsiteX2" fmla="*/ 0 w 785056"/>
                    <a:gd name="connsiteY2" fmla="*/ 355767 h 355767"/>
                    <a:gd name="connsiteX3" fmla="*/ 15764 w 785056"/>
                    <a:gd name="connsiteY3" fmla="*/ 0 h 355767"/>
                    <a:gd name="connsiteX0" fmla="*/ 15764 w 785056"/>
                    <a:gd name="connsiteY0" fmla="*/ 0 h 355767"/>
                    <a:gd name="connsiteX1" fmla="*/ 785056 w 785056"/>
                    <a:gd name="connsiteY1" fmla="*/ 198644 h 355767"/>
                    <a:gd name="connsiteX2" fmla="*/ 0 w 785056"/>
                    <a:gd name="connsiteY2" fmla="*/ 355767 h 355767"/>
                    <a:gd name="connsiteX3" fmla="*/ 15764 w 785056"/>
                    <a:gd name="connsiteY3" fmla="*/ 0 h 355767"/>
                    <a:gd name="connsiteX0" fmla="*/ 15764 w 785056"/>
                    <a:gd name="connsiteY0" fmla="*/ 0 h 355767"/>
                    <a:gd name="connsiteX1" fmla="*/ 785056 w 785056"/>
                    <a:gd name="connsiteY1" fmla="*/ 198644 h 355767"/>
                    <a:gd name="connsiteX2" fmla="*/ 0 w 785056"/>
                    <a:gd name="connsiteY2" fmla="*/ 355767 h 355767"/>
                    <a:gd name="connsiteX3" fmla="*/ 15764 w 785056"/>
                    <a:gd name="connsiteY3" fmla="*/ 0 h 355767"/>
                    <a:gd name="connsiteX0" fmla="*/ 11692 w 785056"/>
                    <a:gd name="connsiteY0" fmla="*/ 2189 h 157123"/>
                    <a:gd name="connsiteX1" fmla="*/ 785056 w 785056"/>
                    <a:gd name="connsiteY1" fmla="*/ 0 h 157123"/>
                    <a:gd name="connsiteX2" fmla="*/ 0 w 785056"/>
                    <a:gd name="connsiteY2" fmla="*/ 157123 h 157123"/>
                    <a:gd name="connsiteX3" fmla="*/ 11692 w 785056"/>
                    <a:gd name="connsiteY3" fmla="*/ 2189 h 157123"/>
                    <a:gd name="connsiteX0" fmla="*/ 11692 w 785056"/>
                    <a:gd name="connsiteY0" fmla="*/ 2189 h 157123"/>
                    <a:gd name="connsiteX1" fmla="*/ 785056 w 785056"/>
                    <a:gd name="connsiteY1" fmla="*/ 0 h 157123"/>
                    <a:gd name="connsiteX2" fmla="*/ 0 w 785056"/>
                    <a:gd name="connsiteY2" fmla="*/ 157123 h 157123"/>
                    <a:gd name="connsiteX3" fmla="*/ 11692 w 785056"/>
                    <a:gd name="connsiteY3" fmla="*/ 2189 h 157123"/>
                    <a:gd name="connsiteX0" fmla="*/ 11692 w 785056"/>
                    <a:gd name="connsiteY0" fmla="*/ 2189 h 157123"/>
                    <a:gd name="connsiteX1" fmla="*/ 785056 w 785056"/>
                    <a:gd name="connsiteY1" fmla="*/ 0 h 157123"/>
                    <a:gd name="connsiteX2" fmla="*/ 0 w 785056"/>
                    <a:gd name="connsiteY2" fmla="*/ 157123 h 157123"/>
                    <a:gd name="connsiteX3" fmla="*/ 11692 w 785056"/>
                    <a:gd name="connsiteY3" fmla="*/ 2189 h 157123"/>
                    <a:gd name="connsiteX0" fmla="*/ 0 w 773364"/>
                    <a:gd name="connsiteY0" fmla="*/ 2189 h 149850"/>
                    <a:gd name="connsiteX1" fmla="*/ 773364 w 773364"/>
                    <a:gd name="connsiteY1" fmla="*/ 0 h 149850"/>
                    <a:gd name="connsiteX2" fmla="*/ 15178 w 773364"/>
                    <a:gd name="connsiteY2" fmla="*/ 149850 h 149850"/>
                    <a:gd name="connsiteX3" fmla="*/ 0 w 773364"/>
                    <a:gd name="connsiteY3" fmla="*/ 2189 h 149850"/>
                    <a:gd name="connsiteX0" fmla="*/ 0 w 773364"/>
                    <a:gd name="connsiteY0" fmla="*/ 2189 h 152277"/>
                    <a:gd name="connsiteX1" fmla="*/ 773364 w 773364"/>
                    <a:gd name="connsiteY1" fmla="*/ 0 h 152277"/>
                    <a:gd name="connsiteX2" fmla="*/ 9522 w 773364"/>
                    <a:gd name="connsiteY2" fmla="*/ 152277 h 152277"/>
                    <a:gd name="connsiteX3" fmla="*/ 0 w 773364"/>
                    <a:gd name="connsiteY3" fmla="*/ 2189 h 152277"/>
                  </a:gdLst>
                  <a:ahLst/>
                  <a:cxnLst>
                    <a:cxn ang="0">
                      <a:pos x="connsiteX0" y="connsiteY0"/>
                    </a:cxn>
                    <a:cxn ang="0">
                      <a:pos x="connsiteX1" y="connsiteY1"/>
                    </a:cxn>
                    <a:cxn ang="0">
                      <a:pos x="connsiteX2" y="connsiteY2"/>
                    </a:cxn>
                    <a:cxn ang="0">
                      <a:pos x="connsiteX3" y="connsiteY3"/>
                    </a:cxn>
                  </a:cxnLst>
                  <a:rect l="l" t="t" r="r" b="b"/>
                  <a:pathLst>
                    <a:path w="773364" h="152277">
                      <a:moveTo>
                        <a:pt x="0" y="2189"/>
                      </a:moveTo>
                      <a:lnTo>
                        <a:pt x="773364" y="0"/>
                      </a:lnTo>
                      <a:cubicBezTo>
                        <a:pt x="-104227" y="180890"/>
                        <a:pt x="564305" y="48731"/>
                        <a:pt x="9522" y="152277"/>
                      </a:cubicBezTo>
                      <a:lnTo>
                        <a:pt x="0" y="2189"/>
                      </a:lnTo>
                      <a:close/>
                    </a:path>
                  </a:pathLst>
                </a:custGeom>
                <a:solidFill>
                  <a:sysClr val="window" lastClr="FFFFFF">
                    <a:lumMod val="50000"/>
                    <a:alpha val="78000"/>
                  </a:sysClr>
                </a:solidFill>
                <a:ln w="25400" cap="flat" cmpd="sng" algn="ctr">
                  <a:noFill/>
                  <a:prstDash val="solid"/>
                </a:ln>
                <a:effectLst>
                  <a:outerShdw sx="1000" sy="1000" algn="tl" rotWithShape="0">
                    <a:sysClr val="windowText" lastClr="000000">
                      <a:lumMod val="50000"/>
                      <a:lumOff val="50000"/>
                    </a:sysClr>
                  </a:outerShdw>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25" name="Rectangle 124"/>
                <p:cNvSpPr/>
                <p:nvPr/>
              </p:nvSpPr>
              <p:spPr>
                <a:xfrm>
                  <a:off x="4716016" y="2054880"/>
                  <a:ext cx="566181" cy="338554"/>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chemeClr val="accent4">
                          <a:lumMod val="85000"/>
                          <a:lumOff val="15000"/>
                        </a:schemeClr>
                      </a:solidFill>
                      <a:effectLst/>
                      <a:uLnTx/>
                      <a:uFillTx/>
                      <a:ea typeface="+mn-ea"/>
                      <a:cs typeface="+mn-cs"/>
                    </a:rPr>
                    <a:t>44 %</a:t>
                  </a:r>
                </a:p>
              </p:txBody>
            </p:sp>
          </p:grpSp>
          <p:sp>
            <p:nvSpPr>
              <p:cNvPr id="81" name="Légende sans bordure 2 80"/>
              <p:cNvSpPr>
                <a:spLocks noChangeAspect="1"/>
              </p:cNvSpPr>
              <p:nvPr/>
            </p:nvSpPr>
            <p:spPr>
              <a:xfrm rot="5400000" flipH="1">
                <a:off x="4668305" y="162784"/>
                <a:ext cx="175964" cy="1520702"/>
              </a:xfrm>
              <a:prstGeom prst="callout2">
                <a:avLst>
                  <a:gd name="adj1" fmla="val 73496"/>
                  <a:gd name="adj2" fmla="val -69186"/>
                  <a:gd name="adj3" fmla="val 8707"/>
                  <a:gd name="adj4" fmla="val -58441"/>
                  <a:gd name="adj5" fmla="val 8428"/>
                  <a:gd name="adj6" fmla="val -587701"/>
                </a:avLst>
              </a:prstGeom>
              <a:noFill/>
              <a:ln w="12700" cap="flat" cmpd="sng" algn="ctr">
                <a:solidFill>
                  <a:schemeClr val="bg1">
                    <a:lumMod val="65000"/>
                  </a:scheme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grpSp>
        <p:nvGrpSpPr>
          <p:cNvPr id="78" name="Groupe 77"/>
          <p:cNvGrpSpPr/>
          <p:nvPr/>
        </p:nvGrpSpPr>
        <p:grpSpPr>
          <a:xfrm>
            <a:off x="467544" y="2877635"/>
            <a:ext cx="8013385" cy="1796064"/>
            <a:chOff x="693198" y="799491"/>
            <a:chExt cx="8013385" cy="1796064"/>
          </a:xfrm>
        </p:grpSpPr>
        <p:grpSp>
          <p:nvGrpSpPr>
            <p:cNvPr id="79" name="Groupe 78"/>
            <p:cNvGrpSpPr/>
            <p:nvPr/>
          </p:nvGrpSpPr>
          <p:grpSpPr>
            <a:xfrm>
              <a:off x="5742530" y="809352"/>
              <a:ext cx="1273551" cy="1772486"/>
              <a:chOff x="5742530" y="809352"/>
              <a:chExt cx="1273551" cy="1772486"/>
            </a:xfrm>
          </p:grpSpPr>
          <p:pic>
            <p:nvPicPr>
              <p:cNvPr id="166" name="Picture 2" descr="P:\COMMUNIC\DIAPOS &amp; TRANSPARENTS\2017\TEST\ombre.png"/>
              <p:cNvPicPr preferRelativeResize="0">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6299572" y="2120406"/>
                <a:ext cx="72000" cy="75600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
            <p:nvSpPr>
              <p:cNvPr id="167" name="Rectangle 166"/>
              <p:cNvSpPr>
                <a:spLocks noChangeAspect="1"/>
              </p:cNvSpPr>
              <p:nvPr/>
            </p:nvSpPr>
            <p:spPr>
              <a:xfrm>
                <a:off x="5914787" y="809352"/>
                <a:ext cx="990088" cy="63094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fr-FR" sz="1600" i="0" u="none" strike="noStrike" kern="0" cap="none" spc="0" normalizeH="0" baseline="0" noProof="0" dirty="0">
                    <a:ln>
                      <a:noFill/>
                    </a:ln>
                    <a:solidFill>
                      <a:schemeClr val="tx1">
                        <a:lumMod val="75000"/>
                        <a:lumOff val="25000"/>
                      </a:schemeClr>
                    </a:solidFill>
                    <a:effectLst/>
                    <a:uLnTx/>
                    <a:uFillTx/>
                    <a:cs typeface="+mn-cs"/>
                  </a:rPr>
                  <a:t>ASV</a:t>
                </a:r>
                <a:endParaRPr kumimoji="0" lang="fr-FR" sz="2400" i="0" u="none" strike="noStrike" kern="0" cap="none" spc="0" normalizeH="0" baseline="0" noProof="0" dirty="0">
                  <a:ln>
                    <a:noFill/>
                  </a:ln>
                  <a:solidFill>
                    <a:schemeClr val="tx1">
                      <a:lumMod val="75000"/>
                      <a:lumOff val="25000"/>
                    </a:schemeClr>
                  </a:solidFill>
                  <a:effectLst/>
                  <a:uLnTx/>
                  <a:uFillTx/>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kern="0" cap="none" spc="0" normalizeH="0" noProof="0" dirty="0">
                    <a:ln>
                      <a:noFill/>
                    </a:ln>
                    <a:solidFill>
                      <a:schemeClr val="tx1">
                        <a:lumMod val="75000"/>
                        <a:lumOff val="25000"/>
                      </a:schemeClr>
                    </a:solidFill>
                    <a:effectLst/>
                    <a:uLnTx/>
                    <a:uFillTx/>
                    <a:cs typeface="+mn-cs"/>
                  </a:rPr>
                  <a:t>924 </a:t>
                </a:r>
                <a:r>
                  <a:rPr kumimoji="0" lang="fr-FR" sz="1400" b="0" i="0" u="none" kern="0" cap="none" spc="0" normalizeH="0" baseline="0" noProof="0" dirty="0">
                    <a:ln>
                      <a:noFill/>
                    </a:ln>
                    <a:solidFill>
                      <a:schemeClr val="tx1">
                        <a:lumMod val="75000"/>
                        <a:lumOff val="25000"/>
                      </a:schemeClr>
                    </a:solidFill>
                    <a:effectLst/>
                    <a:uLnTx/>
                    <a:uFillTx/>
                    <a:cs typeface="+mn-cs"/>
                  </a:rPr>
                  <a:t>€ </a:t>
                </a:r>
                <a:r>
                  <a:rPr kumimoji="0" lang="fr-FR" sz="1400" b="0" i="0" u="none" strike="noStrike" kern="0" cap="none" spc="0" normalizeH="0" baseline="0" noProof="0" dirty="0">
                    <a:ln>
                      <a:noFill/>
                    </a:ln>
                    <a:solidFill>
                      <a:schemeClr val="tx1">
                        <a:lumMod val="75000"/>
                        <a:lumOff val="25000"/>
                      </a:schemeClr>
                    </a:solidFill>
                    <a:effectLst/>
                    <a:uLnTx/>
                    <a:uFillTx/>
                    <a:cs typeface="+mn-cs"/>
                  </a:rPr>
                  <a:t>/ mois</a:t>
                </a:r>
                <a:endParaRPr kumimoji="0" lang="fr-FR" sz="1400" b="0" i="0" u="none" strike="noStrike" kern="0" cap="none" spc="0" normalizeH="0" baseline="0" noProof="0" dirty="0">
                  <a:ln>
                    <a:noFill/>
                  </a:ln>
                  <a:solidFill>
                    <a:schemeClr val="tx1">
                      <a:lumMod val="75000"/>
                      <a:lumOff val="25000"/>
                    </a:schemeClr>
                  </a:solidFill>
                  <a:effectLst/>
                  <a:uLnTx/>
                  <a:uFillTx/>
                  <a:latin typeface="Calibri"/>
                  <a:cs typeface="+mn-cs"/>
                </a:endParaRPr>
              </a:p>
            </p:txBody>
          </p:sp>
          <p:grpSp>
            <p:nvGrpSpPr>
              <p:cNvPr id="168" name="Groupe 167"/>
              <p:cNvGrpSpPr>
                <a:grpSpLocks noChangeAspect="1"/>
              </p:cNvGrpSpPr>
              <p:nvPr/>
            </p:nvGrpSpPr>
            <p:grpSpPr>
              <a:xfrm>
                <a:off x="5742530" y="1393010"/>
                <a:ext cx="1273551" cy="1188828"/>
                <a:chOff x="5805676" y="1700868"/>
                <a:chExt cx="2006684" cy="1945992"/>
              </a:xfrm>
              <a:effectLst/>
            </p:grpSpPr>
            <p:sp>
              <p:nvSpPr>
                <p:cNvPr id="169" name="Ellipse 168"/>
                <p:cNvSpPr/>
                <p:nvPr/>
              </p:nvSpPr>
              <p:spPr>
                <a:xfrm>
                  <a:off x="5848589" y="1867434"/>
                  <a:ext cx="1620000" cy="1620000"/>
                </a:xfrm>
                <a:prstGeom prst="ellipse">
                  <a:avLst/>
                </a:prstGeom>
                <a:solidFill>
                  <a:srgbClr val="FF0000"/>
                </a:solidFill>
                <a:ln>
                  <a:noFill/>
                </a:ln>
                <a:effectLst/>
              </p:spPr>
            </p:sp>
            <p:sp>
              <p:nvSpPr>
                <p:cNvPr id="170" name="Ellipse 169" descr="Agnatur aut vendebi tissitius et audis aut hicipis millaut volupta tibuscium liscia sequid quisto blab imodiorem. On pra dolorro maximpo rpore, sam endisquibus, quis utate inctemquis doloreicae nullect endam, nis evelia nullam endam acculla borrum&#10;"/>
                <p:cNvSpPr/>
                <p:nvPr/>
              </p:nvSpPr>
              <p:spPr>
                <a:xfrm>
                  <a:off x="5926947" y="1935864"/>
                  <a:ext cx="1476000" cy="1476000"/>
                </a:xfrm>
                <a:prstGeom prst="ellipse">
                  <a:avLst/>
                </a:prstGeom>
                <a:solidFill>
                  <a:sysClr val="window" lastClr="FFFFFF"/>
                </a:solidFill>
                <a:ln w="3175" cap="flat" cmpd="sng" algn="ctr">
                  <a:noFill/>
                  <a:prstDash val="solid"/>
                </a:ln>
                <a:effectLst>
                  <a:outerShdw blurRad="50800" dist="38100" dir="18900000" algn="bl" rotWithShape="0">
                    <a:prstClr val="black">
                      <a:alpha val="40000"/>
                    </a:prstClr>
                  </a:outerShdw>
                </a:effectLst>
              </p:spPr>
              <p:txBody>
                <a:bodyPr wrap="square" lIns="0" tIns="0" rIns="0" bIns="0"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71" name="Rectangle 14"/>
                <p:cNvSpPr/>
                <p:nvPr/>
              </p:nvSpPr>
              <p:spPr>
                <a:xfrm rot="5400000" flipV="1">
                  <a:off x="6096585" y="2430087"/>
                  <a:ext cx="1302176" cy="149575"/>
                </a:xfrm>
                <a:custGeom>
                  <a:avLst/>
                  <a:gdLst>
                    <a:gd name="connsiteX0" fmla="*/ 0 w 1764136"/>
                    <a:gd name="connsiteY0" fmla="*/ 0 h 4104456"/>
                    <a:gd name="connsiteX1" fmla="*/ 1764136 w 1764136"/>
                    <a:gd name="connsiteY1" fmla="*/ 0 h 4104456"/>
                    <a:gd name="connsiteX2" fmla="*/ 1764136 w 1764136"/>
                    <a:gd name="connsiteY2" fmla="*/ 4104456 h 4104456"/>
                    <a:gd name="connsiteX3" fmla="*/ 0 w 1764136"/>
                    <a:gd name="connsiteY3" fmla="*/ 4104456 h 4104456"/>
                    <a:gd name="connsiteX4" fmla="*/ 0 w 1764136"/>
                    <a:gd name="connsiteY4" fmla="*/ 0 h 4104456"/>
                    <a:gd name="connsiteX0" fmla="*/ 15765 w 1764136"/>
                    <a:gd name="connsiteY0" fmla="*/ 3602421 h 4104456"/>
                    <a:gd name="connsiteX1" fmla="*/ 1764136 w 1764136"/>
                    <a:gd name="connsiteY1" fmla="*/ 0 h 4104456"/>
                    <a:gd name="connsiteX2" fmla="*/ 1764136 w 1764136"/>
                    <a:gd name="connsiteY2" fmla="*/ 4104456 h 4104456"/>
                    <a:gd name="connsiteX3" fmla="*/ 0 w 1764136"/>
                    <a:gd name="connsiteY3" fmla="*/ 4104456 h 4104456"/>
                    <a:gd name="connsiteX4" fmla="*/ 15765 w 1764136"/>
                    <a:gd name="connsiteY4" fmla="*/ 3602421 h 4104456"/>
                    <a:gd name="connsiteX0" fmla="*/ 15765 w 1764136"/>
                    <a:gd name="connsiteY0" fmla="*/ 0 h 502035"/>
                    <a:gd name="connsiteX1" fmla="*/ 1708957 w 1764136"/>
                    <a:gd name="connsiteY1" fmla="*/ 94593 h 502035"/>
                    <a:gd name="connsiteX2" fmla="*/ 1764136 w 1764136"/>
                    <a:gd name="connsiteY2" fmla="*/ 502035 h 502035"/>
                    <a:gd name="connsiteX3" fmla="*/ 0 w 1764136"/>
                    <a:gd name="connsiteY3" fmla="*/ 502035 h 502035"/>
                    <a:gd name="connsiteX4" fmla="*/ 15765 w 1764136"/>
                    <a:gd name="connsiteY4" fmla="*/ 0 h 502035"/>
                    <a:gd name="connsiteX0" fmla="*/ 472965 w 2221336"/>
                    <a:gd name="connsiteY0" fmla="*/ 0 h 502035"/>
                    <a:gd name="connsiteX1" fmla="*/ 2166157 w 2221336"/>
                    <a:gd name="connsiteY1" fmla="*/ 94593 h 502035"/>
                    <a:gd name="connsiteX2" fmla="*/ 2221336 w 2221336"/>
                    <a:gd name="connsiteY2" fmla="*/ 502035 h 502035"/>
                    <a:gd name="connsiteX3" fmla="*/ 0 w 2221336"/>
                    <a:gd name="connsiteY3" fmla="*/ 431091 h 502035"/>
                    <a:gd name="connsiteX4" fmla="*/ 472965 w 2221336"/>
                    <a:gd name="connsiteY4" fmla="*/ 0 h 502035"/>
                    <a:gd name="connsiteX0" fmla="*/ 472965 w 2221336"/>
                    <a:gd name="connsiteY0" fmla="*/ 0 h 502035"/>
                    <a:gd name="connsiteX1" fmla="*/ 2166157 w 2221336"/>
                    <a:gd name="connsiteY1" fmla="*/ 94593 h 502035"/>
                    <a:gd name="connsiteX2" fmla="*/ 2221336 w 2221336"/>
                    <a:gd name="connsiteY2" fmla="*/ 502035 h 502035"/>
                    <a:gd name="connsiteX3" fmla="*/ 0 w 2221336"/>
                    <a:gd name="connsiteY3" fmla="*/ 431091 h 502035"/>
                    <a:gd name="connsiteX4" fmla="*/ 472965 w 2221336"/>
                    <a:gd name="connsiteY4" fmla="*/ 0 h 502035"/>
                    <a:gd name="connsiteX0" fmla="*/ 472965 w 2489350"/>
                    <a:gd name="connsiteY0" fmla="*/ 0 h 533566"/>
                    <a:gd name="connsiteX1" fmla="*/ 2166157 w 2489350"/>
                    <a:gd name="connsiteY1" fmla="*/ 94593 h 533566"/>
                    <a:gd name="connsiteX2" fmla="*/ 2489350 w 2489350"/>
                    <a:gd name="connsiteY2" fmla="*/ 533566 h 533566"/>
                    <a:gd name="connsiteX3" fmla="*/ 0 w 2489350"/>
                    <a:gd name="connsiteY3" fmla="*/ 431091 h 533566"/>
                    <a:gd name="connsiteX4" fmla="*/ 472965 w 2489350"/>
                    <a:gd name="connsiteY4" fmla="*/ 0 h 533566"/>
                    <a:gd name="connsiteX0" fmla="*/ 472965 w 2489350"/>
                    <a:gd name="connsiteY0" fmla="*/ 0 h 533566"/>
                    <a:gd name="connsiteX1" fmla="*/ 2166157 w 2489350"/>
                    <a:gd name="connsiteY1" fmla="*/ 94593 h 533566"/>
                    <a:gd name="connsiteX2" fmla="*/ 2489350 w 2489350"/>
                    <a:gd name="connsiteY2" fmla="*/ 533566 h 533566"/>
                    <a:gd name="connsiteX3" fmla="*/ 0 w 2489350"/>
                    <a:gd name="connsiteY3" fmla="*/ 431091 h 533566"/>
                    <a:gd name="connsiteX4" fmla="*/ 472965 w 2489350"/>
                    <a:gd name="connsiteY4" fmla="*/ 0 h 533566"/>
                    <a:gd name="connsiteX0" fmla="*/ 134006 w 2150391"/>
                    <a:gd name="connsiteY0" fmla="*/ 0 h 549333"/>
                    <a:gd name="connsiteX1" fmla="*/ 1827198 w 2150391"/>
                    <a:gd name="connsiteY1" fmla="*/ 94593 h 549333"/>
                    <a:gd name="connsiteX2" fmla="*/ 2150391 w 2150391"/>
                    <a:gd name="connsiteY2" fmla="*/ 533566 h 549333"/>
                    <a:gd name="connsiteX3" fmla="*/ 0 w 2150391"/>
                    <a:gd name="connsiteY3" fmla="*/ 549333 h 549333"/>
                    <a:gd name="connsiteX4" fmla="*/ 134006 w 2150391"/>
                    <a:gd name="connsiteY4" fmla="*/ 0 h 549333"/>
                    <a:gd name="connsiteX0" fmla="*/ 134006 w 1827198"/>
                    <a:gd name="connsiteY0" fmla="*/ 0 h 565097"/>
                    <a:gd name="connsiteX1" fmla="*/ 1827198 w 1827198"/>
                    <a:gd name="connsiteY1" fmla="*/ 94593 h 565097"/>
                    <a:gd name="connsiteX2" fmla="*/ 1756253 w 1827198"/>
                    <a:gd name="connsiteY2" fmla="*/ 565097 h 565097"/>
                    <a:gd name="connsiteX3" fmla="*/ 0 w 1827198"/>
                    <a:gd name="connsiteY3" fmla="*/ 549333 h 565097"/>
                    <a:gd name="connsiteX4" fmla="*/ 134006 w 1827198"/>
                    <a:gd name="connsiteY4" fmla="*/ 0 h 565097"/>
                    <a:gd name="connsiteX0" fmla="*/ 134006 w 1827198"/>
                    <a:gd name="connsiteY0" fmla="*/ 0 h 565097"/>
                    <a:gd name="connsiteX1" fmla="*/ 1827198 w 1827198"/>
                    <a:gd name="connsiteY1" fmla="*/ 94593 h 565097"/>
                    <a:gd name="connsiteX2" fmla="*/ 1756253 w 1827198"/>
                    <a:gd name="connsiteY2" fmla="*/ 565097 h 565097"/>
                    <a:gd name="connsiteX3" fmla="*/ 0 w 1827198"/>
                    <a:gd name="connsiteY3" fmla="*/ 549333 h 565097"/>
                    <a:gd name="connsiteX4" fmla="*/ 134006 w 1827198"/>
                    <a:gd name="connsiteY4" fmla="*/ 0 h 565097"/>
                    <a:gd name="connsiteX0" fmla="*/ 134006 w 1827198"/>
                    <a:gd name="connsiteY0" fmla="*/ 0 h 565097"/>
                    <a:gd name="connsiteX1" fmla="*/ 1827198 w 1827198"/>
                    <a:gd name="connsiteY1" fmla="*/ 94593 h 565097"/>
                    <a:gd name="connsiteX2" fmla="*/ 1756253 w 1827198"/>
                    <a:gd name="connsiteY2" fmla="*/ 565097 h 565097"/>
                    <a:gd name="connsiteX3" fmla="*/ 0 w 1827198"/>
                    <a:gd name="connsiteY3" fmla="*/ 549333 h 565097"/>
                    <a:gd name="connsiteX4" fmla="*/ 134006 w 1827198"/>
                    <a:gd name="connsiteY4" fmla="*/ 0 h 565097"/>
                    <a:gd name="connsiteX0" fmla="*/ 134006 w 1756253"/>
                    <a:gd name="connsiteY0" fmla="*/ 0 h 565097"/>
                    <a:gd name="connsiteX1" fmla="*/ 1724722 w 1756253"/>
                    <a:gd name="connsiteY1" fmla="*/ 94593 h 565097"/>
                    <a:gd name="connsiteX2" fmla="*/ 1756253 w 1756253"/>
                    <a:gd name="connsiteY2" fmla="*/ 565097 h 565097"/>
                    <a:gd name="connsiteX3" fmla="*/ 0 w 1756253"/>
                    <a:gd name="connsiteY3" fmla="*/ 549333 h 565097"/>
                    <a:gd name="connsiteX4" fmla="*/ 134006 w 1756253"/>
                    <a:gd name="connsiteY4" fmla="*/ 0 h 565097"/>
                    <a:gd name="connsiteX0" fmla="*/ 7882 w 1756253"/>
                    <a:gd name="connsiteY0" fmla="*/ 0 h 517800"/>
                    <a:gd name="connsiteX1" fmla="*/ 1724722 w 1756253"/>
                    <a:gd name="connsiteY1" fmla="*/ 47296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87785"/>
                    <a:gd name="connsiteY0" fmla="*/ 0 h 565097"/>
                    <a:gd name="connsiteX1" fmla="*/ 1724722 w 1787785"/>
                    <a:gd name="connsiteY1" fmla="*/ 23647 h 565097"/>
                    <a:gd name="connsiteX2" fmla="*/ 1787785 w 1787785"/>
                    <a:gd name="connsiteY2" fmla="*/ 565097 h 565097"/>
                    <a:gd name="connsiteX3" fmla="*/ 0 w 1787785"/>
                    <a:gd name="connsiteY3" fmla="*/ 502036 h 565097"/>
                    <a:gd name="connsiteX4" fmla="*/ 7882 w 1787785"/>
                    <a:gd name="connsiteY4" fmla="*/ 0 h 565097"/>
                    <a:gd name="connsiteX0" fmla="*/ 15764 w 1795667"/>
                    <a:gd name="connsiteY0" fmla="*/ 0 h 565097"/>
                    <a:gd name="connsiteX1" fmla="*/ 1732604 w 1795667"/>
                    <a:gd name="connsiteY1" fmla="*/ 23647 h 565097"/>
                    <a:gd name="connsiteX2" fmla="*/ 1795667 w 1795667"/>
                    <a:gd name="connsiteY2" fmla="*/ 565097 h 565097"/>
                    <a:gd name="connsiteX3" fmla="*/ 0 w 1795667"/>
                    <a:gd name="connsiteY3" fmla="*/ 557215 h 565097"/>
                    <a:gd name="connsiteX4" fmla="*/ 15764 w 1795667"/>
                    <a:gd name="connsiteY4" fmla="*/ 0 h 565097"/>
                    <a:gd name="connsiteX0" fmla="*/ 7881 w 1795667"/>
                    <a:gd name="connsiteY0" fmla="*/ 204953 h 541450"/>
                    <a:gd name="connsiteX1" fmla="*/ 1732604 w 1795667"/>
                    <a:gd name="connsiteY1" fmla="*/ 0 h 541450"/>
                    <a:gd name="connsiteX2" fmla="*/ 1795667 w 1795667"/>
                    <a:gd name="connsiteY2" fmla="*/ 541450 h 541450"/>
                    <a:gd name="connsiteX3" fmla="*/ 0 w 1795667"/>
                    <a:gd name="connsiteY3" fmla="*/ 533568 h 541450"/>
                    <a:gd name="connsiteX4" fmla="*/ 7881 w 1795667"/>
                    <a:gd name="connsiteY4" fmla="*/ 204953 h 541450"/>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31529 w 1819315"/>
                    <a:gd name="connsiteY0" fmla="*/ 1 h 368030"/>
                    <a:gd name="connsiteX1" fmla="*/ 1772018 w 1819315"/>
                    <a:gd name="connsiteY1" fmla="*/ 0 h 368030"/>
                    <a:gd name="connsiteX2" fmla="*/ 1819315 w 1819315"/>
                    <a:gd name="connsiteY2" fmla="*/ 336498 h 368030"/>
                    <a:gd name="connsiteX3" fmla="*/ 0 w 1819315"/>
                    <a:gd name="connsiteY3" fmla="*/ 368030 h 368030"/>
                    <a:gd name="connsiteX4" fmla="*/ 31529 w 1819315"/>
                    <a:gd name="connsiteY4" fmla="*/ 1 h 368030"/>
                    <a:gd name="connsiteX0" fmla="*/ 15764 w 1803550"/>
                    <a:gd name="connsiteY0" fmla="*/ 1 h 336498"/>
                    <a:gd name="connsiteX1" fmla="*/ 1756253 w 1803550"/>
                    <a:gd name="connsiteY1" fmla="*/ 0 h 336498"/>
                    <a:gd name="connsiteX2" fmla="*/ 1803550 w 1803550"/>
                    <a:gd name="connsiteY2" fmla="*/ 336498 h 336498"/>
                    <a:gd name="connsiteX3" fmla="*/ 0 w 1803550"/>
                    <a:gd name="connsiteY3" fmla="*/ 304968 h 336498"/>
                    <a:gd name="connsiteX4" fmla="*/ 15764 w 1803550"/>
                    <a:gd name="connsiteY4" fmla="*/ 1 h 336498"/>
                    <a:gd name="connsiteX0" fmla="*/ 15764 w 1803550"/>
                    <a:gd name="connsiteY0" fmla="*/ 1 h 304968"/>
                    <a:gd name="connsiteX1" fmla="*/ 1756253 w 1803550"/>
                    <a:gd name="connsiteY1" fmla="*/ 0 h 304968"/>
                    <a:gd name="connsiteX2" fmla="*/ 1803550 w 1803550"/>
                    <a:gd name="connsiteY2" fmla="*/ 297084 h 304968"/>
                    <a:gd name="connsiteX3" fmla="*/ 0 w 1803550"/>
                    <a:gd name="connsiteY3" fmla="*/ 304968 h 304968"/>
                    <a:gd name="connsiteX4" fmla="*/ 15764 w 1803550"/>
                    <a:gd name="connsiteY4" fmla="*/ 1 h 304968"/>
                    <a:gd name="connsiteX0" fmla="*/ 15764 w 1803550"/>
                    <a:gd name="connsiteY0" fmla="*/ 1 h 355768"/>
                    <a:gd name="connsiteX1" fmla="*/ 1756253 w 1803550"/>
                    <a:gd name="connsiteY1" fmla="*/ 0 h 355768"/>
                    <a:gd name="connsiteX2" fmla="*/ 1803550 w 1803550"/>
                    <a:gd name="connsiteY2" fmla="*/ 297084 h 355768"/>
                    <a:gd name="connsiteX3" fmla="*/ 0 w 1803550"/>
                    <a:gd name="connsiteY3" fmla="*/ 355768 h 355768"/>
                    <a:gd name="connsiteX4" fmla="*/ 15764 w 1803550"/>
                    <a:gd name="connsiteY4" fmla="*/ 1 h 355768"/>
                    <a:gd name="connsiteX0" fmla="*/ 15764 w 1803550"/>
                    <a:gd name="connsiteY0" fmla="*/ 1 h 355768"/>
                    <a:gd name="connsiteX1" fmla="*/ 1756253 w 1803550"/>
                    <a:gd name="connsiteY1" fmla="*/ 0 h 355768"/>
                    <a:gd name="connsiteX2" fmla="*/ 1803550 w 1803550"/>
                    <a:gd name="connsiteY2" fmla="*/ 347884 h 355768"/>
                    <a:gd name="connsiteX3" fmla="*/ 0 w 1803550"/>
                    <a:gd name="connsiteY3" fmla="*/ 355768 h 355768"/>
                    <a:gd name="connsiteX4" fmla="*/ 15764 w 1803550"/>
                    <a:gd name="connsiteY4" fmla="*/ 1 h 355768"/>
                    <a:gd name="connsiteX0" fmla="*/ 15764 w 1756546"/>
                    <a:gd name="connsiteY0" fmla="*/ 1 h 355768"/>
                    <a:gd name="connsiteX1" fmla="*/ 1756253 w 1756546"/>
                    <a:gd name="connsiteY1" fmla="*/ 0 h 355768"/>
                    <a:gd name="connsiteX2" fmla="*/ 1163985 w 1756546"/>
                    <a:gd name="connsiteY2" fmla="*/ 169255 h 355768"/>
                    <a:gd name="connsiteX3" fmla="*/ 0 w 1756546"/>
                    <a:gd name="connsiteY3" fmla="*/ 355768 h 355768"/>
                    <a:gd name="connsiteX4" fmla="*/ 15764 w 1756546"/>
                    <a:gd name="connsiteY4" fmla="*/ 1 h 355768"/>
                    <a:gd name="connsiteX0" fmla="*/ 15764 w 1756546"/>
                    <a:gd name="connsiteY0" fmla="*/ 1 h 355768"/>
                    <a:gd name="connsiteX1" fmla="*/ 1756253 w 1756546"/>
                    <a:gd name="connsiteY1" fmla="*/ 0 h 355768"/>
                    <a:gd name="connsiteX2" fmla="*/ 1163985 w 1756546"/>
                    <a:gd name="connsiteY2" fmla="*/ 169255 h 355768"/>
                    <a:gd name="connsiteX3" fmla="*/ 0 w 1756546"/>
                    <a:gd name="connsiteY3" fmla="*/ 355768 h 355768"/>
                    <a:gd name="connsiteX4" fmla="*/ 15764 w 1756546"/>
                    <a:gd name="connsiteY4" fmla="*/ 1 h 355768"/>
                    <a:gd name="connsiteX0" fmla="*/ 15764 w 1163985"/>
                    <a:gd name="connsiteY0" fmla="*/ 0 h 355767"/>
                    <a:gd name="connsiteX1" fmla="*/ 1163985 w 1163985"/>
                    <a:gd name="connsiteY1" fmla="*/ 169254 h 355767"/>
                    <a:gd name="connsiteX2" fmla="*/ 0 w 1163985"/>
                    <a:gd name="connsiteY2" fmla="*/ 355767 h 355767"/>
                    <a:gd name="connsiteX3" fmla="*/ 15764 w 1163985"/>
                    <a:gd name="connsiteY3" fmla="*/ 0 h 355767"/>
                    <a:gd name="connsiteX0" fmla="*/ 15764 w 1163985"/>
                    <a:gd name="connsiteY0" fmla="*/ 0 h 355767"/>
                    <a:gd name="connsiteX1" fmla="*/ 1163985 w 1163985"/>
                    <a:gd name="connsiteY1" fmla="*/ 169254 h 355767"/>
                    <a:gd name="connsiteX2" fmla="*/ 0 w 1163985"/>
                    <a:gd name="connsiteY2" fmla="*/ 355767 h 355767"/>
                    <a:gd name="connsiteX3" fmla="*/ 15764 w 1163985"/>
                    <a:gd name="connsiteY3" fmla="*/ 0 h 355767"/>
                    <a:gd name="connsiteX0" fmla="*/ 15764 w 785056"/>
                    <a:gd name="connsiteY0" fmla="*/ 0 h 355767"/>
                    <a:gd name="connsiteX1" fmla="*/ 785056 w 785056"/>
                    <a:gd name="connsiteY1" fmla="*/ 198644 h 355767"/>
                    <a:gd name="connsiteX2" fmla="*/ 0 w 785056"/>
                    <a:gd name="connsiteY2" fmla="*/ 355767 h 355767"/>
                    <a:gd name="connsiteX3" fmla="*/ 15764 w 785056"/>
                    <a:gd name="connsiteY3" fmla="*/ 0 h 355767"/>
                    <a:gd name="connsiteX0" fmla="*/ 15764 w 785056"/>
                    <a:gd name="connsiteY0" fmla="*/ 0 h 355767"/>
                    <a:gd name="connsiteX1" fmla="*/ 785056 w 785056"/>
                    <a:gd name="connsiteY1" fmla="*/ 198644 h 355767"/>
                    <a:gd name="connsiteX2" fmla="*/ 0 w 785056"/>
                    <a:gd name="connsiteY2" fmla="*/ 355767 h 355767"/>
                    <a:gd name="connsiteX3" fmla="*/ 15764 w 785056"/>
                    <a:gd name="connsiteY3" fmla="*/ 0 h 355767"/>
                    <a:gd name="connsiteX0" fmla="*/ 15764 w 785056"/>
                    <a:gd name="connsiteY0" fmla="*/ 0 h 355767"/>
                    <a:gd name="connsiteX1" fmla="*/ 785056 w 785056"/>
                    <a:gd name="connsiteY1" fmla="*/ 198644 h 355767"/>
                    <a:gd name="connsiteX2" fmla="*/ 0 w 785056"/>
                    <a:gd name="connsiteY2" fmla="*/ 355767 h 355767"/>
                    <a:gd name="connsiteX3" fmla="*/ 15764 w 785056"/>
                    <a:gd name="connsiteY3" fmla="*/ 0 h 355767"/>
                    <a:gd name="connsiteX0" fmla="*/ 11692 w 785056"/>
                    <a:gd name="connsiteY0" fmla="*/ 2189 h 157123"/>
                    <a:gd name="connsiteX1" fmla="*/ 785056 w 785056"/>
                    <a:gd name="connsiteY1" fmla="*/ 0 h 157123"/>
                    <a:gd name="connsiteX2" fmla="*/ 0 w 785056"/>
                    <a:gd name="connsiteY2" fmla="*/ 157123 h 157123"/>
                    <a:gd name="connsiteX3" fmla="*/ 11692 w 785056"/>
                    <a:gd name="connsiteY3" fmla="*/ 2189 h 157123"/>
                    <a:gd name="connsiteX0" fmla="*/ 11692 w 785056"/>
                    <a:gd name="connsiteY0" fmla="*/ 2189 h 157123"/>
                    <a:gd name="connsiteX1" fmla="*/ 785056 w 785056"/>
                    <a:gd name="connsiteY1" fmla="*/ 0 h 157123"/>
                    <a:gd name="connsiteX2" fmla="*/ 0 w 785056"/>
                    <a:gd name="connsiteY2" fmla="*/ 157123 h 157123"/>
                    <a:gd name="connsiteX3" fmla="*/ 11692 w 785056"/>
                    <a:gd name="connsiteY3" fmla="*/ 2189 h 157123"/>
                    <a:gd name="connsiteX0" fmla="*/ 11692 w 785056"/>
                    <a:gd name="connsiteY0" fmla="*/ 2189 h 157123"/>
                    <a:gd name="connsiteX1" fmla="*/ 785056 w 785056"/>
                    <a:gd name="connsiteY1" fmla="*/ 0 h 157123"/>
                    <a:gd name="connsiteX2" fmla="*/ 0 w 785056"/>
                    <a:gd name="connsiteY2" fmla="*/ 157123 h 157123"/>
                    <a:gd name="connsiteX3" fmla="*/ 11692 w 785056"/>
                    <a:gd name="connsiteY3" fmla="*/ 2189 h 157123"/>
                    <a:gd name="connsiteX0" fmla="*/ 0 w 773364"/>
                    <a:gd name="connsiteY0" fmla="*/ 2189 h 149850"/>
                    <a:gd name="connsiteX1" fmla="*/ 773364 w 773364"/>
                    <a:gd name="connsiteY1" fmla="*/ 0 h 149850"/>
                    <a:gd name="connsiteX2" fmla="*/ 15178 w 773364"/>
                    <a:gd name="connsiteY2" fmla="*/ 149850 h 149850"/>
                    <a:gd name="connsiteX3" fmla="*/ 0 w 773364"/>
                    <a:gd name="connsiteY3" fmla="*/ 2189 h 149850"/>
                    <a:gd name="connsiteX0" fmla="*/ 0 w 773364"/>
                    <a:gd name="connsiteY0" fmla="*/ 2189 h 152277"/>
                    <a:gd name="connsiteX1" fmla="*/ 773364 w 773364"/>
                    <a:gd name="connsiteY1" fmla="*/ 0 h 152277"/>
                    <a:gd name="connsiteX2" fmla="*/ 9522 w 773364"/>
                    <a:gd name="connsiteY2" fmla="*/ 152277 h 152277"/>
                    <a:gd name="connsiteX3" fmla="*/ 0 w 773364"/>
                    <a:gd name="connsiteY3" fmla="*/ 2189 h 152277"/>
                  </a:gdLst>
                  <a:ahLst/>
                  <a:cxnLst>
                    <a:cxn ang="0">
                      <a:pos x="connsiteX0" y="connsiteY0"/>
                    </a:cxn>
                    <a:cxn ang="0">
                      <a:pos x="connsiteX1" y="connsiteY1"/>
                    </a:cxn>
                    <a:cxn ang="0">
                      <a:pos x="connsiteX2" y="connsiteY2"/>
                    </a:cxn>
                    <a:cxn ang="0">
                      <a:pos x="connsiteX3" y="connsiteY3"/>
                    </a:cxn>
                  </a:cxnLst>
                  <a:rect l="l" t="t" r="r" b="b"/>
                  <a:pathLst>
                    <a:path w="773364" h="152277">
                      <a:moveTo>
                        <a:pt x="0" y="2189"/>
                      </a:moveTo>
                      <a:lnTo>
                        <a:pt x="773364" y="0"/>
                      </a:lnTo>
                      <a:cubicBezTo>
                        <a:pt x="-104227" y="180890"/>
                        <a:pt x="564305" y="48731"/>
                        <a:pt x="9522" y="152277"/>
                      </a:cubicBezTo>
                      <a:lnTo>
                        <a:pt x="0" y="2189"/>
                      </a:lnTo>
                      <a:close/>
                    </a:path>
                  </a:pathLst>
                </a:custGeom>
                <a:solidFill>
                  <a:sysClr val="window" lastClr="FFFFFF">
                    <a:lumMod val="50000"/>
                    <a:alpha val="78000"/>
                  </a:sysClr>
                </a:solidFill>
                <a:ln w="25400" cap="flat" cmpd="sng" algn="ctr">
                  <a:noFill/>
                  <a:prstDash val="solid"/>
                </a:ln>
                <a:effectLst>
                  <a:outerShdw sx="1000" sy="1000" algn="tl" rotWithShape="0">
                    <a:sysClr val="windowText" lastClr="000000">
                      <a:lumMod val="50000"/>
                      <a:lumOff val="50000"/>
                    </a:sysClr>
                  </a:outerShdw>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172" name="Graphique 171"/>
                <p:cNvGraphicFramePr/>
                <p:nvPr>
                  <p:extLst>
                    <p:ext uri="{D42A27DB-BD31-4B8C-83A1-F6EECF244321}">
                      <p14:modId xmlns:p14="http://schemas.microsoft.com/office/powerpoint/2010/main" val="70511122"/>
                    </p:ext>
                  </p:extLst>
                </p:nvPr>
              </p:nvGraphicFramePr>
              <p:xfrm>
                <a:off x="5805676" y="1700868"/>
                <a:ext cx="2006684" cy="1945992"/>
              </p:xfrm>
              <a:graphic>
                <a:graphicData uri="http://schemas.openxmlformats.org/drawingml/2006/chart">
                  <c:chart xmlns:c="http://schemas.openxmlformats.org/drawingml/2006/chart" xmlns:r="http://schemas.openxmlformats.org/officeDocument/2006/relationships" r:id="rId9"/>
                </a:graphicData>
              </a:graphic>
            </p:graphicFrame>
            <p:sp>
              <p:nvSpPr>
                <p:cNvPr id="173" name="Rectangle 172"/>
                <p:cNvSpPr/>
                <p:nvPr/>
              </p:nvSpPr>
              <p:spPr>
                <a:xfrm>
                  <a:off x="5891204" y="2256379"/>
                  <a:ext cx="892107" cy="554179"/>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fr-FR" sz="1600" b="0" kern="0" dirty="0">
                      <a:solidFill>
                        <a:schemeClr val="bg1"/>
                      </a:solidFill>
                    </a:rPr>
                    <a:t>35 %</a:t>
                  </a:r>
                </a:p>
              </p:txBody>
            </p:sp>
          </p:grpSp>
        </p:grpSp>
        <p:sp>
          <p:nvSpPr>
            <p:cNvPr id="82" name="Légende sans bordure 2 81"/>
            <p:cNvSpPr>
              <a:spLocks noChangeAspect="1"/>
            </p:cNvSpPr>
            <p:nvPr/>
          </p:nvSpPr>
          <p:spPr>
            <a:xfrm rot="5400000" flipH="1">
              <a:off x="5244371" y="262477"/>
              <a:ext cx="175964" cy="1520707"/>
            </a:xfrm>
            <a:prstGeom prst="callout2">
              <a:avLst>
                <a:gd name="adj1" fmla="val -46177"/>
                <a:gd name="adj2" fmla="val -11445"/>
                <a:gd name="adj3" fmla="val 9542"/>
                <a:gd name="adj4" fmla="val -11528"/>
                <a:gd name="adj5" fmla="val 8428"/>
                <a:gd name="adj6" fmla="val -205902"/>
              </a:avLst>
            </a:prstGeom>
            <a:noFill/>
            <a:ln w="12700" cap="flat" cmpd="sng" algn="ctr">
              <a:solidFill>
                <a:schemeClr val="bg1">
                  <a:lumMod val="65000"/>
                </a:scheme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5" name="Groupe 84"/>
            <p:cNvGrpSpPr/>
            <p:nvPr/>
          </p:nvGrpSpPr>
          <p:grpSpPr>
            <a:xfrm>
              <a:off x="2483769" y="799491"/>
              <a:ext cx="1800192" cy="1776581"/>
              <a:chOff x="2483769" y="799491"/>
              <a:chExt cx="1800192" cy="1776581"/>
            </a:xfrm>
          </p:grpSpPr>
          <p:pic>
            <p:nvPicPr>
              <p:cNvPr id="157" name="Picture 2" descr="P:\COMMUNIC\DIAPOS &amp; TRANSPARENTS\2017\TEST\ombre.png"/>
              <p:cNvPicPr preferRelativeResize="0">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3583948" y="2120414"/>
                <a:ext cx="72000" cy="75600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grpSp>
            <p:nvGrpSpPr>
              <p:cNvPr id="158" name="Groupe 157"/>
              <p:cNvGrpSpPr>
                <a:grpSpLocks noChangeAspect="1"/>
              </p:cNvGrpSpPr>
              <p:nvPr/>
            </p:nvGrpSpPr>
            <p:grpSpPr>
              <a:xfrm>
                <a:off x="3010411" y="1387245"/>
                <a:ext cx="1273550" cy="1188827"/>
                <a:chOff x="1510321" y="4565143"/>
                <a:chExt cx="2006684" cy="1945992"/>
              </a:xfrm>
              <a:effectLst/>
            </p:grpSpPr>
            <p:sp>
              <p:nvSpPr>
                <p:cNvPr id="161" name="Ellipse 160"/>
                <p:cNvSpPr/>
                <p:nvPr/>
              </p:nvSpPr>
              <p:spPr>
                <a:xfrm>
                  <a:off x="1627454" y="4718064"/>
                  <a:ext cx="1620000" cy="1620000"/>
                </a:xfrm>
                <a:prstGeom prst="ellipse">
                  <a:avLst/>
                </a:prstGeom>
                <a:solidFill>
                  <a:srgbClr val="00B0F0"/>
                </a:solidFill>
                <a:ln>
                  <a:noFill/>
                </a:ln>
                <a:effectLst/>
              </p:spPr>
            </p:sp>
            <p:sp>
              <p:nvSpPr>
                <p:cNvPr id="162" name="Ellipse 161" descr="Agnatur aut vendebi tissitius et audis aut hicipis millaut volupta tibuscium liscia sequid quisto blab imodiorem. On pra dolorro maximpo rpore, sam endisquibus, quis utate inctemquis doloreicae nullect endam, nis evelia nullam endam acculla borrum&#10;"/>
                <p:cNvSpPr/>
                <p:nvPr/>
              </p:nvSpPr>
              <p:spPr>
                <a:xfrm>
                  <a:off x="1705812" y="4786494"/>
                  <a:ext cx="1476000" cy="1476000"/>
                </a:xfrm>
                <a:prstGeom prst="ellipse">
                  <a:avLst/>
                </a:prstGeom>
                <a:solidFill>
                  <a:sysClr val="window" lastClr="FFFFFF"/>
                </a:solidFill>
                <a:ln w="3175" cap="flat" cmpd="sng" algn="ctr">
                  <a:noFill/>
                  <a:prstDash val="solid"/>
                </a:ln>
                <a:effectLst>
                  <a:outerShdw blurRad="50800" dist="38100" dir="18900000" algn="bl" rotWithShape="0">
                    <a:prstClr val="black">
                      <a:alpha val="40000"/>
                    </a:prstClr>
                  </a:outerShdw>
                </a:effectLst>
              </p:spPr>
              <p:txBody>
                <a:bodyPr wrap="square" lIns="0" tIns="0" rIns="0" bIns="0"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63" name="Rectangle 14"/>
                <p:cNvSpPr/>
                <p:nvPr/>
              </p:nvSpPr>
              <p:spPr>
                <a:xfrm rot="5400000" flipV="1">
                  <a:off x="1835460" y="5280717"/>
                  <a:ext cx="1302176" cy="149575"/>
                </a:xfrm>
                <a:custGeom>
                  <a:avLst/>
                  <a:gdLst>
                    <a:gd name="connsiteX0" fmla="*/ 0 w 1764136"/>
                    <a:gd name="connsiteY0" fmla="*/ 0 h 4104456"/>
                    <a:gd name="connsiteX1" fmla="*/ 1764136 w 1764136"/>
                    <a:gd name="connsiteY1" fmla="*/ 0 h 4104456"/>
                    <a:gd name="connsiteX2" fmla="*/ 1764136 w 1764136"/>
                    <a:gd name="connsiteY2" fmla="*/ 4104456 h 4104456"/>
                    <a:gd name="connsiteX3" fmla="*/ 0 w 1764136"/>
                    <a:gd name="connsiteY3" fmla="*/ 4104456 h 4104456"/>
                    <a:gd name="connsiteX4" fmla="*/ 0 w 1764136"/>
                    <a:gd name="connsiteY4" fmla="*/ 0 h 4104456"/>
                    <a:gd name="connsiteX0" fmla="*/ 15765 w 1764136"/>
                    <a:gd name="connsiteY0" fmla="*/ 3602421 h 4104456"/>
                    <a:gd name="connsiteX1" fmla="*/ 1764136 w 1764136"/>
                    <a:gd name="connsiteY1" fmla="*/ 0 h 4104456"/>
                    <a:gd name="connsiteX2" fmla="*/ 1764136 w 1764136"/>
                    <a:gd name="connsiteY2" fmla="*/ 4104456 h 4104456"/>
                    <a:gd name="connsiteX3" fmla="*/ 0 w 1764136"/>
                    <a:gd name="connsiteY3" fmla="*/ 4104456 h 4104456"/>
                    <a:gd name="connsiteX4" fmla="*/ 15765 w 1764136"/>
                    <a:gd name="connsiteY4" fmla="*/ 3602421 h 4104456"/>
                    <a:gd name="connsiteX0" fmla="*/ 15765 w 1764136"/>
                    <a:gd name="connsiteY0" fmla="*/ 0 h 502035"/>
                    <a:gd name="connsiteX1" fmla="*/ 1708957 w 1764136"/>
                    <a:gd name="connsiteY1" fmla="*/ 94593 h 502035"/>
                    <a:gd name="connsiteX2" fmla="*/ 1764136 w 1764136"/>
                    <a:gd name="connsiteY2" fmla="*/ 502035 h 502035"/>
                    <a:gd name="connsiteX3" fmla="*/ 0 w 1764136"/>
                    <a:gd name="connsiteY3" fmla="*/ 502035 h 502035"/>
                    <a:gd name="connsiteX4" fmla="*/ 15765 w 1764136"/>
                    <a:gd name="connsiteY4" fmla="*/ 0 h 502035"/>
                    <a:gd name="connsiteX0" fmla="*/ 472965 w 2221336"/>
                    <a:gd name="connsiteY0" fmla="*/ 0 h 502035"/>
                    <a:gd name="connsiteX1" fmla="*/ 2166157 w 2221336"/>
                    <a:gd name="connsiteY1" fmla="*/ 94593 h 502035"/>
                    <a:gd name="connsiteX2" fmla="*/ 2221336 w 2221336"/>
                    <a:gd name="connsiteY2" fmla="*/ 502035 h 502035"/>
                    <a:gd name="connsiteX3" fmla="*/ 0 w 2221336"/>
                    <a:gd name="connsiteY3" fmla="*/ 431091 h 502035"/>
                    <a:gd name="connsiteX4" fmla="*/ 472965 w 2221336"/>
                    <a:gd name="connsiteY4" fmla="*/ 0 h 502035"/>
                    <a:gd name="connsiteX0" fmla="*/ 472965 w 2221336"/>
                    <a:gd name="connsiteY0" fmla="*/ 0 h 502035"/>
                    <a:gd name="connsiteX1" fmla="*/ 2166157 w 2221336"/>
                    <a:gd name="connsiteY1" fmla="*/ 94593 h 502035"/>
                    <a:gd name="connsiteX2" fmla="*/ 2221336 w 2221336"/>
                    <a:gd name="connsiteY2" fmla="*/ 502035 h 502035"/>
                    <a:gd name="connsiteX3" fmla="*/ 0 w 2221336"/>
                    <a:gd name="connsiteY3" fmla="*/ 431091 h 502035"/>
                    <a:gd name="connsiteX4" fmla="*/ 472965 w 2221336"/>
                    <a:gd name="connsiteY4" fmla="*/ 0 h 502035"/>
                    <a:gd name="connsiteX0" fmla="*/ 472965 w 2489350"/>
                    <a:gd name="connsiteY0" fmla="*/ 0 h 533566"/>
                    <a:gd name="connsiteX1" fmla="*/ 2166157 w 2489350"/>
                    <a:gd name="connsiteY1" fmla="*/ 94593 h 533566"/>
                    <a:gd name="connsiteX2" fmla="*/ 2489350 w 2489350"/>
                    <a:gd name="connsiteY2" fmla="*/ 533566 h 533566"/>
                    <a:gd name="connsiteX3" fmla="*/ 0 w 2489350"/>
                    <a:gd name="connsiteY3" fmla="*/ 431091 h 533566"/>
                    <a:gd name="connsiteX4" fmla="*/ 472965 w 2489350"/>
                    <a:gd name="connsiteY4" fmla="*/ 0 h 533566"/>
                    <a:gd name="connsiteX0" fmla="*/ 472965 w 2489350"/>
                    <a:gd name="connsiteY0" fmla="*/ 0 h 533566"/>
                    <a:gd name="connsiteX1" fmla="*/ 2166157 w 2489350"/>
                    <a:gd name="connsiteY1" fmla="*/ 94593 h 533566"/>
                    <a:gd name="connsiteX2" fmla="*/ 2489350 w 2489350"/>
                    <a:gd name="connsiteY2" fmla="*/ 533566 h 533566"/>
                    <a:gd name="connsiteX3" fmla="*/ 0 w 2489350"/>
                    <a:gd name="connsiteY3" fmla="*/ 431091 h 533566"/>
                    <a:gd name="connsiteX4" fmla="*/ 472965 w 2489350"/>
                    <a:gd name="connsiteY4" fmla="*/ 0 h 533566"/>
                    <a:gd name="connsiteX0" fmla="*/ 134006 w 2150391"/>
                    <a:gd name="connsiteY0" fmla="*/ 0 h 549333"/>
                    <a:gd name="connsiteX1" fmla="*/ 1827198 w 2150391"/>
                    <a:gd name="connsiteY1" fmla="*/ 94593 h 549333"/>
                    <a:gd name="connsiteX2" fmla="*/ 2150391 w 2150391"/>
                    <a:gd name="connsiteY2" fmla="*/ 533566 h 549333"/>
                    <a:gd name="connsiteX3" fmla="*/ 0 w 2150391"/>
                    <a:gd name="connsiteY3" fmla="*/ 549333 h 549333"/>
                    <a:gd name="connsiteX4" fmla="*/ 134006 w 2150391"/>
                    <a:gd name="connsiteY4" fmla="*/ 0 h 549333"/>
                    <a:gd name="connsiteX0" fmla="*/ 134006 w 1827198"/>
                    <a:gd name="connsiteY0" fmla="*/ 0 h 565097"/>
                    <a:gd name="connsiteX1" fmla="*/ 1827198 w 1827198"/>
                    <a:gd name="connsiteY1" fmla="*/ 94593 h 565097"/>
                    <a:gd name="connsiteX2" fmla="*/ 1756253 w 1827198"/>
                    <a:gd name="connsiteY2" fmla="*/ 565097 h 565097"/>
                    <a:gd name="connsiteX3" fmla="*/ 0 w 1827198"/>
                    <a:gd name="connsiteY3" fmla="*/ 549333 h 565097"/>
                    <a:gd name="connsiteX4" fmla="*/ 134006 w 1827198"/>
                    <a:gd name="connsiteY4" fmla="*/ 0 h 565097"/>
                    <a:gd name="connsiteX0" fmla="*/ 134006 w 1827198"/>
                    <a:gd name="connsiteY0" fmla="*/ 0 h 565097"/>
                    <a:gd name="connsiteX1" fmla="*/ 1827198 w 1827198"/>
                    <a:gd name="connsiteY1" fmla="*/ 94593 h 565097"/>
                    <a:gd name="connsiteX2" fmla="*/ 1756253 w 1827198"/>
                    <a:gd name="connsiteY2" fmla="*/ 565097 h 565097"/>
                    <a:gd name="connsiteX3" fmla="*/ 0 w 1827198"/>
                    <a:gd name="connsiteY3" fmla="*/ 549333 h 565097"/>
                    <a:gd name="connsiteX4" fmla="*/ 134006 w 1827198"/>
                    <a:gd name="connsiteY4" fmla="*/ 0 h 565097"/>
                    <a:gd name="connsiteX0" fmla="*/ 134006 w 1827198"/>
                    <a:gd name="connsiteY0" fmla="*/ 0 h 565097"/>
                    <a:gd name="connsiteX1" fmla="*/ 1827198 w 1827198"/>
                    <a:gd name="connsiteY1" fmla="*/ 94593 h 565097"/>
                    <a:gd name="connsiteX2" fmla="*/ 1756253 w 1827198"/>
                    <a:gd name="connsiteY2" fmla="*/ 565097 h 565097"/>
                    <a:gd name="connsiteX3" fmla="*/ 0 w 1827198"/>
                    <a:gd name="connsiteY3" fmla="*/ 549333 h 565097"/>
                    <a:gd name="connsiteX4" fmla="*/ 134006 w 1827198"/>
                    <a:gd name="connsiteY4" fmla="*/ 0 h 565097"/>
                    <a:gd name="connsiteX0" fmla="*/ 134006 w 1756253"/>
                    <a:gd name="connsiteY0" fmla="*/ 0 h 565097"/>
                    <a:gd name="connsiteX1" fmla="*/ 1724722 w 1756253"/>
                    <a:gd name="connsiteY1" fmla="*/ 94593 h 565097"/>
                    <a:gd name="connsiteX2" fmla="*/ 1756253 w 1756253"/>
                    <a:gd name="connsiteY2" fmla="*/ 565097 h 565097"/>
                    <a:gd name="connsiteX3" fmla="*/ 0 w 1756253"/>
                    <a:gd name="connsiteY3" fmla="*/ 549333 h 565097"/>
                    <a:gd name="connsiteX4" fmla="*/ 134006 w 1756253"/>
                    <a:gd name="connsiteY4" fmla="*/ 0 h 565097"/>
                    <a:gd name="connsiteX0" fmla="*/ 7882 w 1756253"/>
                    <a:gd name="connsiteY0" fmla="*/ 0 h 517800"/>
                    <a:gd name="connsiteX1" fmla="*/ 1724722 w 1756253"/>
                    <a:gd name="connsiteY1" fmla="*/ 47296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87785"/>
                    <a:gd name="connsiteY0" fmla="*/ 0 h 565097"/>
                    <a:gd name="connsiteX1" fmla="*/ 1724722 w 1787785"/>
                    <a:gd name="connsiteY1" fmla="*/ 23647 h 565097"/>
                    <a:gd name="connsiteX2" fmla="*/ 1787785 w 1787785"/>
                    <a:gd name="connsiteY2" fmla="*/ 565097 h 565097"/>
                    <a:gd name="connsiteX3" fmla="*/ 0 w 1787785"/>
                    <a:gd name="connsiteY3" fmla="*/ 502036 h 565097"/>
                    <a:gd name="connsiteX4" fmla="*/ 7882 w 1787785"/>
                    <a:gd name="connsiteY4" fmla="*/ 0 h 565097"/>
                    <a:gd name="connsiteX0" fmla="*/ 15764 w 1795667"/>
                    <a:gd name="connsiteY0" fmla="*/ 0 h 565097"/>
                    <a:gd name="connsiteX1" fmla="*/ 1732604 w 1795667"/>
                    <a:gd name="connsiteY1" fmla="*/ 23647 h 565097"/>
                    <a:gd name="connsiteX2" fmla="*/ 1795667 w 1795667"/>
                    <a:gd name="connsiteY2" fmla="*/ 565097 h 565097"/>
                    <a:gd name="connsiteX3" fmla="*/ 0 w 1795667"/>
                    <a:gd name="connsiteY3" fmla="*/ 557215 h 565097"/>
                    <a:gd name="connsiteX4" fmla="*/ 15764 w 1795667"/>
                    <a:gd name="connsiteY4" fmla="*/ 0 h 565097"/>
                    <a:gd name="connsiteX0" fmla="*/ 7881 w 1795667"/>
                    <a:gd name="connsiteY0" fmla="*/ 204953 h 541450"/>
                    <a:gd name="connsiteX1" fmla="*/ 1732604 w 1795667"/>
                    <a:gd name="connsiteY1" fmla="*/ 0 h 541450"/>
                    <a:gd name="connsiteX2" fmla="*/ 1795667 w 1795667"/>
                    <a:gd name="connsiteY2" fmla="*/ 541450 h 541450"/>
                    <a:gd name="connsiteX3" fmla="*/ 0 w 1795667"/>
                    <a:gd name="connsiteY3" fmla="*/ 533568 h 541450"/>
                    <a:gd name="connsiteX4" fmla="*/ 7881 w 1795667"/>
                    <a:gd name="connsiteY4" fmla="*/ 204953 h 541450"/>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31529 w 1819315"/>
                    <a:gd name="connsiteY0" fmla="*/ 1 h 368030"/>
                    <a:gd name="connsiteX1" fmla="*/ 1772018 w 1819315"/>
                    <a:gd name="connsiteY1" fmla="*/ 0 h 368030"/>
                    <a:gd name="connsiteX2" fmla="*/ 1819315 w 1819315"/>
                    <a:gd name="connsiteY2" fmla="*/ 336498 h 368030"/>
                    <a:gd name="connsiteX3" fmla="*/ 0 w 1819315"/>
                    <a:gd name="connsiteY3" fmla="*/ 368030 h 368030"/>
                    <a:gd name="connsiteX4" fmla="*/ 31529 w 1819315"/>
                    <a:gd name="connsiteY4" fmla="*/ 1 h 368030"/>
                    <a:gd name="connsiteX0" fmla="*/ 15764 w 1803550"/>
                    <a:gd name="connsiteY0" fmla="*/ 1 h 336498"/>
                    <a:gd name="connsiteX1" fmla="*/ 1756253 w 1803550"/>
                    <a:gd name="connsiteY1" fmla="*/ 0 h 336498"/>
                    <a:gd name="connsiteX2" fmla="*/ 1803550 w 1803550"/>
                    <a:gd name="connsiteY2" fmla="*/ 336498 h 336498"/>
                    <a:gd name="connsiteX3" fmla="*/ 0 w 1803550"/>
                    <a:gd name="connsiteY3" fmla="*/ 304968 h 336498"/>
                    <a:gd name="connsiteX4" fmla="*/ 15764 w 1803550"/>
                    <a:gd name="connsiteY4" fmla="*/ 1 h 336498"/>
                    <a:gd name="connsiteX0" fmla="*/ 15764 w 1803550"/>
                    <a:gd name="connsiteY0" fmla="*/ 1 h 304968"/>
                    <a:gd name="connsiteX1" fmla="*/ 1756253 w 1803550"/>
                    <a:gd name="connsiteY1" fmla="*/ 0 h 304968"/>
                    <a:gd name="connsiteX2" fmla="*/ 1803550 w 1803550"/>
                    <a:gd name="connsiteY2" fmla="*/ 297084 h 304968"/>
                    <a:gd name="connsiteX3" fmla="*/ 0 w 1803550"/>
                    <a:gd name="connsiteY3" fmla="*/ 304968 h 304968"/>
                    <a:gd name="connsiteX4" fmla="*/ 15764 w 1803550"/>
                    <a:gd name="connsiteY4" fmla="*/ 1 h 304968"/>
                    <a:gd name="connsiteX0" fmla="*/ 15764 w 1803550"/>
                    <a:gd name="connsiteY0" fmla="*/ 1 h 355768"/>
                    <a:gd name="connsiteX1" fmla="*/ 1756253 w 1803550"/>
                    <a:gd name="connsiteY1" fmla="*/ 0 h 355768"/>
                    <a:gd name="connsiteX2" fmla="*/ 1803550 w 1803550"/>
                    <a:gd name="connsiteY2" fmla="*/ 297084 h 355768"/>
                    <a:gd name="connsiteX3" fmla="*/ 0 w 1803550"/>
                    <a:gd name="connsiteY3" fmla="*/ 355768 h 355768"/>
                    <a:gd name="connsiteX4" fmla="*/ 15764 w 1803550"/>
                    <a:gd name="connsiteY4" fmla="*/ 1 h 355768"/>
                    <a:gd name="connsiteX0" fmla="*/ 15764 w 1803550"/>
                    <a:gd name="connsiteY0" fmla="*/ 1 h 355768"/>
                    <a:gd name="connsiteX1" fmla="*/ 1756253 w 1803550"/>
                    <a:gd name="connsiteY1" fmla="*/ 0 h 355768"/>
                    <a:gd name="connsiteX2" fmla="*/ 1803550 w 1803550"/>
                    <a:gd name="connsiteY2" fmla="*/ 347884 h 355768"/>
                    <a:gd name="connsiteX3" fmla="*/ 0 w 1803550"/>
                    <a:gd name="connsiteY3" fmla="*/ 355768 h 355768"/>
                    <a:gd name="connsiteX4" fmla="*/ 15764 w 1803550"/>
                    <a:gd name="connsiteY4" fmla="*/ 1 h 355768"/>
                    <a:gd name="connsiteX0" fmla="*/ 15764 w 1756546"/>
                    <a:gd name="connsiteY0" fmla="*/ 1 h 355768"/>
                    <a:gd name="connsiteX1" fmla="*/ 1756253 w 1756546"/>
                    <a:gd name="connsiteY1" fmla="*/ 0 h 355768"/>
                    <a:gd name="connsiteX2" fmla="*/ 1163985 w 1756546"/>
                    <a:gd name="connsiteY2" fmla="*/ 169255 h 355768"/>
                    <a:gd name="connsiteX3" fmla="*/ 0 w 1756546"/>
                    <a:gd name="connsiteY3" fmla="*/ 355768 h 355768"/>
                    <a:gd name="connsiteX4" fmla="*/ 15764 w 1756546"/>
                    <a:gd name="connsiteY4" fmla="*/ 1 h 355768"/>
                    <a:gd name="connsiteX0" fmla="*/ 15764 w 1756546"/>
                    <a:gd name="connsiteY0" fmla="*/ 1 h 355768"/>
                    <a:gd name="connsiteX1" fmla="*/ 1756253 w 1756546"/>
                    <a:gd name="connsiteY1" fmla="*/ 0 h 355768"/>
                    <a:gd name="connsiteX2" fmla="*/ 1163985 w 1756546"/>
                    <a:gd name="connsiteY2" fmla="*/ 169255 h 355768"/>
                    <a:gd name="connsiteX3" fmla="*/ 0 w 1756546"/>
                    <a:gd name="connsiteY3" fmla="*/ 355768 h 355768"/>
                    <a:gd name="connsiteX4" fmla="*/ 15764 w 1756546"/>
                    <a:gd name="connsiteY4" fmla="*/ 1 h 355768"/>
                    <a:gd name="connsiteX0" fmla="*/ 15764 w 1163985"/>
                    <a:gd name="connsiteY0" fmla="*/ 0 h 355767"/>
                    <a:gd name="connsiteX1" fmla="*/ 1163985 w 1163985"/>
                    <a:gd name="connsiteY1" fmla="*/ 169254 h 355767"/>
                    <a:gd name="connsiteX2" fmla="*/ 0 w 1163985"/>
                    <a:gd name="connsiteY2" fmla="*/ 355767 h 355767"/>
                    <a:gd name="connsiteX3" fmla="*/ 15764 w 1163985"/>
                    <a:gd name="connsiteY3" fmla="*/ 0 h 355767"/>
                    <a:gd name="connsiteX0" fmla="*/ 15764 w 1163985"/>
                    <a:gd name="connsiteY0" fmla="*/ 0 h 355767"/>
                    <a:gd name="connsiteX1" fmla="*/ 1163985 w 1163985"/>
                    <a:gd name="connsiteY1" fmla="*/ 169254 h 355767"/>
                    <a:gd name="connsiteX2" fmla="*/ 0 w 1163985"/>
                    <a:gd name="connsiteY2" fmla="*/ 355767 h 355767"/>
                    <a:gd name="connsiteX3" fmla="*/ 15764 w 1163985"/>
                    <a:gd name="connsiteY3" fmla="*/ 0 h 355767"/>
                    <a:gd name="connsiteX0" fmla="*/ 15764 w 785056"/>
                    <a:gd name="connsiteY0" fmla="*/ 0 h 355767"/>
                    <a:gd name="connsiteX1" fmla="*/ 785056 w 785056"/>
                    <a:gd name="connsiteY1" fmla="*/ 198644 h 355767"/>
                    <a:gd name="connsiteX2" fmla="*/ 0 w 785056"/>
                    <a:gd name="connsiteY2" fmla="*/ 355767 h 355767"/>
                    <a:gd name="connsiteX3" fmla="*/ 15764 w 785056"/>
                    <a:gd name="connsiteY3" fmla="*/ 0 h 355767"/>
                    <a:gd name="connsiteX0" fmla="*/ 15764 w 785056"/>
                    <a:gd name="connsiteY0" fmla="*/ 0 h 355767"/>
                    <a:gd name="connsiteX1" fmla="*/ 785056 w 785056"/>
                    <a:gd name="connsiteY1" fmla="*/ 198644 h 355767"/>
                    <a:gd name="connsiteX2" fmla="*/ 0 w 785056"/>
                    <a:gd name="connsiteY2" fmla="*/ 355767 h 355767"/>
                    <a:gd name="connsiteX3" fmla="*/ 15764 w 785056"/>
                    <a:gd name="connsiteY3" fmla="*/ 0 h 355767"/>
                    <a:gd name="connsiteX0" fmla="*/ 15764 w 785056"/>
                    <a:gd name="connsiteY0" fmla="*/ 0 h 355767"/>
                    <a:gd name="connsiteX1" fmla="*/ 785056 w 785056"/>
                    <a:gd name="connsiteY1" fmla="*/ 198644 h 355767"/>
                    <a:gd name="connsiteX2" fmla="*/ 0 w 785056"/>
                    <a:gd name="connsiteY2" fmla="*/ 355767 h 355767"/>
                    <a:gd name="connsiteX3" fmla="*/ 15764 w 785056"/>
                    <a:gd name="connsiteY3" fmla="*/ 0 h 355767"/>
                    <a:gd name="connsiteX0" fmla="*/ 11692 w 785056"/>
                    <a:gd name="connsiteY0" fmla="*/ 2189 h 157123"/>
                    <a:gd name="connsiteX1" fmla="*/ 785056 w 785056"/>
                    <a:gd name="connsiteY1" fmla="*/ 0 h 157123"/>
                    <a:gd name="connsiteX2" fmla="*/ 0 w 785056"/>
                    <a:gd name="connsiteY2" fmla="*/ 157123 h 157123"/>
                    <a:gd name="connsiteX3" fmla="*/ 11692 w 785056"/>
                    <a:gd name="connsiteY3" fmla="*/ 2189 h 157123"/>
                    <a:gd name="connsiteX0" fmla="*/ 11692 w 785056"/>
                    <a:gd name="connsiteY0" fmla="*/ 2189 h 157123"/>
                    <a:gd name="connsiteX1" fmla="*/ 785056 w 785056"/>
                    <a:gd name="connsiteY1" fmla="*/ 0 h 157123"/>
                    <a:gd name="connsiteX2" fmla="*/ 0 w 785056"/>
                    <a:gd name="connsiteY2" fmla="*/ 157123 h 157123"/>
                    <a:gd name="connsiteX3" fmla="*/ 11692 w 785056"/>
                    <a:gd name="connsiteY3" fmla="*/ 2189 h 157123"/>
                    <a:gd name="connsiteX0" fmla="*/ 11692 w 785056"/>
                    <a:gd name="connsiteY0" fmla="*/ 2189 h 157123"/>
                    <a:gd name="connsiteX1" fmla="*/ 785056 w 785056"/>
                    <a:gd name="connsiteY1" fmla="*/ 0 h 157123"/>
                    <a:gd name="connsiteX2" fmla="*/ 0 w 785056"/>
                    <a:gd name="connsiteY2" fmla="*/ 157123 h 157123"/>
                    <a:gd name="connsiteX3" fmla="*/ 11692 w 785056"/>
                    <a:gd name="connsiteY3" fmla="*/ 2189 h 157123"/>
                    <a:gd name="connsiteX0" fmla="*/ 0 w 773364"/>
                    <a:gd name="connsiteY0" fmla="*/ 2189 h 149850"/>
                    <a:gd name="connsiteX1" fmla="*/ 773364 w 773364"/>
                    <a:gd name="connsiteY1" fmla="*/ 0 h 149850"/>
                    <a:gd name="connsiteX2" fmla="*/ 15178 w 773364"/>
                    <a:gd name="connsiteY2" fmla="*/ 149850 h 149850"/>
                    <a:gd name="connsiteX3" fmla="*/ 0 w 773364"/>
                    <a:gd name="connsiteY3" fmla="*/ 2189 h 149850"/>
                    <a:gd name="connsiteX0" fmla="*/ 0 w 773364"/>
                    <a:gd name="connsiteY0" fmla="*/ 2189 h 152277"/>
                    <a:gd name="connsiteX1" fmla="*/ 773364 w 773364"/>
                    <a:gd name="connsiteY1" fmla="*/ 0 h 152277"/>
                    <a:gd name="connsiteX2" fmla="*/ 9522 w 773364"/>
                    <a:gd name="connsiteY2" fmla="*/ 152277 h 152277"/>
                    <a:gd name="connsiteX3" fmla="*/ 0 w 773364"/>
                    <a:gd name="connsiteY3" fmla="*/ 2189 h 152277"/>
                  </a:gdLst>
                  <a:ahLst/>
                  <a:cxnLst>
                    <a:cxn ang="0">
                      <a:pos x="connsiteX0" y="connsiteY0"/>
                    </a:cxn>
                    <a:cxn ang="0">
                      <a:pos x="connsiteX1" y="connsiteY1"/>
                    </a:cxn>
                    <a:cxn ang="0">
                      <a:pos x="connsiteX2" y="connsiteY2"/>
                    </a:cxn>
                    <a:cxn ang="0">
                      <a:pos x="connsiteX3" y="connsiteY3"/>
                    </a:cxn>
                  </a:cxnLst>
                  <a:rect l="l" t="t" r="r" b="b"/>
                  <a:pathLst>
                    <a:path w="773364" h="152277">
                      <a:moveTo>
                        <a:pt x="0" y="2189"/>
                      </a:moveTo>
                      <a:lnTo>
                        <a:pt x="773364" y="0"/>
                      </a:lnTo>
                      <a:cubicBezTo>
                        <a:pt x="-104227" y="180890"/>
                        <a:pt x="564305" y="48731"/>
                        <a:pt x="9522" y="152277"/>
                      </a:cubicBezTo>
                      <a:lnTo>
                        <a:pt x="0" y="2189"/>
                      </a:lnTo>
                      <a:close/>
                    </a:path>
                  </a:pathLst>
                </a:custGeom>
                <a:solidFill>
                  <a:sysClr val="window" lastClr="FFFFFF">
                    <a:lumMod val="50000"/>
                    <a:alpha val="78000"/>
                  </a:sysClr>
                </a:solidFill>
                <a:ln w="25400" cap="flat" cmpd="sng" algn="ctr">
                  <a:noFill/>
                  <a:prstDash val="solid"/>
                </a:ln>
                <a:effectLst>
                  <a:outerShdw sx="1000" sy="1000" algn="tl" rotWithShape="0">
                    <a:sysClr val="windowText" lastClr="000000">
                      <a:lumMod val="50000"/>
                      <a:lumOff val="50000"/>
                    </a:sysClr>
                  </a:outerShdw>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164" name="Graphique 163"/>
                <p:cNvGraphicFramePr/>
                <p:nvPr>
                  <p:extLst>
                    <p:ext uri="{D42A27DB-BD31-4B8C-83A1-F6EECF244321}">
                      <p14:modId xmlns:p14="http://schemas.microsoft.com/office/powerpoint/2010/main" val="2554069419"/>
                    </p:ext>
                  </p:extLst>
                </p:nvPr>
              </p:nvGraphicFramePr>
              <p:xfrm>
                <a:off x="1510321" y="4565143"/>
                <a:ext cx="2006684" cy="1945992"/>
              </p:xfrm>
              <a:graphic>
                <a:graphicData uri="http://schemas.openxmlformats.org/drawingml/2006/chart">
                  <c:chart xmlns:c="http://schemas.openxmlformats.org/drawingml/2006/chart" xmlns:r="http://schemas.openxmlformats.org/officeDocument/2006/relationships" r:id="rId10"/>
                </a:graphicData>
              </a:graphic>
            </p:graphicFrame>
            <p:sp>
              <p:nvSpPr>
                <p:cNvPr id="165" name="Rectangle 164"/>
                <p:cNvSpPr/>
                <p:nvPr/>
              </p:nvSpPr>
              <p:spPr>
                <a:xfrm>
                  <a:off x="2360893" y="4889629"/>
                  <a:ext cx="892110" cy="554179"/>
                </a:xfrm>
                <a:prstGeom prst="rect">
                  <a:avLst/>
                </a:prstGeom>
                <a:effectLst/>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fr-FR" sz="1600" b="0" kern="0" dirty="0">
                      <a:solidFill>
                        <a:schemeClr val="bg1"/>
                      </a:solidFill>
                    </a:rPr>
                    <a:t>21 %</a:t>
                  </a:r>
                </a:p>
              </p:txBody>
            </p:sp>
          </p:grpSp>
          <p:sp>
            <p:nvSpPr>
              <p:cNvPr id="159" name="Rectangle 158"/>
              <p:cNvSpPr>
                <a:spLocks noChangeAspect="1"/>
              </p:cNvSpPr>
              <p:nvPr/>
            </p:nvSpPr>
            <p:spPr>
              <a:xfrm>
                <a:off x="3013052" y="799491"/>
                <a:ext cx="1127940" cy="63094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fr-FR" sz="1600" i="0" u="none" strike="noStrike" kern="0" cap="none" spc="0" normalizeH="0" baseline="0" noProof="0" dirty="0">
                    <a:ln>
                      <a:noFill/>
                    </a:ln>
                    <a:solidFill>
                      <a:schemeClr val="tx1">
                        <a:lumMod val="75000"/>
                        <a:lumOff val="25000"/>
                      </a:schemeClr>
                    </a:solidFill>
                    <a:effectLst/>
                    <a:uLnTx/>
                    <a:uFillTx/>
                    <a:cs typeface="+mn-cs"/>
                  </a:rPr>
                  <a:t>Base</a:t>
                </a:r>
                <a:endParaRPr kumimoji="0" lang="fr-FR" sz="2400" i="0" u="none" strike="noStrike" kern="0" cap="none" spc="0" normalizeH="0" baseline="0" noProof="0" dirty="0">
                  <a:ln>
                    <a:noFill/>
                  </a:ln>
                  <a:solidFill>
                    <a:schemeClr val="tx1">
                      <a:lumMod val="75000"/>
                      <a:lumOff val="25000"/>
                    </a:schemeClr>
                  </a:solidFill>
                  <a:effectLst/>
                  <a:uLnTx/>
                  <a:uFillTx/>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kern="0" cap="none" spc="0" normalizeH="0" baseline="0" noProof="0" dirty="0">
                    <a:ln>
                      <a:noFill/>
                    </a:ln>
                    <a:solidFill>
                      <a:schemeClr val="tx1">
                        <a:lumMod val="75000"/>
                        <a:lumOff val="25000"/>
                      </a:schemeClr>
                    </a:solidFill>
                    <a:effectLst/>
                    <a:uLnTx/>
                    <a:uFillTx/>
                    <a:cs typeface="+mn-cs"/>
                  </a:rPr>
                  <a:t>558 € </a:t>
                </a:r>
                <a:r>
                  <a:rPr kumimoji="0" lang="fr-FR" sz="1400" b="0" i="0" u="none" strike="noStrike" kern="0" cap="none" spc="0" normalizeH="0" baseline="0" noProof="0" dirty="0">
                    <a:ln>
                      <a:noFill/>
                    </a:ln>
                    <a:solidFill>
                      <a:schemeClr val="tx1">
                        <a:lumMod val="75000"/>
                        <a:lumOff val="25000"/>
                      </a:schemeClr>
                    </a:solidFill>
                    <a:effectLst/>
                    <a:uLnTx/>
                    <a:uFillTx/>
                    <a:cs typeface="+mn-cs"/>
                  </a:rPr>
                  <a:t>/ mois</a:t>
                </a:r>
                <a:endParaRPr kumimoji="0" lang="fr-FR" sz="1400" b="0" i="0" u="none" strike="noStrike" kern="0" cap="none" spc="0" normalizeH="0" baseline="0" noProof="0" dirty="0">
                  <a:ln>
                    <a:noFill/>
                  </a:ln>
                  <a:solidFill>
                    <a:schemeClr val="tx1">
                      <a:lumMod val="75000"/>
                      <a:lumOff val="25000"/>
                    </a:schemeClr>
                  </a:solidFill>
                  <a:effectLst/>
                  <a:uLnTx/>
                  <a:uFillTx/>
                  <a:latin typeface="Calibri"/>
                  <a:cs typeface="+mn-cs"/>
                </a:endParaRPr>
              </a:p>
            </p:txBody>
          </p:sp>
          <p:sp>
            <p:nvSpPr>
              <p:cNvPr id="160" name="Légende sans bordure 2 159"/>
              <p:cNvSpPr>
                <a:spLocks noChangeAspect="1"/>
              </p:cNvSpPr>
              <p:nvPr/>
            </p:nvSpPr>
            <p:spPr>
              <a:xfrm rot="5400000" flipH="1">
                <a:off x="3199058" y="109616"/>
                <a:ext cx="187195" cy="1617774"/>
              </a:xfrm>
              <a:prstGeom prst="callout2">
                <a:avLst>
                  <a:gd name="adj1" fmla="val 64662"/>
                  <a:gd name="adj2" fmla="val -54747"/>
                  <a:gd name="adj3" fmla="val 8707"/>
                  <a:gd name="adj4" fmla="val -58441"/>
                  <a:gd name="adj5" fmla="val 8010"/>
                  <a:gd name="adj6" fmla="val -212974"/>
                </a:avLst>
              </a:prstGeom>
              <a:noFill/>
              <a:ln w="12700" cap="flat" cmpd="sng" algn="ctr">
                <a:solidFill>
                  <a:schemeClr val="bg1">
                    <a:lumMod val="65000"/>
                  </a:scheme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86" name="Rectangle 85"/>
            <p:cNvSpPr/>
            <p:nvPr/>
          </p:nvSpPr>
          <p:spPr>
            <a:xfrm>
              <a:off x="693198" y="1672225"/>
              <a:ext cx="2294626" cy="923330"/>
            </a:xfrm>
            <a:prstGeom prst="rect">
              <a:avLst/>
            </a:prstGeom>
          </p:spPr>
          <p:txBody>
            <a:bodyPr wrap="square">
              <a:spAutoFit/>
            </a:bodyPr>
            <a:lstStyle/>
            <a:p>
              <a:r>
                <a:rPr lang="fr-FR" b="0" dirty="0">
                  <a:solidFill>
                    <a:srgbClr val="006699"/>
                  </a:solidFill>
                </a:rPr>
                <a:t>Retraite mensuelle moyenne des médecins</a:t>
              </a:r>
            </a:p>
            <a:p>
              <a:r>
                <a:rPr lang="fr-FR" dirty="0">
                  <a:solidFill>
                    <a:srgbClr val="006699"/>
                  </a:solidFill>
                </a:rPr>
                <a:t>Nouvelle Aquitaine</a:t>
              </a:r>
            </a:p>
          </p:txBody>
        </p:sp>
        <p:grpSp>
          <p:nvGrpSpPr>
            <p:cNvPr id="89" name="Groupe 88"/>
            <p:cNvGrpSpPr/>
            <p:nvPr/>
          </p:nvGrpSpPr>
          <p:grpSpPr>
            <a:xfrm>
              <a:off x="7380320" y="1209604"/>
              <a:ext cx="1326263" cy="1362146"/>
              <a:chOff x="7380320" y="1209604"/>
              <a:chExt cx="1326263" cy="1362146"/>
            </a:xfrm>
          </p:grpSpPr>
          <p:grpSp>
            <p:nvGrpSpPr>
              <p:cNvPr id="153" name="Groupe 152"/>
              <p:cNvGrpSpPr/>
              <p:nvPr/>
            </p:nvGrpSpPr>
            <p:grpSpPr>
              <a:xfrm>
                <a:off x="7410439" y="1209604"/>
                <a:ext cx="1296144" cy="1300872"/>
                <a:chOff x="7702900" y="1209604"/>
                <a:chExt cx="1296144" cy="1300872"/>
              </a:xfrm>
            </p:grpSpPr>
            <p:sp>
              <p:nvSpPr>
                <p:cNvPr id="155" name="Rectangle 154"/>
                <p:cNvSpPr/>
                <p:nvPr/>
              </p:nvSpPr>
              <p:spPr>
                <a:xfrm>
                  <a:off x="7702900" y="1910312"/>
                  <a:ext cx="1296144" cy="600164"/>
                </a:xfrm>
                <a:prstGeom prst="rect">
                  <a:avLst/>
                </a:prstGeom>
              </p:spPr>
              <p:txBody>
                <a:bodyPr wrap="square">
                  <a:spAutoFit/>
                </a:bodyPr>
                <a:lstStyle/>
                <a:p>
                  <a:pPr lvl="0" algn="ctr">
                    <a:spcBef>
                      <a:spcPct val="20000"/>
                    </a:spcBef>
                    <a:defRPr/>
                  </a:pPr>
                  <a:r>
                    <a:rPr lang="fr-FR" sz="1100" b="0" dirty="0"/>
                    <a:t>Avant prélèvements sociaux : CSG, CRDS, CASA </a:t>
                  </a:r>
                </a:p>
              </p:txBody>
            </p:sp>
            <p:sp>
              <p:nvSpPr>
                <p:cNvPr id="156" name="Rectangle 155"/>
                <p:cNvSpPr/>
                <p:nvPr/>
              </p:nvSpPr>
              <p:spPr>
                <a:xfrm>
                  <a:off x="7863500" y="1209604"/>
                  <a:ext cx="847512" cy="646331"/>
                </a:xfrm>
                <a:prstGeom prst="rect">
                  <a:avLst/>
                </a:prstGeom>
              </p:spPr>
              <p:txBody>
                <a:bodyPr wrap="square">
                  <a:spAutoFit/>
                </a:bodyPr>
                <a:lstStyle/>
                <a:p>
                  <a:pPr algn="ctr"/>
                  <a:r>
                    <a:rPr lang="fr-FR" b="0" dirty="0">
                      <a:solidFill>
                        <a:srgbClr val="0066CC"/>
                      </a:solidFill>
                    </a:rPr>
                    <a:t>Total</a:t>
                  </a:r>
                </a:p>
                <a:p>
                  <a:pPr lvl="0" algn="ctr"/>
                  <a:r>
                    <a:rPr lang="fr-FR" dirty="0">
                      <a:solidFill>
                        <a:schemeClr val="tx1">
                          <a:lumMod val="65000"/>
                          <a:lumOff val="35000"/>
                        </a:schemeClr>
                      </a:solidFill>
                    </a:rPr>
                    <a:t>2 667 €</a:t>
                  </a:r>
                </a:p>
              </p:txBody>
            </p:sp>
          </p:grpSp>
          <p:pic>
            <p:nvPicPr>
              <p:cNvPr id="154" name="Picture 2" descr="P:\COMMUNIC\DIAPOS &amp; TRANSPARENTS\2017\TEST\ombre.png"/>
              <p:cNvPicPr preferRelativeResize="0">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380320" y="1239750"/>
                <a:ext cx="72000" cy="133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2" name="Groupe 91"/>
            <p:cNvGrpSpPr/>
            <p:nvPr/>
          </p:nvGrpSpPr>
          <p:grpSpPr>
            <a:xfrm>
              <a:off x="3995936" y="803920"/>
              <a:ext cx="1558510" cy="1743927"/>
              <a:chOff x="3995936" y="803920"/>
              <a:chExt cx="1558510" cy="1743927"/>
            </a:xfrm>
          </p:grpSpPr>
          <p:grpSp>
            <p:nvGrpSpPr>
              <p:cNvPr id="96" name="Groupe 95"/>
              <p:cNvGrpSpPr/>
              <p:nvPr/>
            </p:nvGrpSpPr>
            <p:grpSpPr>
              <a:xfrm>
                <a:off x="4292501" y="803920"/>
                <a:ext cx="1261945" cy="1743927"/>
                <a:chOff x="4292501" y="803920"/>
                <a:chExt cx="1261945" cy="1743927"/>
              </a:xfrm>
            </p:grpSpPr>
            <p:pic>
              <p:nvPicPr>
                <p:cNvPr id="134" name="Picture 2" descr="P:\COMMUNIC\DIAPOS &amp; TRANSPARENTS\2017\TEST\ombre.png"/>
                <p:cNvPicPr preferRelativeResize="0">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902952" y="2120414"/>
                  <a:ext cx="72000" cy="75600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
              <p:nvSpPr>
                <p:cNvPr id="146" name="Rectangle 145"/>
                <p:cNvSpPr>
                  <a:spLocks noChangeAspect="1"/>
                </p:cNvSpPr>
                <p:nvPr/>
              </p:nvSpPr>
              <p:spPr>
                <a:xfrm>
                  <a:off x="4292501" y="803920"/>
                  <a:ext cx="1141351" cy="63094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fr-FR" sz="1600" i="0" u="none" strike="noStrike" kern="0" cap="none" spc="0" normalizeH="0" baseline="0" noProof="0" dirty="0">
                      <a:ln>
                        <a:noFill/>
                      </a:ln>
                      <a:solidFill>
                        <a:schemeClr val="tx1">
                          <a:lumMod val="75000"/>
                          <a:lumOff val="25000"/>
                        </a:schemeClr>
                      </a:solidFill>
                      <a:effectLst/>
                      <a:uLnTx/>
                      <a:uFillTx/>
                      <a:cs typeface="+mn-cs"/>
                    </a:rPr>
                    <a:t>RCV</a:t>
                  </a:r>
                  <a:endParaRPr kumimoji="0" lang="fr-FR" sz="2400" i="0" u="none" strike="noStrike" kern="0" cap="none" spc="0" normalizeH="0" baseline="0" noProof="0" dirty="0">
                    <a:ln>
                      <a:noFill/>
                    </a:ln>
                    <a:solidFill>
                      <a:schemeClr val="tx1">
                        <a:lumMod val="75000"/>
                        <a:lumOff val="25000"/>
                      </a:schemeClr>
                    </a:solidFill>
                    <a:effectLst/>
                    <a:uLnTx/>
                    <a:uFillTx/>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kern="0" cap="none" spc="0" normalizeH="0" baseline="0" noProof="0" dirty="0">
                      <a:ln>
                        <a:noFill/>
                      </a:ln>
                      <a:solidFill>
                        <a:schemeClr val="tx1">
                          <a:lumMod val="75000"/>
                          <a:lumOff val="25000"/>
                        </a:schemeClr>
                      </a:solidFill>
                      <a:effectLst/>
                      <a:uLnTx/>
                      <a:uFillTx/>
                      <a:cs typeface="+mn-cs"/>
                    </a:rPr>
                    <a:t>1 185 € </a:t>
                  </a:r>
                  <a:r>
                    <a:rPr kumimoji="0" lang="fr-FR" sz="1400" b="0" i="0" u="none" strike="noStrike" kern="0" cap="none" spc="0" normalizeH="0" baseline="0" noProof="0" dirty="0">
                      <a:ln>
                        <a:noFill/>
                      </a:ln>
                      <a:solidFill>
                        <a:schemeClr val="tx1">
                          <a:lumMod val="75000"/>
                          <a:lumOff val="25000"/>
                        </a:schemeClr>
                      </a:solidFill>
                      <a:effectLst/>
                      <a:uLnTx/>
                      <a:uFillTx/>
                      <a:cs typeface="+mn-cs"/>
                    </a:rPr>
                    <a:t>/ mois</a:t>
                  </a:r>
                  <a:endParaRPr kumimoji="0" lang="fr-FR" sz="1400" b="0" i="0" u="none" strike="noStrike" kern="0" cap="none" spc="0" normalizeH="0" baseline="0" noProof="0" dirty="0">
                    <a:ln>
                      <a:noFill/>
                    </a:ln>
                    <a:solidFill>
                      <a:schemeClr val="tx1">
                        <a:lumMod val="75000"/>
                        <a:lumOff val="25000"/>
                      </a:schemeClr>
                    </a:solidFill>
                    <a:effectLst/>
                    <a:uLnTx/>
                    <a:uFillTx/>
                    <a:latin typeface="Calibri"/>
                    <a:cs typeface="+mn-cs"/>
                  </a:endParaRPr>
                </a:p>
              </p:txBody>
            </p:sp>
            <p:sp>
              <p:nvSpPr>
                <p:cNvPr id="147" name="Ellipse 146"/>
                <p:cNvSpPr/>
                <p:nvPr/>
              </p:nvSpPr>
              <p:spPr>
                <a:xfrm>
                  <a:off x="4393681" y="1461604"/>
                  <a:ext cx="1028139" cy="989674"/>
                </a:xfrm>
                <a:prstGeom prst="ellipse">
                  <a:avLst/>
                </a:prstGeom>
                <a:solidFill>
                  <a:srgbClr val="92D050"/>
                </a:solidFill>
                <a:ln>
                  <a:noFill/>
                </a:ln>
                <a:effectLst/>
              </p:spPr>
            </p:sp>
            <p:sp>
              <p:nvSpPr>
                <p:cNvPr id="148" name="Ellipse 147" descr="Agnatur aut vendebi tissitius et audis aut hicipis millaut volupta tibuscium liscia sequid quisto blab imodiorem. On pra dolorro maximpo rpore, sam endisquibus, quis utate inctemquis doloreicae nullect endam, nis evelia nullam endam acculla borrum&#10;"/>
                <p:cNvSpPr/>
                <p:nvPr/>
              </p:nvSpPr>
              <p:spPr>
                <a:xfrm>
                  <a:off x="4443411" y="1503408"/>
                  <a:ext cx="936749" cy="901703"/>
                </a:xfrm>
                <a:prstGeom prst="ellipse">
                  <a:avLst/>
                </a:prstGeom>
                <a:solidFill>
                  <a:sysClr val="window" lastClr="FFFFFF"/>
                </a:solidFill>
                <a:ln w="3175" cap="flat" cmpd="sng" algn="ctr">
                  <a:noFill/>
                  <a:prstDash val="solid"/>
                </a:ln>
                <a:effectLst>
                  <a:outerShdw blurRad="50800" dist="38100" dir="18900000" algn="bl" rotWithShape="0">
                    <a:prstClr val="black">
                      <a:alpha val="40000"/>
                    </a:prstClr>
                  </a:outerShdw>
                </a:effectLst>
              </p:spPr>
              <p:txBody>
                <a:bodyPr wrap="square" lIns="0" tIns="0" rIns="0" bIns="0"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graphicFrame>
              <p:nvGraphicFramePr>
                <p:cNvPr id="150" name="Graphique 149"/>
                <p:cNvGraphicFramePr/>
                <p:nvPr>
                  <p:extLst>
                    <p:ext uri="{D42A27DB-BD31-4B8C-83A1-F6EECF244321}">
                      <p14:modId xmlns:p14="http://schemas.microsoft.com/office/powerpoint/2010/main" val="3114811996"/>
                    </p:ext>
                  </p:extLst>
                </p:nvPr>
              </p:nvGraphicFramePr>
              <p:xfrm>
                <a:off x="4366446" y="1359847"/>
                <a:ext cx="1188000" cy="1188000"/>
              </p:xfrm>
              <a:graphic>
                <a:graphicData uri="http://schemas.openxmlformats.org/drawingml/2006/chart">
                  <c:chart xmlns:c="http://schemas.openxmlformats.org/drawingml/2006/chart" xmlns:r="http://schemas.openxmlformats.org/officeDocument/2006/relationships" r:id="rId11"/>
                </a:graphicData>
              </a:graphic>
            </p:graphicFrame>
            <p:sp>
              <p:nvSpPr>
                <p:cNvPr id="151" name="Rectangle 14"/>
                <p:cNvSpPr/>
                <p:nvPr/>
              </p:nvSpPr>
              <p:spPr>
                <a:xfrm rot="9813318" flipV="1">
                  <a:off x="4667683" y="1928039"/>
                  <a:ext cx="795512" cy="94928"/>
                </a:xfrm>
                <a:custGeom>
                  <a:avLst/>
                  <a:gdLst>
                    <a:gd name="connsiteX0" fmla="*/ 0 w 1764136"/>
                    <a:gd name="connsiteY0" fmla="*/ 0 h 4104456"/>
                    <a:gd name="connsiteX1" fmla="*/ 1764136 w 1764136"/>
                    <a:gd name="connsiteY1" fmla="*/ 0 h 4104456"/>
                    <a:gd name="connsiteX2" fmla="*/ 1764136 w 1764136"/>
                    <a:gd name="connsiteY2" fmla="*/ 4104456 h 4104456"/>
                    <a:gd name="connsiteX3" fmla="*/ 0 w 1764136"/>
                    <a:gd name="connsiteY3" fmla="*/ 4104456 h 4104456"/>
                    <a:gd name="connsiteX4" fmla="*/ 0 w 1764136"/>
                    <a:gd name="connsiteY4" fmla="*/ 0 h 4104456"/>
                    <a:gd name="connsiteX0" fmla="*/ 15765 w 1764136"/>
                    <a:gd name="connsiteY0" fmla="*/ 3602421 h 4104456"/>
                    <a:gd name="connsiteX1" fmla="*/ 1764136 w 1764136"/>
                    <a:gd name="connsiteY1" fmla="*/ 0 h 4104456"/>
                    <a:gd name="connsiteX2" fmla="*/ 1764136 w 1764136"/>
                    <a:gd name="connsiteY2" fmla="*/ 4104456 h 4104456"/>
                    <a:gd name="connsiteX3" fmla="*/ 0 w 1764136"/>
                    <a:gd name="connsiteY3" fmla="*/ 4104456 h 4104456"/>
                    <a:gd name="connsiteX4" fmla="*/ 15765 w 1764136"/>
                    <a:gd name="connsiteY4" fmla="*/ 3602421 h 4104456"/>
                    <a:gd name="connsiteX0" fmla="*/ 15765 w 1764136"/>
                    <a:gd name="connsiteY0" fmla="*/ 0 h 502035"/>
                    <a:gd name="connsiteX1" fmla="*/ 1708957 w 1764136"/>
                    <a:gd name="connsiteY1" fmla="*/ 94593 h 502035"/>
                    <a:gd name="connsiteX2" fmla="*/ 1764136 w 1764136"/>
                    <a:gd name="connsiteY2" fmla="*/ 502035 h 502035"/>
                    <a:gd name="connsiteX3" fmla="*/ 0 w 1764136"/>
                    <a:gd name="connsiteY3" fmla="*/ 502035 h 502035"/>
                    <a:gd name="connsiteX4" fmla="*/ 15765 w 1764136"/>
                    <a:gd name="connsiteY4" fmla="*/ 0 h 502035"/>
                    <a:gd name="connsiteX0" fmla="*/ 472965 w 2221336"/>
                    <a:gd name="connsiteY0" fmla="*/ 0 h 502035"/>
                    <a:gd name="connsiteX1" fmla="*/ 2166157 w 2221336"/>
                    <a:gd name="connsiteY1" fmla="*/ 94593 h 502035"/>
                    <a:gd name="connsiteX2" fmla="*/ 2221336 w 2221336"/>
                    <a:gd name="connsiteY2" fmla="*/ 502035 h 502035"/>
                    <a:gd name="connsiteX3" fmla="*/ 0 w 2221336"/>
                    <a:gd name="connsiteY3" fmla="*/ 431091 h 502035"/>
                    <a:gd name="connsiteX4" fmla="*/ 472965 w 2221336"/>
                    <a:gd name="connsiteY4" fmla="*/ 0 h 502035"/>
                    <a:gd name="connsiteX0" fmla="*/ 472965 w 2221336"/>
                    <a:gd name="connsiteY0" fmla="*/ 0 h 502035"/>
                    <a:gd name="connsiteX1" fmla="*/ 2166157 w 2221336"/>
                    <a:gd name="connsiteY1" fmla="*/ 94593 h 502035"/>
                    <a:gd name="connsiteX2" fmla="*/ 2221336 w 2221336"/>
                    <a:gd name="connsiteY2" fmla="*/ 502035 h 502035"/>
                    <a:gd name="connsiteX3" fmla="*/ 0 w 2221336"/>
                    <a:gd name="connsiteY3" fmla="*/ 431091 h 502035"/>
                    <a:gd name="connsiteX4" fmla="*/ 472965 w 2221336"/>
                    <a:gd name="connsiteY4" fmla="*/ 0 h 502035"/>
                    <a:gd name="connsiteX0" fmla="*/ 472965 w 2489350"/>
                    <a:gd name="connsiteY0" fmla="*/ 0 h 533566"/>
                    <a:gd name="connsiteX1" fmla="*/ 2166157 w 2489350"/>
                    <a:gd name="connsiteY1" fmla="*/ 94593 h 533566"/>
                    <a:gd name="connsiteX2" fmla="*/ 2489350 w 2489350"/>
                    <a:gd name="connsiteY2" fmla="*/ 533566 h 533566"/>
                    <a:gd name="connsiteX3" fmla="*/ 0 w 2489350"/>
                    <a:gd name="connsiteY3" fmla="*/ 431091 h 533566"/>
                    <a:gd name="connsiteX4" fmla="*/ 472965 w 2489350"/>
                    <a:gd name="connsiteY4" fmla="*/ 0 h 533566"/>
                    <a:gd name="connsiteX0" fmla="*/ 472965 w 2489350"/>
                    <a:gd name="connsiteY0" fmla="*/ 0 h 533566"/>
                    <a:gd name="connsiteX1" fmla="*/ 2166157 w 2489350"/>
                    <a:gd name="connsiteY1" fmla="*/ 94593 h 533566"/>
                    <a:gd name="connsiteX2" fmla="*/ 2489350 w 2489350"/>
                    <a:gd name="connsiteY2" fmla="*/ 533566 h 533566"/>
                    <a:gd name="connsiteX3" fmla="*/ 0 w 2489350"/>
                    <a:gd name="connsiteY3" fmla="*/ 431091 h 533566"/>
                    <a:gd name="connsiteX4" fmla="*/ 472965 w 2489350"/>
                    <a:gd name="connsiteY4" fmla="*/ 0 h 533566"/>
                    <a:gd name="connsiteX0" fmla="*/ 134006 w 2150391"/>
                    <a:gd name="connsiteY0" fmla="*/ 0 h 549333"/>
                    <a:gd name="connsiteX1" fmla="*/ 1827198 w 2150391"/>
                    <a:gd name="connsiteY1" fmla="*/ 94593 h 549333"/>
                    <a:gd name="connsiteX2" fmla="*/ 2150391 w 2150391"/>
                    <a:gd name="connsiteY2" fmla="*/ 533566 h 549333"/>
                    <a:gd name="connsiteX3" fmla="*/ 0 w 2150391"/>
                    <a:gd name="connsiteY3" fmla="*/ 549333 h 549333"/>
                    <a:gd name="connsiteX4" fmla="*/ 134006 w 2150391"/>
                    <a:gd name="connsiteY4" fmla="*/ 0 h 549333"/>
                    <a:gd name="connsiteX0" fmla="*/ 134006 w 1827198"/>
                    <a:gd name="connsiteY0" fmla="*/ 0 h 565097"/>
                    <a:gd name="connsiteX1" fmla="*/ 1827198 w 1827198"/>
                    <a:gd name="connsiteY1" fmla="*/ 94593 h 565097"/>
                    <a:gd name="connsiteX2" fmla="*/ 1756253 w 1827198"/>
                    <a:gd name="connsiteY2" fmla="*/ 565097 h 565097"/>
                    <a:gd name="connsiteX3" fmla="*/ 0 w 1827198"/>
                    <a:gd name="connsiteY3" fmla="*/ 549333 h 565097"/>
                    <a:gd name="connsiteX4" fmla="*/ 134006 w 1827198"/>
                    <a:gd name="connsiteY4" fmla="*/ 0 h 565097"/>
                    <a:gd name="connsiteX0" fmla="*/ 134006 w 1827198"/>
                    <a:gd name="connsiteY0" fmla="*/ 0 h 565097"/>
                    <a:gd name="connsiteX1" fmla="*/ 1827198 w 1827198"/>
                    <a:gd name="connsiteY1" fmla="*/ 94593 h 565097"/>
                    <a:gd name="connsiteX2" fmla="*/ 1756253 w 1827198"/>
                    <a:gd name="connsiteY2" fmla="*/ 565097 h 565097"/>
                    <a:gd name="connsiteX3" fmla="*/ 0 w 1827198"/>
                    <a:gd name="connsiteY3" fmla="*/ 549333 h 565097"/>
                    <a:gd name="connsiteX4" fmla="*/ 134006 w 1827198"/>
                    <a:gd name="connsiteY4" fmla="*/ 0 h 565097"/>
                    <a:gd name="connsiteX0" fmla="*/ 134006 w 1827198"/>
                    <a:gd name="connsiteY0" fmla="*/ 0 h 565097"/>
                    <a:gd name="connsiteX1" fmla="*/ 1827198 w 1827198"/>
                    <a:gd name="connsiteY1" fmla="*/ 94593 h 565097"/>
                    <a:gd name="connsiteX2" fmla="*/ 1756253 w 1827198"/>
                    <a:gd name="connsiteY2" fmla="*/ 565097 h 565097"/>
                    <a:gd name="connsiteX3" fmla="*/ 0 w 1827198"/>
                    <a:gd name="connsiteY3" fmla="*/ 549333 h 565097"/>
                    <a:gd name="connsiteX4" fmla="*/ 134006 w 1827198"/>
                    <a:gd name="connsiteY4" fmla="*/ 0 h 565097"/>
                    <a:gd name="connsiteX0" fmla="*/ 134006 w 1756253"/>
                    <a:gd name="connsiteY0" fmla="*/ 0 h 565097"/>
                    <a:gd name="connsiteX1" fmla="*/ 1724722 w 1756253"/>
                    <a:gd name="connsiteY1" fmla="*/ 94593 h 565097"/>
                    <a:gd name="connsiteX2" fmla="*/ 1756253 w 1756253"/>
                    <a:gd name="connsiteY2" fmla="*/ 565097 h 565097"/>
                    <a:gd name="connsiteX3" fmla="*/ 0 w 1756253"/>
                    <a:gd name="connsiteY3" fmla="*/ 549333 h 565097"/>
                    <a:gd name="connsiteX4" fmla="*/ 134006 w 1756253"/>
                    <a:gd name="connsiteY4" fmla="*/ 0 h 565097"/>
                    <a:gd name="connsiteX0" fmla="*/ 7882 w 1756253"/>
                    <a:gd name="connsiteY0" fmla="*/ 0 h 517800"/>
                    <a:gd name="connsiteX1" fmla="*/ 1724722 w 1756253"/>
                    <a:gd name="connsiteY1" fmla="*/ 47296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87785"/>
                    <a:gd name="connsiteY0" fmla="*/ 0 h 565097"/>
                    <a:gd name="connsiteX1" fmla="*/ 1724722 w 1787785"/>
                    <a:gd name="connsiteY1" fmla="*/ 23647 h 565097"/>
                    <a:gd name="connsiteX2" fmla="*/ 1787785 w 1787785"/>
                    <a:gd name="connsiteY2" fmla="*/ 565097 h 565097"/>
                    <a:gd name="connsiteX3" fmla="*/ 0 w 1787785"/>
                    <a:gd name="connsiteY3" fmla="*/ 502036 h 565097"/>
                    <a:gd name="connsiteX4" fmla="*/ 7882 w 1787785"/>
                    <a:gd name="connsiteY4" fmla="*/ 0 h 565097"/>
                    <a:gd name="connsiteX0" fmla="*/ 15764 w 1795667"/>
                    <a:gd name="connsiteY0" fmla="*/ 0 h 565097"/>
                    <a:gd name="connsiteX1" fmla="*/ 1732604 w 1795667"/>
                    <a:gd name="connsiteY1" fmla="*/ 23647 h 565097"/>
                    <a:gd name="connsiteX2" fmla="*/ 1795667 w 1795667"/>
                    <a:gd name="connsiteY2" fmla="*/ 565097 h 565097"/>
                    <a:gd name="connsiteX3" fmla="*/ 0 w 1795667"/>
                    <a:gd name="connsiteY3" fmla="*/ 557215 h 565097"/>
                    <a:gd name="connsiteX4" fmla="*/ 15764 w 1795667"/>
                    <a:gd name="connsiteY4" fmla="*/ 0 h 565097"/>
                    <a:gd name="connsiteX0" fmla="*/ 7881 w 1795667"/>
                    <a:gd name="connsiteY0" fmla="*/ 204953 h 541450"/>
                    <a:gd name="connsiteX1" fmla="*/ 1732604 w 1795667"/>
                    <a:gd name="connsiteY1" fmla="*/ 0 h 541450"/>
                    <a:gd name="connsiteX2" fmla="*/ 1795667 w 1795667"/>
                    <a:gd name="connsiteY2" fmla="*/ 541450 h 541450"/>
                    <a:gd name="connsiteX3" fmla="*/ 0 w 1795667"/>
                    <a:gd name="connsiteY3" fmla="*/ 533568 h 541450"/>
                    <a:gd name="connsiteX4" fmla="*/ 7881 w 1795667"/>
                    <a:gd name="connsiteY4" fmla="*/ 204953 h 541450"/>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31529 w 1819315"/>
                    <a:gd name="connsiteY0" fmla="*/ 1 h 368030"/>
                    <a:gd name="connsiteX1" fmla="*/ 1772018 w 1819315"/>
                    <a:gd name="connsiteY1" fmla="*/ 0 h 368030"/>
                    <a:gd name="connsiteX2" fmla="*/ 1819315 w 1819315"/>
                    <a:gd name="connsiteY2" fmla="*/ 336498 h 368030"/>
                    <a:gd name="connsiteX3" fmla="*/ 0 w 1819315"/>
                    <a:gd name="connsiteY3" fmla="*/ 368030 h 368030"/>
                    <a:gd name="connsiteX4" fmla="*/ 31529 w 1819315"/>
                    <a:gd name="connsiteY4" fmla="*/ 1 h 368030"/>
                    <a:gd name="connsiteX0" fmla="*/ 15764 w 1803550"/>
                    <a:gd name="connsiteY0" fmla="*/ 1 h 336498"/>
                    <a:gd name="connsiteX1" fmla="*/ 1756253 w 1803550"/>
                    <a:gd name="connsiteY1" fmla="*/ 0 h 336498"/>
                    <a:gd name="connsiteX2" fmla="*/ 1803550 w 1803550"/>
                    <a:gd name="connsiteY2" fmla="*/ 336498 h 336498"/>
                    <a:gd name="connsiteX3" fmla="*/ 0 w 1803550"/>
                    <a:gd name="connsiteY3" fmla="*/ 304968 h 336498"/>
                    <a:gd name="connsiteX4" fmla="*/ 15764 w 1803550"/>
                    <a:gd name="connsiteY4" fmla="*/ 1 h 336498"/>
                    <a:gd name="connsiteX0" fmla="*/ 15764 w 1803550"/>
                    <a:gd name="connsiteY0" fmla="*/ 1 h 304968"/>
                    <a:gd name="connsiteX1" fmla="*/ 1756253 w 1803550"/>
                    <a:gd name="connsiteY1" fmla="*/ 0 h 304968"/>
                    <a:gd name="connsiteX2" fmla="*/ 1803550 w 1803550"/>
                    <a:gd name="connsiteY2" fmla="*/ 297084 h 304968"/>
                    <a:gd name="connsiteX3" fmla="*/ 0 w 1803550"/>
                    <a:gd name="connsiteY3" fmla="*/ 304968 h 304968"/>
                    <a:gd name="connsiteX4" fmla="*/ 15764 w 1803550"/>
                    <a:gd name="connsiteY4" fmla="*/ 1 h 304968"/>
                    <a:gd name="connsiteX0" fmla="*/ 15764 w 1803550"/>
                    <a:gd name="connsiteY0" fmla="*/ 1 h 355768"/>
                    <a:gd name="connsiteX1" fmla="*/ 1756253 w 1803550"/>
                    <a:gd name="connsiteY1" fmla="*/ 0 h 355768"/>
                    <a:gd name="connsiteX2" fmla="*/ 1803550 w 1803550"/>
                    <a:gd name="connsiteY2" fmla="*/ 297084 h 355768"/>
                    <a:gd name="connsiteX3" fmla="*/ 0 w 1803550"/>
                    <a:gd name="connsiteY3" fmla="*/ 355768 h 355768"/>
                    <a:gd name="connsiteX4" fmla="*/ 15764 w 1803550"/>
                    <a:gd name="connsiteY4" fmla="*/ 1 h 355768"/>
                    <a:gd name="connsiteX0" fmla="*/ 15764 w 1803550"/>
                    <a:gd name="connsiteY0" fmla="*/ 1 h 355768"/>
                    <a:gd name="connsiteX1" fmla="*/ 1756253 w 1803550"/>
                    <a:gd name="connsiteY1" fmla="*/ 0 h 355768"/>
                    <a:gd name="connsiteX2" fmla="*/ 1803550 w 1803550"/>
                    <a:gd name="connsiteY2" fmla="*/ 347884 h 355768"/>
                    <a:gd name="connsiteX3" fmla="*/ 0 w 1803550"/>
                    <a:gd name="connsiteY3" fmla="*/ 355768 h 355768"/>
                    <a:gd name="connsiteX4" fmla="*/ 15764 w 1803550"/>
                    <a:gd name="connsiteY4" fmla="*/ 1 h 355768"/>
                    <a:gd name="connsiteX0" fmla="*/ 15764 w 1756546"/>
                    <a:gd name="connsiteY0" fmla="*/ 1 h 355768"/>
                    <a:gd name="connsiteX1" fmla="*/ 1756253 w 1756546"/>
                    <a:gd name="connsiteY1" fmla="*/ 0 h 355768"/>
                    <a:gd name="connsiteX2" fmla="*/ 1163985 w 1756546"/>
                    <a:gd name="connsiteY2" fmla="*/ 169255 h 355768"/>
                    <a:gd name="connsiteX3" fmla="*/ 0 w 1756546"/>
                    <a:gd name="connsiteY3" fmla="*/ 355768 h 355768"/>
                    <a:gd name="connsiteX4" fmla="*/ 15764 w 1756546"/>
                    <a:gd name="connsiteY4" fmla="*/ 1 h 355768"/>
                    <a:gd name="connsiteX0" fmla="*/ 15764 w 1756546"/>
                    <a:gd name="connsiteY0" fmla="*/ 1 h 355768"/>
                    <a:gd name="connsiteX1" fmla="*/ 1756253 w 1756546"/>
                    <a:gd name="connsiteY1" fmla="*/ 0 h 355768"/>
                    <a:gd name="connsiteX2" fmla="*/ 1163985 w 1756546"/>
                    <a:gd name="connsiteY2" fmla="*/ 169255 h 355768"/>
                    <a:gd name="connsiteX3" fmla="*/ 0 w 1756546"/>
                    <a:gd name="connsiteY3" fmla="*/ 355768 h 355768"/>
                    <a:gd name="connsiteX4" fmla="*/ 15764 w 1756546"/>
                    <a:gd name="connsiteY4" fmla="*/ 1 h 355768"/>
                    <a:gd name="connsiteX0" fmla="*/ 15764 w 1163985"/>
                    <a:gd name="connsiteY0" fmla="*/ 0 h 355767"/>
                    <a:gd name="connsiteX1" fmla="*/ 1163985 w 1163985"/>
                    <a:gd name="connsiteY1" fmla="*/ 169254 h 355767"/>
                    <a:gd name="connsiteX2" fmla="*/ 0 w 1163985"/>
                    <a:gd name="connsiteY2" fmla="*/ 355767 h 355767"/>
                    <a:gd name="connsiteX3" fmla="*/ 15764 w 1163985"/>
                    <a:gd name="connsiteY3" fmla="*/ 0 h 355767"/>
                    <a:gd name="connsiteX0" fmla="*/ 15764 w 1163985"/>
                    <a:gd name="connsiteY0" fmla="*/ 0 h 355767"/>
                    <a:gd name="connsiteX1" fmla="*/ 1163985 w 1163985"/>
                    <a:gd name="connsiteY1" fmla="*/ 169254 h 355767"/>
                    <a:gd name="connsiteX2" fmla="*/ 0 w 1163985"/>
                    <a:gd name="connsiteY2" fmla="*/ 355767 h 355767"/>
                    <a:gd name="connsiteX3" fmla="*/ 15764 w 1163985"/>
                    <a:gd name="connsiteY3" fmla="*/ 0 h 355767"/>
                    <a:gd name="connsiteX0" fmla="*/ 15764 w 785056"/>
                    <a:gd name="connsiteY0" fmla="*/ 0 h 355767"/>
                    <a:gd name="connsiteX1" fmla="*/ 785056 w 785056"/>
                    <a:gd name="connsiteY1" fmla="*/ 198644 h 355767"/>
                    <a:gd name="connsiteX2" fmla="*/ 0 w 785056"/>
                    <a:gd name="connsiteY2" fmla="*/ 355767 h 355767"/>
                    <a:gd name="connsiteX3" fmla="*/ 15764 w 785056"/>
                    <a:gd name="connsiteY3" fmla="*/ 0 h 355767"/>
                    <a:gd name="connsiteX0" fmla="*/ 15764 w 785056"/>
                    <a:gd name="connsiteY0" fmla="*/ 0 h 355767"/>
                    <a:gd name="connsiteX1" fmla="*/ 785056 w 785056"/>
                    <a:gd name="connsiteY1" fmla="*/ 198644 h 355767"/>
                    <a:gd name="connsiteX2" fmla="*/ 0 w 785056"/>
                    <a:gd name="connsiteY2" fmla="*/ 355767 h 355767"/>
                    <a:gd name="connsiteX3" fmla="*/ 15764 w 785056"/>
                    <a:gd name="connsiteY3" fmla="*/ 0 h 355767"/>
                    <a:gd name="connsiteX0" fmla="*/ 15764 w 785056"/>
                    <a:gd name="connsiteY0" fmla="*/ 0 h 355767"/>
                    <a:gd name="connsiteX1" fmla="*/ 785056 w 785056"/>
                    <a:gd name="connsiteY1" fmla="*/ 198644 h 355767"/>
                    <a:gd name="connsiteX2" fmla="*/ 0 w 785056"/>
                    <a:gd name="connsiteY2" fmla="*/ 355767 h 355767"/>
                    <a:gd name="connsiteX3" fmla="*/ 15764 w 785056"/>
                    <a:gd name="connsiteY3" fmla="*/ 0 h 355767"/>
                    <a:gd name="connsiteX0" fmla="*/ 11692 w 785056"/>
                    <a:gd name="connsiteY0" fmla="*/ 2189 h 157123"/>
                    <a:gd name="connsiteX1" fmla="*/ 785056 w 785056"/>
                    <a:gd name="connsiteY1" fmla="*/ 0 h 157123"/>
                    <a:gd name="connsiteX2" fmla="*/ 0 w 785056"/>
                    <a:gd name="connsiteY2" fmla="*/ 157123 h 157123"/>
                    <a:gd name="connsiteX3" fmla="*/ 11692 w 785056"/>
                    <a:gd name="connsiteY3" fmla="*/ 2189 h 157123"/>
                    <a:gd name="connsiteX0" fmla="*/ 11692 w 785056"/>
                    <a:gd name="connsiteY0" fmla="*/ 2189 h 157123"/>
                    <a:gd name="connsiteX1" fmla="*/ 785056 w 785056"/>
                    <a:gd name="connsiteY1" fmla="*/ 0 h 157123"/>
                    <a:gd name="connsiteX2" fmla="*/ 0 w 785056"/>
                    <a:gd name="connsiteY2" fmla="*/ 157123 h 157123"/>
                    <a:gd name="connsiteX3" fmla="*/ 11692 w 785056"/>
                    <a:gd name="connsiteY3" fmla="*/ 2189 h 157123"/>
                    <a:gd name="connsiteX0" fmla="*/ 11692 w 785056"/>
                    <a:gd name="connsiteY0" fmla="*/ 2189 h 157123"/>
                    <a:gd name="connsiteX1" fmla="*/ 785056 w 785056"/>
                    <a:gd name="connsiteY1" fmla="*/ 0 h 157123"/>
                    <a:gd name="connsiteX2" fmla="*/ 0 w 785056"/>
                    <a:gd name="connsiteY2" fmla="*/ 157123 h 157123"/>
                    <a:gd name="connsiteX3" fmla="*/ 11692 w 785056"/>
                    <a:gd name="connsiteY3" fmla="*/ 2189 h 157123"/>
                    <a:gd name="connsiteX0" fmla="*/ 0 w 773364"/>
                    <a:gd name="connsiteY0" fmla="*/ 2189 h 149850"/>
                    <a:gd name="connsiteX1" fmla="*/ 773364 w 773364"/>
                    <a:gd name="connsiteY1" fmla="*/ 0 h 149850"/>
                    <a:gd name="connsiteX2" fmla="*/ 15178 w 773364"/>
                    <a:gd name="connsiteY2" fmla="*/ 149850 h 149850"/>
                    <a:gd name="connsiteX3" fmla="*/ 0 w 773364"/>
                    <a:gd name="connsiteY3" fmla="*/ 2189 h 149850"/>
                    <a:gd name="connsiteX0" fmla="*/ 0 w 773364"/>
                    <a:gd name="connsiteY0" fmla="*/ 2189 h 152277"/>
                    <a:gd name="connsiteX1" fmla="*/ 773364 w 773364"/>
                    <a:gd name="connsiteY1" fmla="*/ 0 h 152277"/>
                    <a:gd name="connsiteX2" fmla="*/ 9522 w 773364"/>
                    <a:gd name="connsiteY2" fmla="*/ 152277 h 152277"/>
                    <a:gd name="connsiteX3" fmla="*/ 0 w 773364"/>
                    <a:gd name="connsiteY3" fmla="*/ 2189 h 152277"/>
                  </a:gdLst>
                  <a:ahLst/>
                  <a:cxnLst>
                    <a:cxn ang="0">
                      <a:pos x="connsiteX0" y="connsiteY0"/>
                    </a:cxn>
                    <a:cxn ang="0">
                      <a:pos x="connsiteX1" y="connsiteY1"/>
                    </a:cxn>
                    <a:cxn ang="0">
                      <a:pos x="connsiteX2" y="connsiteY2"/>
                    </a:cxn>
                    <a:cxn ang="0">
                      <a:pos x="connsiteX3" y="connsiteY3"/>
                    </a:cxn>
                  </a:cxnLst>
                  <a:rect l="l" t="t" r="r" b="b"/>
                  <a:pathLst>
                    <a:path w="773364" h="152277">
                      <a:moveTo>
                        <a:pt x="0" y="2189"/>
                      </a:moveTo>
                      <a:lnTo>
                        <a:pt x="773364" y="0"/>
                      </a:lnTo>
                      <a:cubicBezTo>
                        <a:pt x="-104227" y="180890"/>
                        <a:pt x="564305" y="48731"/>
                        <a:pt x="9522" y="152277"/>
                      </a:cubicBezTo>
                      <a:lnTo>
                        <a:pt x="0" y="2189"/>
                      </a:lnTo>
                      <a:close/>
                    </a:path>
                  </a:pathLst>
                </a:custGeom>
                <a:solidFill>
                  <a:sysClr val="window" lastClr="FFFFFF">
                    <a:lumMod val="50000"/>
                    <a:alpha val="78000"/>
                  </a:sysClr>
                </a:solidFill>
                <a:ln w="25400" cap="flat" cmpd="sng" algn="ctr">
                  <a:noFill/>
                  <a:prstDash val="solid"/>
                </a:ln>
                <a:effectLst>
                  <a:outerShdw sx="1000" sy="1000" algn="tl" rotWithShape="0">
                    <a:sysClr val="windowText" lastClr="000000">
                      <a:lumMod val="50000"/>
                      <a:lumOff val="50000"/>
                    </a:sysClr>
                  </a:outerShdw>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52" name="Rectangle 151"/>
                <p:cNvSpPr/>
                <p:nvPr/>
              </p:nvSpPr>
              <p:spPr>
                <a:xfrm>
                  <a:off x="4716016" y="2054880"/>
                  <a:ext cx="566181" cy="338554"/>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chemeClr val="accent4">
                          <a:lumMod val="85000"/>
                          <a:lumOff val="15000"/>
                        </a:schemeClr>
                      </a:solidFill>
                      <a:effectLst/>
                      <a:uLnTx/>
                      <a:uFillTx/>
                      <a:ea typeface="+mn-ea"/>
                      <a:cs typeface="+mn-cs"/>
                    </a:rPr>
                    <a:t>44 %</a:t>
                  </a:r>
                </a:p>
              </p:txBody>
            </p:sp>
          </p:grpSp>
          <p:sp>
            <p:nvSpPr>
              <p:cNvPr id="131" name="Légende sans bordure 2 130"/>
              <p:cNvSpPr>
                <a:spLocks noChangeAspect="1"/>
              </p:cNvSpPr>
              <p:nvPr/>
            </p:nvSpPr>
            <p:spPr>
              <a:xfrm rot="5400000" flipH="1">
                <a:off x="4668305" y="162784"/>
                <a:ext cx="175964" cy="1520702"/>
              </a:xfrm>
              <a:prstGeom prst="callout2">
                <a:avLst>
                  <a:gd name="adj1" fmla="val 73496"/>
                  <a:gd name="adj2" fmla="val -69186"/>
                  <a:gd name="adj3" fmla="val 8707"/>
                  <a:gd name="adj4" fmla="val -58441"/>
                  <a:gd name="adj5" fmla="val 8428"/>
                  <a:gd name="adj6" fmla="val -587701"/>
                </a:avLst>
              </a:prstGeom>
              <a:noFill/>
              <a:ln w="12700" cap="flat" cmpd="sng" algn="ctr">
                <a:solidFill>
                  <a:schemeClr val="bg1">
                    <a:lumMod val="65000"/>
                  </a:scheme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spTree>
    <p:custDataLst>
      <p:tags r:id="rId1"/>
    </p:custDataLst>
    <p:extLst>
      <p:ext uri="{BB962C8B-B14F-4D97-AF65-F5344CB8AC3E}">
        <p14:creationId xmlns:p14="http://schemas.microsoft.com/office/powerpoint/2010/main" val="2352871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left)">
                                      <p:cBhvr>
                                        <p:cTn id="1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fr-FR" dirty="0"/>
              <a:t>Allocations moyennes versées par régime</a:t>
            </a:r>
            <a:br>
              <a:rPr lang="fr-FR" dirty="0"/>
            </a:br>
            <a:r>
              <a:rPr lang="fr-FR" sz="1400" dirty="0"/>
              <a:t>(base juin 2018)</a:t>
            </a:r>
          </a:p>
        </p:txBody>
      </p:sp>
      <p:grpSp>
        <p:nvGrpSpPr>
          <p:cNvPr id="15" name="Groupe 14"/>
          <p:cNvGrpSpPr/>
          <p:nvPr/>
        </p:nvGrpSpPr>
        <p:grpSpPr>
          <a:xfrm>
            <a:off x="467544" y="2976679"/>
            <a:ext cx="8013569" cy="1726205"/>
            <a:chOff x="693014" y="2976679"/>
            <a:chExt cx="8013569" cy="1726205"/>
          </a:xfrm>
        </p:grpSpPr>
        <p:grpSp>
          <p:nvGrpSpPr>
            <p:cNvPr id="6" name="Groupe 5"/>
            <p:cNvGrpSpPr/>
            <p:nvPr/>
          </p:nvGrpSpPr>
          <p:grpSpPr>
            <a:xfrm>
              <a:off x="3987398" y="2980956"/>
              <a:ext cx="1626027" cy="1656166"/>
              <a:chOff x="3987398" y="2980956"/>
              <a:chExt cx="1626027" cy="1656166"/>
            </a:xfrm>
          </p:grpSpPr>
          <p:pic>
            <p:nvPicPr>
              <p:cNvPr id="138" name="Picture 2" descr="P:\COMMUNIC\DIAPOS &amp; TRANSPARENTS\2017\TEST\ombre.png"/>
              <p:cNvPicPr preferRelativeResize="0">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921620" y="4223122"/>
                <a:ext cx="72000" cy="75600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grpSp>
            <p:nvGrpSpPr>
              <p:cNvPr id="93" name="Groupe 92"/>
              <p:cNvGrpSpPr>
                <a:grpSpLocks noChangeAspect="1"/>
              </p:cNvGrpSpPr>
              <p:nvPr/>
            </p:nvGrpSpPr>
            <p:grpSpPr>
              <a:xfrm>
                <a:off x="4393681" y="3491540"/>
                <a:ext cx="1219744" cy="1110956"/>
                <a:chOff x="3498083" y="3367043"/>
                <a:chExt cx="1921901" cy="1818523"/>
              </a:xfrm>
              <a:effectLst/>
            </p:grpSpPr>
            <p:sp>
              <p:nvSpPr>
                <p:cNvPr id="106" name="Ellipse 105"/>
                <p:cNvSpPr/>
                <p:nvPr/>
              </p:nvSpPr>
              <p:spPr>
                <a:xfrm>
                  <a:off x="3579040" y="3521782"/>
                  <a:ext cx="1620000" cy="1620000"/>
                </a:xfrm>
                <a:prstGeom prst="ellipse">
                  <a:avLst/>
                </a:prstGeom>
                <a:solidFill>
                  <a:srgbClr val="92D050"/>
                </a:solidFill>
                <a:ln>
                  <a:noFill/>
                </a:ln>
                <a:effectLst/>
              </p:spPr>
            </p:sp>
            <p:sp>
              <p:nvSpPr>
                <p:cNvPr id="107" name="Ellipse 106" descr="Agnatur aut vendebi tissitius et audis aut hicipis millaut volupta tibuscium liscia sequid quisto blab imodiorem. On pra dolorro maximpo rpore, sam endisquibus, quis utate inctemquis doloreicae nullect endam, nis evelia nullam endam acculla borrum&#10;"/>
                <p:cNvSpPr/>
                <p:nvPr/>
              </p:nvSpPr>
              <p:spPr>
                <a:xfrm>
                  <a:off x="3657398" y="3590212"/>
                  <a:ext cx="1476000" cy="1476000"/>
                </a:xfrm>
                <a:prstGeom prst="ellipse">
                  <a:avLst/>
                </a:prstGeom>
                <a:solidFill>
                  <a:sysClr val="window" lastClr="FFFFFF"/>
                </a:solidFill>
                <a:ln w="3175" cap="flat" cmpd="sng" algn="ctr">
                  <a:noFill/>
                  <a:prstDash val="solid"/>
                </a:ln>
                <a:effectLst>
                  <a:outerShdw blurRad="50800" dist="38100" dir="18900000" algn="bl" rotWithShape="0">
                    <a:prstClr val="black">
                      <a:alpha val="40000"/>
                    </a:prstClr>
                  </a:outerShdw>
                </a:effectLst>
              </p:spPr>
              <p:txBody>
                <a:bodyPr wrap="square" lIns="0" tIns="0" rIns="0" bIns="0"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graphicFrame>
              <p:nvGraphicFramePr>
                <p:cNvPr id="109" name="Graphique 108"/>
                <p:cNvGraphicFramePr/>
                <p:nvPr>
                  <p:extLst>
                    <p:ext uri="{D42A27DB-BD31-4B8C-83A1-F6EECF244321}">
                      <p14:modId xmlns:p14="http://schemas.microsoft.com/office/powerpoint/2010/main" val="2538513951"/>
                    </p:ext>
                  </p:extLst>
                </p:nvPr>
              </p:nvGraphicFramePr>
              <p:xfrm>
                <a:off x="3498083" y="3367043"/>
                <a:ext cx="1921901" cy="1818523"/>
              </p:xfrm>
              <a:graphic>
                <a:graphicData uri="http://schemas.openxmlformats.org/drawingml/2006/chart">
                  <c:chart xmlns:c="http://schemas.openxmlformats.org/drawingml/2006/chart" xmlns:r="http://schemas.openxmlformats.org/officeDocument/2006/relationships" r:id="rId5"/>
                </a:graphicData>
              </a:graphic>
            </p:graphicFrame>
            <p:sp>
              <p:nvSpPr>
                <p:cNvPr id="110" name="Rectangle 109"/>
                <p:cNvSpPr/>
                <p:nvPr/>
              </p:nvSpPr>
              <p:spPr>
                <a:xfrm>
                  <a:off x="4112423" y="4401239"/>
                  <a:ext cx="892108" cy="554179"/>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R="0" lvl="0" defTabSz="914400" eaLnBrk="1" fontAlgn="auto" latinLnBrk="0" hangingPunct="1">
                    <a:lnSpc>
                      <a:spcPct val="100000"/>
                    </a:lnSpc>
                    <a:spcBef>
                      <a:spcPts val="0"/>
                    </a:spcBef>
                    <a:spcAft>
                      <a:spcPts val="0"/>
                    </a:spcAft>
                    <a:buClrTx/>
                    <a:buSzTx/>
                    <a:buFontTx/>
                    <a:buNone/>
                    <a:tabLst/>
                    <a:defRPr/>
                  </a:pPr>
                  <a:r>
                    <a:rPr lang="fr-FR" sz="1600" b="0" kern="0" dirty="0">
                      <a:solidFill>
                        <a:schemeClr val="accent4">
                          <a:lumMod val="85000"/>
                          <a:lumOff val="15000"/>
                        </a:schemeClr>
                      </a:solidFill>
                    </a:rPr>
                    <a:t>54 %</a:t>
                  </a:r>
                </a:p>
              </p:txBody>
            </p:sp>
          </p:grpSp>
          <p:sp>
            <p:nvSpPr>
              <p:cNvPr id="94" name="Rectangle 93"/>
              <p:cNvSpPr>
                <a:spLocks noChangeAspect="1"/>
              </p:cNvSpPr>
              <p:nvPr/>
            </p:nvSpPr>
            <p:spPr>
              <a:xfrm>
                <a:off x="4446652" y="2980956"/>
                <a:ext cx="1053610" cy="63094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fr-FR" sz="1600" i="0" u="none" strike="noStrike" kern="0" cap="none" spc="0" normalizeH="0" baseline="0" noProof="0" dirty="0">
                    <a:ln>
                      <a:noFill/>
                    </a:ln>
                    <a:solidFill>
                      <a:schemeClr val="tx1">
                        <a:lumMod val="75000"/>
                        <a:lumOff val="25000"/>
                      </a:schemeClr>
                    </a:solidFill>
                    <a:effectLst/>
                    <a:uLnTx/>
                    <a:uFillTx/>
                    <a:cs typeface="+mn-cs"/>
                  </a:rPr>
                  <a:t>RCV</a:t>
                </a:r>
                <a:endParaRPr kumimoji="0" lang="fr-FR" sz="2400" i="0" u="none" strike="noStrike" kern="0" cap="none" spc="0" normalizeH="0" baseline="0" noProof="0" dirty="0">
                  <a:ln>
                    <a:noFill/>
                  </a:ln>
                  <a:solidFill>
                    <a:schemeClr val="tx1">
                      <a:lumMod val="75000"/>
                      <a:lumOff val="25000"/>
                    </a:schemeClr>
                  </a:solidFill>
                  <a:effectLst/>
                  <a:uLnTx/>
                  <a:uFillTx/>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kern="0" cap="none" spc="0" normalizeH="0" baseline="0" noProof="0" dirty="0">
                    <a:ln>
                      <a:noFill/>
                    </a:ln>
                    <a:solidFill>
                      <a:schemeClr val="tx1">
                        <a:lumMod val="75000"/>
                        <a:lumOff val="25000"/>
                      </a:schemeClr>
                    </a:solidFill>
                    <a:effectLst/>
                    <a:uLnTx/>
                    <a:uFillTx/>
                    <a:cs typeface="+mn-cs"/>
                  </a:rPr>
                  <a:t>626 € </a:t>
                </a:r>
                <a:r>
                  <a:rPr kumimoji="0" lang="fr-FR" sz="1400" b="0" i="0" u="none" strike="noStrike" kern="0" cap="none" spc="0" normalizeH="0" baseline="0" noProof="0" dirty="0">
                    <a:ln>
                      <a:noFill/>
                    </a:ln>
                    <a:solidFill>
                      <a:schemeClr val="tx1">
                        <a:lumMod val="75000"/>
                        <a:lumOff val="25000"/>
                      </a:schemeClr>
                    </a:solidFill>
                    <a:effectLst/>
                    <a:uLnTx/>
                    <a:uFillTx/>
                    <a:cs typeface="+mn-cs"/>
                  </a:rPr>
                  <a:t>/ mois</a:t>
                </a:r>
                <a:endParaRPr kumimoji="0" lang="fr-FR" sz="1400" b="0" i="0" u="none" strike="noStrike" kern="0" cap="none" spc="0" normalizeH="0" baseline="0" noProof="0" dirty="0">
                  <a:ln>
                    <a:noFill/>
                  </a:ln>
                  <a:solidFill>
                    <a:schemeClr val="tx1">
                      <a:lumMod val="75000"/>
                      <a:lumOff val="25000"/>
                    </a:schemeClr>
                  </a:solidFill>
                  <a:effectLst/>
                  <a:uLnTx/>
                  <a:uFillTx/>
                  <a:latin typeface="Calibri"/>
                  <a:cs typeface="+mn-cs"/>
                </a:endParaRPr>
              </a:p>
            </p:txBody>
          </p:sp>
          <p:sp>
            <p:nvSpPr>
              <p:cNvPr id="95" name="Légende sans bordure 2 94"/>
              <p:cNvSpPr>
                <a:spLocks noChangeAspect="1"/>
              </p:cNvSpPr>
              <p:nvPr/>
            </p:nvSpPr>
            <p:spPr>
              <a:xfrm rot="5400000" flipH="1">
                <a:off x="4659769" y="2352324"/>
                <a:ext cx="175964" cy="1520705"/>
              </a:xfrm>
              <a:prstGeom prst="callout2">
                <a:avLst>
                  <a:gd name="adj1" fmla="val 61973"/>
                  <a:gd name="adj2" fmla="val -50417"/>
                  <a:gd name="adj3" fmla="val 7372"/>
                  <a:gd name="adj4" fmla="val -58441"/>
                  <a:gd name="adj5" fmla="val 8010"/>
                  <a:gd name="adj6" fmla="val -387058"/>
                </a:avLst>
              </a:prstGeom>
              <a:noFill/>
              <a:ln w="12700" cap="flat" cmpd="sng" algn="ctr">
                <a:solidFill>
                  <a:schemeClr val="bg1">
                    <a:lumMod val="65000"/>
                  </a:scheme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 name="Groupe 10"/>
            <p:cNvGrpSpPr/>
            <p:nvPr/>
          </p:nvGrpSpPr>
          <p:grpSpPr>
            <a:xfrm>
              <a:off x="5833472" y="2976679"/>
              <a:ext cx="1520704" cy="1726205"/>
              <a:chOff x="5833472" y="2976679"/>
              <a:chExt cx="1520704" cy="1726205"/>
            </a:xfrm>
          </p:grpSpPr>
          <p:grpSp>
            <p:nvGrpSpPr>
              <p:cNvPr id="7" name="Groupe 6"/>
              <p:cNvGrpSpPr/>
              <p:nvPr/>
            </p:nvGrpSpPr>
            <p:grpSpPr>
              <a:xfrm>
                <a:off x="5849501" y="2976679"/>
                <a:ext cx="1273550" cy="1726205"/>
                <a:chOff x="5849501" y="2976679"/>
                <a:chExt cx="1273550" cy="1726205"/>
              </a:xfrm>
            </p:grpSpPr>
            <p:pic>
              <p:nvPicPr>
                <p:cNvPr id="137" name="Picture 2" descr="P:\COMMUNIC\DIAPOS &amp; TRANSPARENTS\2017\TEST\ombre.png"/>
                <p:cNvPicPr preferRelativeResize="0">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6318240" y="4223114"/>
                  <a:ext cx="72000" cy="75600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
              <p:nvSpPr>
                <p:cNvPr id="90" name="Rectangle 89"/>
                <p:cNvSpPr>
                  <a:spLocks noChangeAspect="1"/>
                </p:cNvSpPr>
                <p:nvPr/>
              </p:nvSpPr>
              <p:spPr>
                <a:xfrm>
                  <a:off x="5923269" y="2976679"/>
                  <a:ext cx="1047452" cy="63094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fr-FR" sz="1600" i="0" u="none" strike="noStrike" kern="0" cap="none" spc="0" normalizeH="0" baseline="0" noProof="0" dirty="0">
                      <a:ln>
                        <a:noFill/>
                      </a:ln>
                      <a:solidFill>
                        <a:schemeClr val="tx1">
                          <a:lumMod val="75000"/>
                          <a:lumOff val="25000"/>
                        </a:schemeClr>
                      </a:solidFill>
                      <a:effectLst/>
                      <a:uLnTx/>
                      <a:uFillTx/>
                      <a:cs typeface="+mn-cs"/>
                    </a:rPr>
                    <a:t>ASV</a:t>
                  </a:r>
                  <a:endParaRPr kumimoji="0" lang="fr-FR" sz="2400" i="0" u="none" strike="noStrike" kern="0" cap="none" spc="0" normalizeH="0" baseline="0" noProof="0" dirty="0">
                    <a:ln>
                      <a:noFill/>
                    </a:ln>
                    <a:solidFill>
                      <a:schemeClr val="tx1">
                        <a:lumMod val="75000"/>
                        <a:lumOff val="25000"/>
                      </a:schemeClr>
                    </a:solidFill>
                    <a:effectLst/>
                    <a:uLnTx/>
                    <a:uFillTx/>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kern="0" cap="none" spc="0" normalizeH="0" baseline="0" noProof="0" dirty="0">
                      <a:ln>
                        <a:noFill/>
                      </a:ln>
                      <a:solidFill>
                        <a:schemeClr val="tx1">
                          <a:lumMod val="75000"/>
                          <a:lumOff val="25000"/>
                        </a:schemeClr>
                      </a:solidFill>
                      <a:effectLst/>
                      <a:uLnTx/>
                      <a:uFillTx/>
                      <a:cs typeface="+mn-cs"/>
                    </a:rPr>
                    <a:t>386 € </a:t>
                  </a:r>
                  <a:r>
                    <a:rPr kumimoji="0" lang="fr-FR" sz="1400" b="0" i="0" u="none" strike="noStrike" kern="0" cap="none" spc="0" normalizeH="0" baseline="0" noProof="0" dirty="0">
                      <a:ln>
                        <a:noFill/>
                      </a:ln>
                      <a:solidFill>
                        <a:schemeClr val="tx1">
                          <a:lumMod val="75000"/>
                          <a:lumOff val="25000"/>
                        </a:schemeClr>
                      </a:solidFill>
                      <a:effectLst/>
                      <a:uLnTx/>
                      <a:uFillTx/>
                      <a:cs typeface="+mn-cs"/>
                    </a:rPr>
                    <a:t>/ mois</a:t>
                  </a:r>
                  <a:endParaRPr kumimoji="0" lang="fr-FR" sz="1400" b="0" i="0" u="none" strike="noStrike" kern="0" cap="none" spc="0" normalizeH="0" baseline="0" noProof="0" dirty="0">
                    <a:ln>
                      <a:noFill/>
                    </a:ln>
                    <a:solidFill>
                      <a:schemeClr val="tx1">
                        <a:lumMod val="75000"/>
                        <a:lumOff val="25000"/>
                      </a:schemeClr>
                    </a:solidFill>
                    <a:effectLst/>
                    <a:uLnTx/>
                    <a:uFillTx/>
                    <a:latin typeface="Calibri"/>
                    <a:cs typeface="+mn-cs"/>
                  </a:endParaRPr>
                </a:p>
              </p:txBody>
            </p:sp>
            <p:grpSp>
              <p:nvGrpSpPr>
                <p:cNvPr id="91" name="Groupe 90"/>
                <p:cNvGrpSpPr>
                  <a:grpSpLocks noChangeAspect="1"/>
                </p:cNvGrpSpPr>
                <p:nvPr/>
              </p:nvGrpSpPr>
              <p:grpSpPr>
                <a:xfrm>
                  <a:off x="5849501" y="3514058"/>
                  <a:ext cx="1273550" cy="1188826"/>
                  <a:chOff x="5805676" y="1700868"/>
                  <a:chExt cx="2006684" cy="1945992"/>
                </a:xfrm>
                <a:effectLst/>
              </p:grpSpPr>
              <p:sp>
                <p:nvSpPr>
                  <p:cNvPr id="111" name="Ellipse 110"/>
                  <p:cNvSpPr/>
                  <p:nvPr/>
                </p:nvSpPr>
                <p:spPr>
                  <a:xfrm>
                    <a:off x="5848589" y="1867434"/>
                    <a:ext cx="1620000" cy="1620000"/>
                  </a:xfrm>
                  <a:prstGeom prst="ellipse">
                    <a:avLst/>
                  </a:prstGeom>
                  <a:solidFill>
                    <a:srgbClr val="FF0000"/>
                  </a:solidFill>
                  <a:ln>
                    <a:noFill/>
                  </a:ln>
                  <a:effectLst/>
                </p:spPr>
              </p:sp>
              <p:sp>
                <p:nvSpPr>
                  <p:cNvPr id="112" name="Ellipse 111" descr="Agnatur aut vendebi tissitius et audis aut hicipis millaut volupta tibuscium liscia sequid quisto blab imodiorem. On pra dolorro maximpo rpore, sam endisquibus, quis utate inctemquis doloreicae nullect endam, nis evelia nullam endam acculla borrum&#10;"/>
                  <p:cNvSpPr/>
                  <p:nvPr/>
                </p:nvSpPr>
                <p:spPr>
                  <a:xfrm>
                    <a:off x="5926947" y="1935864"/>
                    <a:ext cx="1476000" cy="1476000"/>
                  </a:xfrm>
                  <a:prstGeom prst="ellipse">
                    <a:avLst/>
                  </a:prstGeom>
                  <a:solidFill>
                    <a:sysClr val="window" lastClr="FFFFFF"/>
                  </a:solidFill>
                  <a:ln w="3175" cap="flat" cmpd="sng" algn="ctr">
                    <a:noFill/>
                    <a:prstDash val="solid"/>
                  </a:ln>
                  <a:effectLst>
                    <a:outerShdw blurRad="50800" dist="38100" dir="18900000" algn="bl" rotWithShape="0">
                      <a:prstClr val="black">
                        <a:alpha val="40000"/>
                      </a:prstClr>
                    </a:outerShdw>
                  </a:effectLst>
                </p:spPr>
                <p:txBody>
                  <a:bodyPr wrap="square" lIns="0" tIns="0" rIns="0" bIns="0"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3" name="Rectangle 14"/>
                  <p:cNvSpPr/>
                  <p:nvPr/>
                </p:nvSpPr>
                <p:spPr>
                  <a:xfrm rot="5400000" flipV="1">
                    <a:off x="6096585" y="2430087"/>
                    <a:ext cx="1302176" cy="149575"/>
                  </a:xfrm>
                  <a:custGeom>
                    <a:avLst/>
                    <a:gdLst>
                      <a:gd name="connsiteX0" fmla="*/ 0 w 1764136"/>
                      <a:gd name="connsiteY0" fmla="*/ 0 h 4104456"/>
                      <a:gd name="connsiteX1" fmla="*/ 1764136 w 1764136"/>
                      <a:gd name="connsiteY1" fmla="*/ 0 h 4104456"/>
                      <a:gd name="connsiteX2" fmla="*/ 1764136 w 1764136"/>
                      <a:gd name="connsiteY2" fmla="*/ 4104456 h 4104456"/>
                      <a:gd name="connsiteX3" fmla="*/ 0 w 1764136"/>
                      <a:gd name="connsiteY3" fmla="*/ 4104456 h 4104456"/>
                      <a:gd name="connsiteX4" fmla="*/ 0 w 1764136"/>
                      <a:gd name="connsiteY4" fmla="*/ 0 h 4104456"/>
                      <a:gd name="connsiteX0" fmla="*/ 15765 w 1764136"/>
                      <a:gd name="connsiteY0" fmla="*/ 3602421 h 4104456"/>
                      <a:gd name="connsiteX1" fmla="*/ 1764136 w 1764136"/>
                      <a:gd name="connsiteY1" fmla="*/ 0 h 4104456"/>
                      <a:gd name="connsiteX2" fmla="*/ 1764136 w 1764136"/>
                      <a:gd name="connsiteY2" fmla="*/ 4104456 h 4104456"/>
                      <a:gd name="connsiteX3" fmla="*/ 0 w 1764136"/>
                      <a:gd name="connsiteY3" fmla="*/ 4104456 h 4104456"/>
                      <a:gd name="connsiteX4" fmla="*/ 15765 w 1764136"/>
                      <a:gd name="connsiteY4" fmla="*/ 3602421 h 4104456"/>
                      <a:gd name="connsiteX0" fmla="*/ 15765 w 1764136"/>
                      <a:gd name="connsiteY0" fmla="*/ 0 h 502035"/>
                      <a:gd name="connsiteX1" fmla="*/ 1708957 w 1764136"/>
                      <a:gd name="connsiteY1" fmla="*/ 94593 h 502035"/>
                      <a:gd name="connsiteX2" fmla="*/ 1764136 w 1764136"/>
                      <a:gd name="connsiteY2" fmla="*/ 502035 h 502035"/>
                      <a:gd name="connsiteX3" fmla="*/ 0 w 1764136"/>
                      <a:gd name="connsiteY3" fmla="*/ 502035 h 502035"/>
                      <a:gd name="connsiteX4" fmla="*/ 15765 w 1764136"/>
                      <a:gd name="connsiteY4" fmla="*/ 0 h 502035"/>
                      <a:gd name="connsiteX0" fmla="*/ 472965 w 2221336"/>
                      <a:gd name="connsiteY0" fmla="*/ 0 h 502035"/>
                      <a:gd name="connsiteX1" fmla="*/ 2166157 w 2221336"/>
                      <a:gd name="connsiteY1" fmla="*/ 94593 h 502035"/>
                      <a:gd name="connsiteX2" fmla="*/ 2221336 w 2221336"/>
                      <a:gd name="connsiteY2" fmla="*/ 502035 h 502035"/>
                      <a:gd name="connsiteX3" fmla="*/ 0 w 2221336"/>
                      <a:gd name="connsiteY3" fmla="*/ 431091 h 502035"/>
                      <a:gd name="connsiteX4" fmla="*/ 472965 w 2221336"/>
                      <a:gd name="connsiteY4" fmla="*/ 0 h 502035"/>
                      <a:gd name="connsiteX0" fmla="*/ 472965 w 2221336"/>
                      <a:gd name="connsiteY0" fmla="*/ 0 h 502035"/>
                      <a:gd name="connsiteX1" fmla="*/ 2166157 w 2221336"/>
                      <a:gd name="connsiteY1" fmla="*/ 94593 h 502035"/>
                      <a:gd name="connsiteX2" fmla="*/ 2221336 w 2221336"/>
                      <a:gd name="connsiteY2" fmla="*/ 502035 h 502035"/>
                      <a:gd name="connsiteX3" fmla="*/ 0 w 2221336"/>
                      <a:gd name="connsiteY3" fmla="*/ 431091 h 502035"/>
                      <a:gd name="connsiteX4" fmla="*/ 472965 w 2221336"/>
                      <a:gd name="connsiteY4" fmla="*/ 0 h 502035"/>
                      <a:gd name="connsiteX0" fmla="*/ 472965 w 2489350"/>
                      <a:gd name="connsiteY0" fmla="*/ 0 h 533566"/>
                      <a:gd name="connsiteX1" fmla="*/ 2166157 w 2489350"/>
                      <a:gd name="connsiteY1" fmla="*/ 94593 h 533566"/>
                      <a:gd name="connsiteX2" fmla="*/ 2489350 w 2489350"/>
                      <a:gd name="connsiteY2" fmla="*/ 533566 h 533566"/>
                      <a:gd name="connsiteX3" fmla="*/ 0 w 2489350"/>
                      <a:gd name="connsiteY3" fmla="*/ 431091 h 533566"/>
                      <a:gd name="connsiteX4" fmla="*/ 472965 w 2489350"/>
                      <a:gd name="connsiteY4" fmla="*/ 0 h 533566"/>
                      <a:gd name="connsiteX0" fmla="*/ 472965 w 2489350"/>
                      <a:gd name="connsiteY0" fmla="*/ 0 h 533566"/>
                      <a:gd name="connsiteX1" fmla="*/ 2166157 w 2489350"/>
                      <a:gd name="connsiteY1" fmla="*/ 94593 h 533566"/>
                      <a:gd name="connsiteX2" fmla="*/ 2489350 w 2489350"/>
                      <a:gd name="connsiteY2" fmla="*/ 533566 h 533566"/>
                      <a:gd name="connsiteX3" fmla="*/ 0 w 2489350"/>
                      <a:gd name="connsiteY3" fmla="*/ 431091 h 533566"/>
                      <a:gd name="connsiteX4" fmla="*/ 472965 w 2489350"/>
                      <a:gd name="connsiteY4" fmla="*/ 0 h 533566"/>
                      <a:gd name="connsiteX0" fmla="*/ 134006 w 2150391"/>
                      <a:gd name="connsiteY0" fmla="*/ 0 h 549333"/>
                      <a:gd name="connsiteX1" fmla="*/ 1827198 w 2150391"/>
                      <a:gd name="connsiteY1" fmla="*/ 94593 h 549333"/>
                      <a:gd name="connsiteX2" fmla="*/ 2150391 w 2150391"/>
                      <a:gd name="connsiteY2" fmla="*/ 533566 h 549333"/>
                      <a:gd name="connsiteX3" fmla="*/ 0 w 2150391"/>
                      <a:gd name="connsiteY3" fmla="*/ 549333 h 549333"/>
                      <a:gd name="connsiteX4" fmla="*/ 134006 w 2150391"/>
                      <a:gd name="connsiteY4" fmla="*/ 0 h 549333"/>
                      <a:gd name="connsiteX0" fmla="*/ 134006 w 1827198"/>
                      <a:gd name="connsiteY0" fmla="*/ 0 h 565097"/>
                      <a:gd name="connsiteX1" fmla="*/ 1827198 w 1827198"/>
                      <a:gd name="connsiteY1" fmla="*/ 94593 h 565097"/>
                      <a:gd name="connsiteX2" fmla="*/ 1756253 w 1827198"/>
                      <a:gd name="connsiteY2" fmla="*/ 565097 h 565097"/>
                      <a:gd name="connsiteX3" fmla="*/ 0 w 1827198"/>
                      <a:gd name="connsiteY3" fmla="*/ 549333 h 565097"/>
                      <a:gd name="connsiteX4" fmla="*/ 134006 w 1827198"/>
                      <a:gd name="connsiteY4" fmla="*/ 0 h 565097"/>
                      <a:gd name="connsiteX0" fmla="*/ 134006 w 1827198"/>
                      <a:gd name="connsiteY0" fmla="*/ 0 h 565097"/>
                      <a:gd name="connsiteX1" fmla="*/ 1827198 w 1827198"/>
                      <a:gd name="connsiteY1" fmla="*/ 94593 h 565097"/>
                      <a:gd name="connsiteX2" fmla="*/ 1756253 w 1827198"/>
                      <a:gd name="connsiteY2" fmla="*/ 565097 h 565097"/>
                      <a:gd name="connsiteX3" fmla="*/ 0 w 1827198"/>
                      <a:gd name="connsiteY3" fmla="*/ 549333 h 565097"/>
                      <a:gd name="connsiteX4" fmla="*/ 134006 w 1827198"/>
                      <a:gd name="connsiteY4" fmla="*/ 0 h 565097"/>
                      <a:gd name="connsiteX0" fmla="*/ 134006 w 1827198"/>
                      <a:gd name="connsiteY0" fmla="*/ 0 h 565097"/>
                      <a:gd name="connsiteX1" fmla="*/ 1827198 w 1827198"/>
                      <a:gd name="connsiteY1" fmla="*/ 94593 h 565097"/>
                      <a:gd name="connsiteX2" fmla="*/ 1756253 w 1827198"/>
                      <a:gd name="connsiteY2" fmla="*/ 565097 h 565097"/>
                      <a:gd name="connsiteX3" fmla="*/ 0 w 1827198"/>
                      <a:gd name="connsiteY3" fmla="*/ 549333 h 565097"/>
                      <a:gd name="connsiteX4" fmla="*/ 134006 w 1827198"/>
                      <a:gd name="connsiteY4" fmla="*/ 0 h 565097"/>
                      <a:gd name="connsiteX0" fmla="*/ 134006 w 1756253"/>
                      <a:gd name="connsiteY0" fmla="*/ 0 h 565097"/>
                      <a:gd name="connsiteX1" fmla="*/ 1724722 w 1756253"/>
                      <a:gd name="connsiteY1" fmla="*/ 94593 h 565097"/>
                      <a:gd name="connsiteX2" fmla="*/ 1756253 w 1756253"/>
                      <a:gd name="connsiteY2" fmla="*/ 565097 h 565097"/>
                      <a:gd name="connsiteX3" fmla="*/ 0 w 1756253"/>
                      <a:gd name="connsiteY3" fmla="*/ 549333 h 565097"/>
                      <a:gd name="connsiteX4" fmla="*/ 134006 w 1756253"/>
                      <a:gd name="connsiteY4" fmla="*/ 0 h 565097"/>
                      <a:gd name="connsiteX0" fmla="*/ 7882 w 1756253"/>
                      <a:gd name="connsiteY0" fmla="*/ 0 h 517800"/>
                      <a:gd name="connsiteX1" fmla="*/ 1724722 w 1756253"/>
                      <a:gd name="connsiteY1" fmla="*/ 47296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87785"/>
                      <a:gd name="connsiteY0" fmla="*/ 0 h 565097"/>
                      <a:gd name="connsiteX1" fmla="*/ 1724722 w 1787785"/>
                      <a:gd name="connsiteY1" fmla="*/ 23647 h 565097"/>
                      <a:gd name="connsiteX2" fmla="*/ 1787785 w 1787785"/>
                      <a:gd name="connsiteY2" fmla="*/ 565097 h 565097"/>
                      <a:gd name="connsiteX3" fmla="*/ 0 w 1787785"/>
                      <a:gd name="connsiteY3" fmla="*/ 502036 h 565097"/>
                      <a:gd name="connsiteX4" fmla="*/ 7882 w 1787785"/>
                      <a:gd name="connsiteY4" fmla="*/ 0 h 565097"/>
                      <a:gd name="connsiteX0" fmla="*/ 15764 w 1795667"/>
                      <a:gd name="connsiteY0" fmla="*/ 0 h 565097"/>
                      <a:gd name="connsiteX1" fmla="*/ 1732604 w 1795667"/>
                      <a:gd name="connsiteY1" fmla="*/ 23647 h 565097"/>
                      <a:gd name="connsiteX2" fmla="*/ 1795667 w 1795667"/>
                      <a:gd name="connsiteY2" fmla="*/ 565097 h 565097"/>
                      <a:gd name="connsiteX3" fmla="*/ 0 w 1795667"/>
                      <a:gd name="connsiteY3" fmla="*/ 557215 h 565097"/>
                      <a:gd name="connsiteX4" fmla="*/ 15764 w 1795667"/>
                      <a:gd name="connsiteY4" fmla="*/ 0 h 565097"/>
                      <a:gd name="connsiteX0" fmla="*/ 7881 w 1795667"/>
                      <a:gd name="connsiteY0" fmla="*/ 204953 h 541450"/>
                      <a:gd name="connsiteX1" fmla="*/ 1732604 w 1795667"/>
                      <a:gd name="connsiteY1" fmla="*/ 0 h 541450"/>
                      <a:gd name="connsiteX2" fmla="*/ 1795667 w 1795667"/>
                      <a:gd name="connsiteY2" fmla="*/ 541450 h 541450"/>
                      <a:gd name="connsiteX3" fmla="*/ 0 w 1795667"/>
                      <a:gd name="connsiteY3" fmla="*/ 533568 h 541450"/>
                      <a:gd name="connsiteX4" fmla="*/ 7881 w 1795667"/>
                      <a:gd name="connsiteY4" fmla="*/ 204953 h 541450"/>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31529 w 1819315"/>
                      <a:gd name="connsiteY0" fmla="*/ 1 h 368030"/>
                      <a:gd name="connsiteX1" fmla="*/ 1772018 w 1819315"/>
                      <a:gd name="connsiteY1" fmla="*/ 0 h 368030"/>
                      <a:gd name="connsiteX2" fmla="*/ 1819315 w 1819315"/>
                      <a:gd name="connsiteY2" fmla="*/ 336498 h 368030"/>
                      <a:gd name="connsiteX3" fmla="*/ 0 w 1819315"/>
                      <a:gd name="connsiteY3" fmla="*/ 368030 h 368030"/>
                      <a:gd name="connsiteX4" fmla="*/ 31529 w 1819315"/>
                      <a:gd name="connsiteY4" fmla="*/ 1 h 368030"/>
                      <a:gd name="connsiteX0" fmla="*/ 15764 w 1803550"/>
                      <a:gd name="connsiteY0" fmla="*/ 1 h 336498"/>
                      <a:gd name="connsiteX1" fmla="*/ 1756253 w 1803550"/>
                      <a:gd name="connsiteY1" fmla="*/ 0 h 336498"/>
                      <a:gd name="connsiteX2" fmla="*/ 1803550 w 1803550"/>
                      <a:gd name="connsiteY2" fmla="*/ 336498 h 336498"/>
                      <a:gd name="connsiteX3" fmla="*/ 0 w 1803550"/>
                      <a:gd name="connsiteY3" fmla="*/ 304968 h 336498"/>
                      <a:gd name="connsiteX4" fmla="*/ 15764 w 1803550"/>
                      <a:gd name="connsiteY4" fmla="*/ 1 h 336498"/>
                      <a:gd name="connsiteX0" fmla="*/ 15764 w 1803550"/>
                      <a:gd name="connsiteY0" fmla="*/ 1 h 304968"/>
                      <a:gd name="connsiteX1" fmla="*/ 1756253 w 1803550"/>
                      <a:gd name="connsiteY1" fmla="*/ 0 h 304968"/>
                      <a:gd name="connsiteX2" fmla="*/ 1803550 w 1803550"/>
                      <a:gd name="connsiteY2" fmla="*/ 297084 h 304968"/>
                      <a:gd name="connsiteX3" fmla="*/ 0 w 1803550"/>
                      <a:gd name="connsiteY3" fmla="*/ 304968 h 304968"/>
                      <a:gd name="connsiteX4" fmla="*/ 15764 w 1803550"/>
                      <a:gd name="connsiteY4" fmla="*/ 1 h 304968"/>
                      <a:gd name="connsiteX0" fmla="*/ 15764 w 1803550"/>
                      <a:gd name="connsiteY0" fmla="*/ 1 h 355768"/>
                      <a:gd name="connsiteX1" fmla="*/ 1756253 w 1803550"/>
                      <a:gd name="connsiteY1" fmla="*/ 0 h 355768"/>
                      <a:gd name="connsiteX2" fmla="*/ 1803550 w 1803550"/>
                      <a:gd name="connsiteY2" fmla="*/ 297084 h 355768"/>
                      <a:gd name="connsiteX3" fmla="*/ 0 w 1803550"/>
                      <a:gd name="connsiteY3" fmla="*/ 355768 h 355768"/>
                      <a:gd name="connsiteX4" fmla="*/ 15764 w 1803550"/>
                      <a:gd name="connsiteY4" fmla="*/ 1 h 355768"/>
                      <a:gd name="connsiteX0" fmla="*/ 15764 w 1803550"/>
                      <a:gd name="connsiteY0" fmla="*/ 1 h 355768"/>
                      <a:gd name="connsiteX1" fmla="*/ 1756253 w 1803550"/>
                      <a:gd name="connsiteY1" fmla="*/ 0 h 355768"/>
                      <a:gd name="connsiteX2" fmla="*/ 1803550 w 1803550"/>
                      <a:gd name="connsiteY2" fmla="*/ 347884 h 355768"/>
                      <a:gd name="connsiteX3" fmla="*/ 0 w 1803550"/>
                      <a:gd name="connsiteY3" fmla="*/ 355768 h 355768"/>
                      <a:gd name="connsiteX4" fmla="*/ 15764 w 1803550"/>
                      <a:gd name="connsiteY4" fmla="*/ 1 h 355768"/>
                      <a:gd name="connsiteX0" fmla="*/ 15764 w 1756546"/>
                      <a:gd name="connsiteY0" fmla="*/ 1 h 355768"/>
                      <a:gd name="connsiteX1" fmla="*/ 1756253 w 1756546"/>
                      <a:gd name="connsiteY1" fmla="*/ 0 h 355768"/>
                      <a:gd name="connsiteX2" fmla="*/ 1163985 w 1756546"/>
                      <a:gd name="connsiteY2" fmla="*/ 169255 h 355768"/>
                      <a:gd name="connsiteX3" fmla="*/ 0 w 1756546"/>
                      <a:gd name="connsiteY3" fmla="*/ 355768 h 355768"/>
                      <a:gd name="connsiteX4" fmla="*/ 15764 w 1756546"/>
                      <a:gd name="connsiteY4" fmla="*/ 1 h 355768"/>
                      <a:gd name="connsiteX0" fmla="*/ 15764 w 1756546"/>
                      <a:gd name="connsiteY0" fmla="*/ 1 h 355768"/>
                      <a:gd name="connsiteX1" fmla="*/ 1756253 w 1756546"/>
                      <a:gd name="connsiteY1" fmla="*/ 0 h 355768"/>
                      <a:gd name="connsiteX2" fmla="*/ 1163985 w 1756546"/>
                      <a:gd name="connsiteY2" fmla="*/ 169255 h 355768"/>
                      <a:gd name="connsiteX3" fmla="*/ 0 w 1756546"/>
                      <a:gd name="connsiteY3" fmla="*/ 355768 h 355768"/>
                      <a:gd name="connsiteX4" fmla="*/ 15764 w 1756546"/>
                      <a:gd name="connsiteY4" fmla="*/ 1 h 355768"/>
                      <a:gd name="connsiteX0" fmla="*/ 15764 w 1163985"/>
                      <a:gd name="connsiteY0" fmla="*/ 0 h 355767"/>
                      <a:gd name="connsiteX1" fmla="*/ 1163985 w 1163985"/>
                      <a:gd name="connsiteY1" fmla="*/ 169254 h 355767"/>
                      <a:gd name="connsiteX2" fmla="*/ 0 w 1163985"/>
                      <a:gd name="connsiteY2" fmla="*/ 355767 h 355767"/>
                      <a:gd name="connsiteX3" fmla="*/ 15764 w 1163985"/>
                      <a:gd name="connsiteY3" fmla="*/ 0 h 355767"/>
                      <a:gd name="connsiteX0" fmla="*/ 15764 w 1163985"/>
                      <a:gd name="connsiteY0" fmla="*/ 0 h 355767"/>
                      <a:gd name="connsiteX1" fmla="*/ 1163985 w 1163985"/>
                      <a:gd name="connsiteY1" fmla="*/ 169254 h 355767"/>
                      <a:gd name="connsiteX2" fmla="*/ 0 w 1163985"/>
                      <a:gd name="connsiteY2" fmla="*/ 355767 h 355767"/>
                      <a:gd name="connsiteX3" fmla="*/ 15764 w 1163985"/>
                      <a:gd name="connsiteY3" fmla="*/ 0 h 355767"/>
                      <a:gd name="connsiteX0" fmla="*/ 15764 w 785056"/>
                      <a:gd name="connsiteY0" fmla="*/ 0 h 355767"/>
                      <a:gd name="connsiteX1" fmla="*/ 785056 w 785056"/>
                      <a:gd name="connsiteY1" fmla="*/ 198644 h 355767"/>
                      <a:gd name="connsiteX2" fmla="*/ 0 w 785056"/>
                      <a:gd name="connsiteY2" fmla="*/ 355767 h 355767"/>
                      <a:gd name="connsiteX3" fmla="*/ 15764 w 785056"/>
                      <a:gd name="connsiteY3" fmla="*/ 0 h 355767"/>
                      <a:gd name="connsiteX0" fmla="*/ 15764 w 785056"/>
                      <a:gd name="connsiteY0" fmla="*/ 0 h 355767"/>
                      <a:gd name="connsiteX1" fmla="*/ 785056 w 785056"/>
                      <a:gd name="connsiteY1" fmla="*/ 198644 h 355767"/>
                      <a:gd name="connsiteX2" fmla="*/ 0 w 785056"/>
                      <a:gd name="connsiteY2" fmla="*/ 355767 h 355767"/>
                      <a:gd name="connsiteX3" fmla="*/ 15764 w 785056"/>
                      <a:gd name="connsiteY3" fmla="*/ 0 h 355767"/>
                      <a:gd name="connsiteX0" fmla="*/ 15764 w 785056"/>
                      <a:gd name="connsiteY0" fmla="*/ 0 h 355767"/>
                      <a:gd name="connsiteX1" fmla="*/ 785056 w 785056"/>
                      <a:gd name="connsiteY1" fmla="*/ 198644 h 355767"/>
                      <a:gd name="connsiteX2" fmla="*/ 0 w 785056"/>
                      <a:gd name="connsiteY2" fmla="*/ 355767 h 355767"/>
                      <a:gd name="connsiteX3" fmla="*/ 15764 w 785056"/>
                      <a:gd name="connsiteY3" fmla="*/ 0 h 355767"/>
                      <a:gd name="connsiteX0" fmla="*/ 11692 w 785056"/>
                      <a:gd name="connsiteY0" fmla="*/ 2189 h 157123"/>
                      <a:gd name="connsiteX1" fmla="*/ 785056 w 785056"/>
                      <a:gd name="connsiteY1" fmla="*/ 0 h 157123"/>
                      <a:gd name="connsiteX2" fmla="*/ 0 w 785056"/>
                      <a:gd name="connsiteY2" fmla="*/ 157123 h 157123"/>
                      <a:gd name="connsiteX3" fmla="*/ 11692 w 785056"/>
                      <a:gd name="connsiteY3" fmla="*/ 2189 h 157123"/>
                      <a:gd name="connsiteX0" fmla="*/ 11692 w 785056"/>
                      <a:gd name="connsiteY0" fmla="*/ 2189 h 157123"/>
                      <a:gd name="connsiteX1" fmla="*/ 785056 w 785056"/>
                      <a:gd name="connsiteY1" fmla="*/ 0 h 157123"/>
                      <a:gd name="connsiteX2" fmla="*/ 0 w 785056"/>
                      <a:gd name="connsiteY2" fmla="*/ 157123 h 157123"/>
                      <a:gd name="connsiteX3" fmla="*/ 11692 w 785056"/>
                      <a:gd name="connsiteY3" fmla="*/ 2189 h 157123"/>
                      <a:gd name="connsiteX0" fmla="*/ 11692 w 785056"/>
                      <a:gd name="connsiteY0" fmla="*/ 2189 h 157123"/>
                      <a:gd name="connsiteX1" fmla="*/ 785056 w 785056"/>
                      <a:gd name="connsiteY1" fmla="*/ 0 h 157123"/>
                      <a:gd name="connsiteX2" fmla="*/ 0 w 785056"/>
                      <a:gd name="connsiteY2" fmla="*/ 157123 h 157123"/>
                      <a:gd name="connsiteX3" fmla="*/ 11692 w 785056"/>
                      <a:gd name="connsiteY3" fmla="*/ 2189 h 157123"/>
                      <a:gd name="connsiteX0" fmla="*/ 0 w 773364"/>
                      <a:gd name="connsiteY0" fmla="*/ 2189 h 149850"/>
                      <a:gd name="connsiteX1" fmla="*/ 773364 w 773364"/>
                      <a:gd name="connsiteY1" fmla="*/ 0 h 149850"/>
                      <a:gd name="connsiteX2" fmla="*/ 15178 w 773364"/>
                      <a:gd name="connsiteY2" fmla="*/ 149850 h 149850"/>
                      <a:gd name="connsiteX3" fmla="*/ 0 w 773364"/>
                      <a:gd name="connsiteY3" fmla="*/ 2189 h 149850"/>
                      <a:gd name="connsiteX0" fmla="*/ 0 w 773364"/>
                      <a:gd name="connsiteY0" fmla="*/ 2189 h 152277"/>
                      <a:gd name="connsiteX1" fmla="*/ 773364 w 773364"/>
                      <a:gd name="connsiteY1" fmla="*/ 0 h 152277"/>
                      <a:gd name="connsiteX2" fmla="*/ 9522 w 773364"/>
                      <a:gd name="connsiteY2" fmla="*/ 152277 h 152277"/>
                      <a:gd name="connsiteX3" fmla="*/ 0 w 773364"/>
                      <a:gd name="connsiteY3" fmla="*/ 2189 h 152277"/>
                    </a:gdLst>
                    <a:ahLst/>
                    <a:cxnLst>
                      <a:cxn ang="0">
                        <a:pos x="connsiteX0" y="connsiteY0"/>
                      </a:cxn>
                      <a:cxn ang="0">
                        <a:pos x="connsiteX1" y="connsiteY1"/>
                      </a:cxn>
                      <a:cxn ang="0">
                        <a:pos x="connsiteX2" y="connsiteY2"/>
                      </a:cxn>
                      <a:cxn ang="0">
                        <a:pos x="connsiteX3" y="connsiteY3"/>
                      </a:cxn>
                    </a:cxnLst>
                    <a:rect l="l" t="t" r="r" b="b"/>
                    <a:pathLst>
                      <a:path w="773364" h="152277">
                        <a:moveTo>
                          <a:pt x="0" y="2189"/>
                        </a:moveTo>
                        <a:lnTo>
                          <a:pt x="773364" y="0"/>
                        </a:lnTo>
                        <a:cubicBezTo>
                          <a:pt x="-104227" y="180890"/>
                          <a:pt x="564305" y="48731"/>
                          <a:pt x="9522" y="152277"/>
                        </a:cubicBezTo>
                        <a:lnTo>
                          <a:pt x="0" y="2189"/>
                        </a:lnTo>
                        <a:close/>
                      </a:path>
                    </a:pathLst>
                  </a:custGeom>
                  <a:solidFill>
                    <a:sysClr val="window" lastClr="FFFFFF">
                      <a:lumMod val="50000"/>
                      <a:alpha val="78000"/>
                    </a:sysClr>
                  </a:solidFill>
                  <a:ln w="25400" cap="flat" cmpd="sng" algn="ctr">
                    <a:noFill/>
                    <a:prstDash val="solid"/>
                  </a:ln>
                  <a:effectLst>
                    <a:outerShdw sx="1000" sy="1000" algn="tl" rotWithShape="0">
                      <a:sysClr val="windowText" lastClr="000000">
                        <a:lumMod val="50000"/>
                        <a:lumOff val="50000"/>
                      </a:sysClr>
                    </a:outerShdw>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114" name="Graphique 113"/>
                  <p:cNvGraphicFramePr/>
                  <p:nvPr>
                    <p:extLst>
                      <p:ext uri="{D42A27DB-BD31-4B8C-83A1-F6EECF244321}">
                        <p14:modId xmlns:p14="http://schemas.microsoft.com/office/powerpoint/2010/main" val="1032051865"/>
                      </p:ext>
                    </p:extLst>
                  </p:nvPr>
                </p:nvGraphicFramePr>
                <p:xfrm>
                  <a:off x="5805676" y="1700868"/>
                  <a:ext cx="2006684" cy="1945992"/>
                </p:xfrm>
                <a:graphic>
                  <a:graphicData uri="http://schemas.openxmlformats.org/drawingml/2006/chart">
                    <c:chart xmlns:c="http://schemas.openxmlformats.org/drawingml/2006/chart" xmlns:r="http://schemas.openxmlformats.org/officeDocument/2006/relationships" r:id="rId6"/>
                  </a:graphicData>
                </a:graphic>
              </p:graphicFrame>
              <p:sp>
                <p:nvSpPr>
                  <p:cNvPr id="115" name="Rectangle 114"/>
                  <p:cNvSpPr/>
                  <p:nvPr/>
                </p:nvSpPr>
                <p:spPr>
                  <a:xfrm>
                    <a:off x="5837405" y="2227784"/>
                    <a:ext cx="892110" cy="55418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R="0" lvl="0" defTabSz="914400" eaLnBrk="1" fontAlgn="auto" latinLnBrk="0" hangingPunct="1">
                      <a:lnSpc>
                        <a:spcPct val="100000"/>
                      </a:lnSpc>
                      <a:spcBef>
                        <a:spcPts val="0"/>
                      </a:spcBef>
                      <a:spcAft>
                        <a:spcPts val="0"/>
                      </a:spcAft>
                      <a:buClrTx/>
                      <a:buSzTx/>
                      <a:buFontTx/>
                      <a:buNone/>
                      <a:tabLst/>
                      <a:defRPr/>
                    </a:pPr>
                    <a:r>
                      <a:rPr lang="fr-FR" sz="1600" b="0" kern="0" dirty="0">
                        <a:solidFill>
                          <a:schemeClr val="bg1"/>
                        </a:solidFill>
                      </a:rPr>
                      <a:t>33 %</a:t>
                    </a:r>
                  </a:p>
                </p:txBody>
              </p:sp>
            </p:grpSp>
          </p:grpSp>
          <p:sp>
            <p:nvSpPr>
              <p:cNvPr id="99" name="Légende sans bordure 2 98"/>
              <p:cNvSpPr>
                <a:spLocks noChangeAspect="1"/>
              </p:cNvSpPr>
              <p:nvPr/>
            </p:nvSpPr>
            <p:spPr>
              <a:xfrm rot="16200000">
                <a:off x="6505842" y="2350607"/>
                <a:ext cx="175964" cy="1520704"/>
              </a:xfrm>
              <a:prstGeom prst="callout2">
                <a:avLst>
                  <a:gd name="adj1" fmla="val 54457"/>
                  <a:gd name="adj2" fmla="val -54747"/>
                  <a:gd name="adj3" fmla="val 7372"/>
                  <a:gd name="adj4" fmla="val -58442"/>
                  <a:gd name="adj5" fmla="val 7008"/>
                  <a:gd name="adj6" fmla="val -304779"/>
                </a:avLst>
              </a:prstGeom>
              <a:noFill/>
              <a:ln w="12700" cap="flat" cmpd="sng" algn="ctr">
                <a:solidFill>
                  <a:schemeClr val="bg1">
                    <a:lumMod val="65000"/>
                  </a:scheme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9" name="Groupe 8"/>
            <p:cNvGrpSpPr/>
            <p:nvPr/>
          </p:nvGrpSpPr>
          <p:grpSpPr>
            <a:xfrm>
              <a:off x="2486637" y="2976761"/>
              <a:ext cx="2123463" cy="1719918"/>
              <a:chOff x="2486637" y="2976761"/>
              <a:chExt cx="2123463" cy="1719918"/>
            </a:xfrm>
          </p:grpSpPr>
          <p:sp>
            <p:nvSpPr>
              <p:cNvPr id="98" name="Rectangle 97"/>
              <p:cNvSpPr>
                <a:spLocks noChangeAspect="1"/>
              </p:cNvSpPr>
              <p:nvPr/>
            </p:nvSpPr>
            <p:spPr>
              <a:xfrm>
                <a:off x="3012477" y="2976761"/>
                <a:ext cx="1597623" cy="63093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fr-FR" sz="1600" i="0" u="none" strike="noStrike" kern="0" cap="none" spc="0" normalizeH="0" baseline="0" noProof="0" dirty="0">
                    <a:ln>
                      <a:noFill/>
                    </a:ln>
                    <a:solidFill>
                      <a:schemeClr val="tx1">
                        <a:lumMod val="75000"/>
                        <a:lumOff val="25000"/>
                      </a:schemeClr>
                    </a:solidFill>
                    <a:effectLst/>
                    <a:uLnTx/>
                    <a:uFillTx/>
                    <a:cs typeface="+mn-cs"/>
                  </a:rPr>
                  <a:t>Base</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kern="0" cap="none" spc="0" normalizeH="0" baseline="0" noProof="0" dirty="0">
                    <a:ln>
                      <a:noFill/>
                    </a:ln>
                    <a:solidFill>
                      <a:schemeClr val="tx1">
                        <a:lumMod val="75000"/>
                        <a:lumOff val="25000"/>
                      </a:schemeClr>
                    </a:solidFill>
                    <a:effectLst/>
                    <a:uLnTx/>
                    <a:uFillTx/>
                    <a:cs typeface="+mn-cs"/>
                  </a:rPr>
                  <a:t>158 € </a:t>
                </a:r>
                <a:r>
                  <a:rPr kumimoji="0" lang="fr-FR" sz="1400" b="0" i="0" u="none" strike="noStrike" kern="0" cap="none" spc="0" normalizeH="0" baseline="0" noProof="0" dirty="0">
                    <a:ln>
                      <a:noFill/>
                    </a:ln>
                    <a:solidFill>
                      <a:schemeClr val="tx1">
                        <a:lumMod val="75000"/>
                        <a:lumOff val="25000"/>
                      </a:schemeClr>
                    </a:solidFill>
                    <a:effectLst/>
                    <a:uLnTx/>
                    <a:uFillTx/>
                    <a:cs typeface="+mn-cs"/>
                  </a:rPr>
                  <a:t>/ mois</a:t>
                </a:r>
                <a:endParaRPr kumimoji="0" lang="fr-FR" sz="1400" b="0" i="0" u="none" strike="noStrike" kern="0" cap="none" spc="0" normalizeH="0" baseline="0" noProof="0" dirty="0">
                  <a:ln>
                    <a:noFill/>
                  </a:ln>
                  <a:solidFill>
                    <a:schemeClr val="tx1">
                      <a:lumMod val="75000"/>
                      <a:lumOff val="25000"/>
                    </a:schemeClr>
                  </a:solidFill>
                  <a:effectLst/>
                  <a:uLnTx/>
                  <a:uFillTx/>
                  <a:latin typeface="Calibri"/>
                  <a:cs typeface="+mn-cs"/>
                </a:endParaRPr>
              </a:p>
            </p:txBody>
          </p:sp>
          <p:grpSp>
            <p:nvGrpSpPr>
              <p:cNvPr id="5" name="Groupe 4"/>
              <p:cNvGrpSpPr/>
              <p:nvPr/>
            </p:nvGrpSpPr>
            <p:grpSpPr>
              <a:xfrm>
                <a:off x="2486637" y="3003798"/>
                <a:ext cx="1773317" cy="1692881"/>
                <a:chOff x="2486637" y="3003798"/>
                <a:chExt cx="1773317" cy="1692881"/>
              </a:xfrm>
            </p:grpSpPr>
            <p:pic>
              <p:nvPicPr>
                <p:cNvPr id="143" name="Picture 2" descr="P:\COMMUNIC\DIAPOS &amp; TRANSPARENTS\2017\TEST\ombre.png"/>
                <p:cNvPicPr preferRelativeResize="0">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3602616" y="4223122"/>
                  <a:ext cx="72000" cy="75600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grpSp>
              <p:nvGrpSpPr>
                <p:cNvPr id="97" name="Groupe 96"/>
                <p:cNvGrpSpPr>
                  <a:grpSpLocks noChangeAspect="1"/>
                </p:cNvGrpSpPr>
                <p:nvPr/>
              </p:nvGrpSpPr>
              <p:grpSpPr>
                <a:xfrm>
                  <a:off x="2986402" y="3507854"/>
                  <a:ext cx="1273552" cy="1188825"/>
                  <a:chOff x="1510321" y="4565143"/>
                  <a:chExt cx="2006684" cy="1945992"/>
                </a:xfrm>
                <a:effectLst/>
              </p:grpSpPr>
              <p:sp>
                <p:nvSpPr>
                  <p:cNvPr id="101" name="Ellipse 100"/>
                  <p:cNvSpPr/>
                  <p:nvPr/>
                </p:nvSpPr>
                <p:spPr>
                  <a:xfrm>
                    <a:off x="1627454" y="4718064"/>
                    <a:ext cx="1620000" cy="1620000"/>
                  </a:xfrm>
                  <a:prstGeom prst="ellipse">
                    <a:avLst/>
                  </a:prstGeom>
                  <a:solidFill>
                    <a:srgbClr val="00B0F0"/>
                  </a:solidFill>
                  <a:ln>
                    <a:noFill/>
                  </a:ln>
                  <a:effectLst/>
                </p:spPr>
              </p:sp>
              <p:sp>
                <p:nvSpPr>
                  <p:cNvPr id="102" name="Ellipse 101" descr="Agnatur aut vendebi tissitius et audis aut hicipis millaut volupta tibuscium liscia sequid quisto blab imodiorem. On pra dolorro maximpo rpore, sam endisquibus, quis utate inctemquis doloreicae nullect endam, nis evelia nullam endam acculla borrum&#10;"/>
                  <p:cNvSpPr/>
                  <p:nvPr/>
                </p:nvSpPr>
                <p:spPr>
                  <a:xfrm>
                    <a:off x="1705812" y="4786494"/>
                    <a:ext cx="1476000" cy="1476000"/>
                  </a:xfrm>
                  <a:prstGeom prst="ellipse">
                    <a:avLst/>
                  </a:prstGeom>
                  <a:solidFill>
                    <a:sysClr val="window" lastClr="FFFFFF"/>
                  </a:solidFill>
                  <a:ln w="3175" cap="flat" cmpd="sng" algn="ctr">
                    <a:noFill/>
                    <a:prstDash val="solid"/>
                  </a:ln>
                  <a:effectLst>
                    <a:outerShdw blurRad="50800" dist="38100" dir="18900000" algn="bl" rotWithShape="0">
                      <a:prstClr val="black">
                        <a:alpha val="40000"/>
                      </a:prstClr>
                    </a:outerShdw>
                  </a:effectLst>
                </p:spPr>
                <p:txBody>
                  <a:bodyPr wrap="square" lIns="0" tIns="0" rIns="0" bIns="0"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3" name="Rectangle 14"/>
                  <p:cNvSpPr/>
                  <p:nvPr/>
                </p:nvSpPr>
                <p:spPr>
                  <a:xfrm rot="5400000" flipV="1">
                    <a:off x="1835460" y="5280717"/>
                    <a:ext cx="1302176" cy="149575"/>
                  </a:xfrm>
                  <a:custGeom>
                    <a:avLst/>
                    <a:gdLst>
                      <a:gd name="connsiteX0" fmla="*/ 0 w 1764136"/>
                      <a:gd name="connsiteY0" fmla="*/ 0 h 4104456"/>
                      <a:gd name="connsiteX1" fmla="*/ 1764136 w 1764136"/>
                      <a:gd name="connsiteY1" fmla="*/ 0 h 4104456"/>
                      <a:gd name="connsiteX2" fmla="*/ 1764136 w 1764136"/>
                      <a:gd name="connsiteY2" fmla="*/ 4104456 h 4104456"/>
                      <a:gd name="connsiteX3" fmla="*/ 0 w 1764136"/>
                      <a:gd name="connsiteY3" fmla="*/ 4104456 h 4104456"/>
                      <a:gd name="connsiteX4" fmla="*/ 0 w 1764136"/>
                      <a:gd name="connsiteY4" fmla="*/ 0 h 4104456"/>
                      <a:gd name="connsiteX0" fmla="*/ 15765 w 1764136"/>
                      <a:gd name="connsiteY0" fmla="*/ 3602421 h 4104456"/>
                      <a:gd name="connsiteX1" fmla="*/ 1764136 w 1764136"/>
                      <a:gd name="connsiteY1" fmla="*/ 0 h 4104456"/>
                      <a:gd name="connsiteX2" fmla="*/ 1764136 w 1764136"/>
                      <a:gd name="connsiteY2" fmla="*/ 4104456 h 4104456"/>
                      <a:gd name="connsiteX3" fmla="*/ 0 w 1764136"/>
                      <a:gd name="connsiteY3" fmla="*/ 4104456 h 4104456"/>
                      <a:gd name="connsiteX4" fmla="*/ 15765 w 1764136"/>
                      <a:gd name="connsiteY4" fmla="*/ 3602421 h 4104456"/>
                      <a:gd name="connsiteX0" fmla="*/ 15765 w 1764136"/>
                      <a:gd name="connsiteY0" fmla="*/ 0 h 502035"/>
                      <a:gd name="connsiteX1" fmla="*/ 1708957 w 1764136"/>
                      <a:gd name="connsiteY1" fmla="*/ 94593 h 502035"/>
                      <a:gd name="connsiteX2" fmla="*/ 1764136 w 1764136"/>
                      <a:gd name="connsiteY2" fmla="*/ 502035 h 502035"/>
                      <a:gd name="connsiteX3" fmla="*/ 0 w 1764136"/>
                      <a:gd name="connsiteY3" fmla="*/ 502035 h 502035"/>
                      <a:gd name="connsiteX4" fmla="*/ 15765 w 1764136"/>
                      <a:gd name="connsiteY4" fmla="*/ 0 h 502035"/>
                      <a:gd name="connsiteX0" fmla="*/ 472965 w 2221336"/>
                      <a:gd name="connsiteY0" fmla="*/ 0 h 502035"/>
                      <a:gd name="connsiteX1" fmla="*/ 2166157 w 2221336"/>
                      <a:gd name="connsiteY1" fmla="*/ 94593 h 502035"/>
                      <a:gd name="connsiteX2" fmla="*/ 2221336 w 2221336"/>
                      <a:gd name="connsiteY2" fmla="*/ 502035 h 502035"/>
                      <a:gd name="connsiteX3" fmla="*/ 0 w 2221336"/>
                      <a:gd name="connsiteY3" fmla="*/ 431091 h 502035"/>
                      <a:gd name="connsiteX4" fmla="*/ 472965 w 2221336"/>
                      <a:gd name="connsiteY4" fmla="*/ 0 h 502035"/>
                      <a:gd name="connsiteX0" fmla="*/ 472965 w 2221336"/>
                      <a:gd name="connsiteY0" fmla="*/ 0 h 502035"/>
                      <a:gd name="connsiteX1" fmla="*/ 2166157 w 2221336"/>
                      <a:gd name="connsiteY1" fmla="*/ 94593 h 502035"/>
                      <a:gd name="connsiteX2" fmla="*/ 2221336 w 2221336"/>
                      <a:gd name="connsiteY2" fmla="*/ 502035 h 502035"/>
                      <a:gd name="connsiteX3" fmla="*/ 0 w 2221336"/>
                      <a:gd name="connsiteY3" fmla="*/ 431091 h 502035"/>
                      <a:gd name="connsiteX4" fmla="*/ 472965 w 2221336"/>
                      <a:gd name="connsiteY4" fmla="*/ 0 h 502035"/>
                      <a:gd name="connsiteX0" fmla="*/ 472965 w 2489350"/>
                      <a:gd name="connsiteY0" fmla="*/ 0 h 533566"/>
                      <a:gd name="connsiteX1" fmla="*/ 2166157 w 2489350"/>
                      <a:gd name="connsiteY1" fmla="*/ 94593 h 533566"/>
                      <a:gd name="connsiteX2" fmla="*/ 2489350 w 2489350"/>
                      <a:gd name="connsiteY2" fmla="*/ 533566 h 533566"/>
                      <a:gd name="connsiteX3" fmla="*/ 0 w 2489350"/>
                      <a:gd name="connsiteY3" fmla="*/ 431091 h 533566"/>
                      <a:gd name="connsiteX4" fmla="*/ 472965 w 2489350"/>
                      <a:gd name="connsiteY4" fmla="*/ 0 h 533566"/>
                      <a:gd name="connsiteX0" fmla="*/ 472965 w 2489350"/>
                      <a:gd name="connsiteY0" fmla="*/ 0 h 533566"/>
                      <a:gd name="connsiteX1" fmla="*/ 2166157 w 2489350"/>
                      <a:gd name="connsiteY1" fmla="*/ 94593 h 533566"/>
                      <a:gd name="connsiteX2" fmla="*/ 2489350 w 2489350"/>
                      <a:gd name="connsiteY2" fmla="*/ 533566 h 533566"/>
                      <a:gd name="connsiteX3" fmla="*/ 0 w 2489350"/>
                      <a:gd name="connsiteY3" fmla="*/ 431091 h 533566"/>
                      <a:gd name="connsiteX4" fmla="*/ 472965 w 2489350"/>
                      <a:gd name="connsiteY4" fmla="*/ 0 h 533566"/>
                      <a:gd name="connsiteX0" fmla="*/ 134006 w 2150391"/>
                      <a:gd name="connsiteY0" fmla="*/ 0 h 549333"/>
                      <a:gd name="connsiteX1" fmla="*/ 1827198 w 2150391"/>
                      <a:gd name="connsiteY1" fmla="*/ 94593 h 549333"/>
                      <a:gd name="connsiteX2" fmla="*/ 2150391 w 2150391"/>
                      <a:gd name="connsiteY2" fmla="*/ 533566 h 549333"/>
                      <a:gd name="connsiteX3" fmla="*/ 0 w 2150391"/>
                      <a:gd name="connsiteY3" fmla="*/ 549333 h 549333"/>
                      <a:gd name="connsiteX4" fmla="*/ 134006 w 2150391"/>
                      <a:gd name="connsiteY4" fmla="*/ 0 h 549333"/>
                      <a:gd name="connsiteX0" fmla="*/ 134006 w 1827198"/>
                      <a:gd name="connsiteY0" fmla="*/ 0 h 565097"/>
                      <a:gd name="connsiteX1" fmla="*/ 1827198 w 1827198"/>
                      <a:gd name="connsiteY1" fmla="*/ 94593 h 565097"/>
                      <a:gd name="connsiteX2" fmla="*/ 1756253 w 1827198"/>
                      <a:gd name="connsiteY2" fmla="*/ 565097 h 565097"/>
                      <a:gd name="connsiteX3" fmla="*/ 0 w 1827198"/>
                      <a:gd name="connsiteY3" fmla="*/ 549333 h 565097"/>
                      <a:gd name="connsiteX4" fmla="*/ 134006 w 1827198"/>
                      <a:gd name="connsiteY4" fmla="*/ 0 h 565097"/>
                      <a:gd name="connsiteX0" fmla="*/ 134006 w 1827198"/>
                      <a:gd name="connsiteY0" fmla="*/ 0 h 565097"/>
                      <a:gd name="connsiteX1" fmla="*/ 1827198 w 1827198"/>
                      <a:gd name="connsiteY1" fmla="*/ 94593 h 565097"/>
                      <a:gd name="connsiteX2" fmla="*/ 1756253 w 1827198"/>
                      <a:gd name="connsiteY2" fmla="*/ 565097 h 565097"/>
                      <a:gd name="connsiteX3" fmla="*/ 0 w 1827198"/>
                      <a:gd name="connsiteY3" fmla="*/ 549333 h 565097"/>
                      <a:gd name="connsiteX4" fmla="*/ 134006 w 1827198"/>
                      <a:gd name="connsiteY4" fmla="*/ 0 h 565097"/>
                      <a:gd name="connsiteX0" fmla="*/ 134006 w 1827198"/>
                      <a:gd name="connsiteY0" fmla="*/ 0 h 565097"/>
                      <a:gd name="connsiteX1" fmla="*/ 1827198 w 1827198"/>
                      <a:gd name="connsiteY1" fmla="*/ 94593 h 565097"/>
                      <a:gd name="connsiteX2" fmla="*/ 1756253 w 1827198"/>
                      <a:gd name="connsiteY2" fmla="*/ 565097 h 565097"/>
                      <a:gd name="connsiteX3" fmla="*/ 0 w 1827198"/>
                      <a:gd name="connsiteY3" fmla="*/ 549333 h 565097"/>
                      <a:gd name="connsiteX4" fmla="*/ 134006 w 1827198"/>
                      <a:gd name="connsiteY4" fmla="*/ 0 h 565097"/>
                      <a:gd name="connsiteX0" fmla="*/ 134006 w 1756253"/>
                      <a:gd name="connsiteY0" fmla="*/ 0 h 565097"/>
                      <a:gd name="connsiteX1" fmla="*/ 1724722 w 1756253"/>
                      <a:gd name="connsiteY1" fmla="*/ 94593 h 565097"/>
                      <a:gd name="connsiteX2" fmla="*/ 1756253 w 1756253"/>
                      <a:gd name="connsiteY2" fmla="*/ 565097 h 565097"/>
                      <a:gd name="connsiteX3" fmla="*/ 0 w 1756253"/>
                      <a:gd name="connsiteY3" fmla="*/ 549333 h 565097"/>
                      <a:gd name="connsiteX4" fmla="*/ 134006 w 1756253"/>
                      <a:gd name="connsiteY4" fmla="*/ 0 h 565097"/>
                      <a:gd name="connsiteX0" fmla="*/ 7882 w 1756253"/>
                      <a:gd name="connsiteY0" fmla="*/ 0 h 517800"/>
                      <a:gd name="connsiteX1" fmla="*/ 1724722 w 1756253"/>
                      <a:gd name="connsiteY1" fmla="*/ 47296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87785"/>
                      <a:gd name="connsiteY0" fmla="*/ 0 h 565097"/>
                      <a:gd name="connsiteX1" fmla="*/ 1724722 w 1787785"/>
                      <a:gd name="connsiteY1" fmla="*/ 23647 h 565097"/>
                      <a:gd name="connsiteX2" fmla="*/ 1787785 w 1787785"/>
                      <a:gd name="connsiteY2" fmla="*/ 565097 h 565097"/>
                      <a:gd name="connsiteX3" fmla="*/ 0 w 1787785"/>
                      <a:gd name="connsiteY3" fmla="*/ 502036 h 565097"/>
                      <a:gd name="connsiteX4" fmla="*/ 7882 w 1787785"/>
                      <a:gd name="connsiteY4" fmla="*/ 0 h 565097"/>
                      <a:gd name="connsiteX0" fmla="*/ 15764 w 1795667"/>
                      <a:gd name="connsiteY0" fmla="*/ 0 h 565097"/>
                      <a:gd name="connsiteX1" fmla="*/ 1732604 w 1795667"/>
                      <a:gd name="connsiteY1" fmla="*/ 23647 h 565097"/>
                      <a:gd name="connsiteX2" fmla="*/ 1795667 w 1795667"/>
                      <a:gd name="connsiteY2" fmla="*/ 565097 h 565097"/>
                      <a:gd name="connsiteX3" fmla="*/ 0 w 1795667"/>
                      <a:gd name="connsiteY3" fmla="*/ 557215 h 565097"/>
                      <a:gd name="connsiteX4" fmla="*/ 15764 w 1795667"/>
                      <a:gd name="connsiteY4" fmla="*/ 0 h 565097"/>
                      <a:gd name="connsiteX0" fmla="*/ 7881 w 1795667"/>
                      <a:gd name="connsiteY0" fmla="*/ 204953 h 541450"/>
                      <a:gd name="connsiteX1" fmla="*/ 1732604 w 1795667"/>
                      <a:gd name="connsiteY1" fmla="*/ 0 h 541450"/>
                      <a:gd name="connsiteX2" fmla="*/ 1795667 w 1795667"/>
                      <a:gd name="connsiteY2" fmla="*/ 541450 h 541450"/>
                      <a:gd name="connsiteX3" fmla="*/ 0 w 1795667"/>
                      <a:gd name="connsiteY3" fmla="*/ 533568 h 541450"/>
                      <a:gd name="connsiteX4" fmla="*/ 7881 w 1795667"/>
                      <a:gd name="connsiteY4" fmla="*/ 204953 h 541450"/>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31529 w 1819315"/>
                      <a:gd name="connsiteY0" fmla="*/ 1 h 368030"/>
                      <a:gd name="connsiteX1" fmla="*/ 1772018 w 1819315"/>
                      <a:gd name="connsiteY1" fmla="*/ 0 h 368030"/>
                      <a:gd name="connsiteX2" fmla="*/ 1819315 w 1819315"/>
                      <a:gd name="connsiteY2" fmla="*/ 336498 h 368030"/>
                      <a:gd name="connsiteX3" fmla="*/ 0 w 1819315"/>
                      <a:gd name="connsiteY3" fmla="*/ 368030 h 368030"/>
                      <a:gd name="connsiteX4" fmla="*/ 31529 w 1819315"/>
                      <a:gd name="connsiteY4" fmla="*/ 1 h 368030"/>
                      <a:gd name="connsiteX0" fmla="*/ 15764 w 1803550"/>
                      <a:gd name="connsiteY0" fmla="*/ 1 h 336498"/>
                      <a:gd name="connsiteX1" fmla="*/ 1756253 w 1803550"/>
                      <a:gd name="connsiteY1" fmla="*/ 0 h 336498"/>
                      <a:gd name="connsiteX2" fmla="*/ 1803550 w 1803550"/>
                      <a:gd name="connsiteY2" fmla="*/ 336498 h 336498"/>
                      <a:gd name="connsiteX3" fmla="*/ 0 w 1803550"/>
                      <a:gd name="connsiteY3" fmla="*/ 304968 h 336498"/>
                      <a:gd name="connsiteX4" fmla="*/ 15764 w 1803550"/>
                      <a:gd name="connsiteY4" fmla="*/ 1 h 336498"/>
                      <a:gd name="connsiteX0" fmla="*/ 15764 w 1803550"/>
                      <a:gd name="connsiteY0" fmla="*/ 1 h 304968"/>
                      <a:gd name="connsiteX1" fmla="*/ 1756253 w 1803550"/>
                      <a:gd name="connsiteY1" fmla="*/ 0 h 304968"/>
                      <a:gd name="connsiteX2" fmla="*/ 1803550 w 1803550"/>
                      <a:gd name="connsiteY2" fmla="*/ 297084 h 304968"/>
                      <a:gd name="connsiteX3" fmla="*/ 0 w 1803550"/>
                      <a:gd name="connsiteY3" fmla="*/ 304968 h 304968"/>
                      <a:gd name="connsiteX4" fmla="*/ 15764 w 1803550"/>
                      <a:gd name="connsiteY4" fmla="*/ 1 h 304968"/>
                      <a:gd name="connsiteX0" fmla="*/ 15764 w 1803550"/>
                      <a:gd name="connsiteY0" fmla="*/ 1 h 355768"/>
                      <a:gd name="connsiteX1" fmla="*/ 1756253 w 1803550"/>
                      <a:gd name="connsiteY1" fmla="*/ 0 h 355768"/>
                      <a:gd name="connsiteX2" fmla="*/ 1803550 w 1803550"/>
                      <a:gd name="connsiteY2" fmla="*/ 297084 h 355768"/>
                      <a:gd name="connsiteX3" fmla="*/ 0 w 1803550"/>
                      <a:gd name="connsiteY3" fmla="*/ 355768 h 355768"/>
                      <a:gd name="connsiteX4" fmla="*/ 15764 w 1803550"/>
                      <a:gd name="connsiteY4" fmla="*/ 1 h 355768"/>
                      <a:gd name="connsiteX0" fmla="*/ 15764 w 1803550"/>
                      <a:gd name="connsiteY0" fmla="*/ 1 h 355768"/>
                      <a:gd name="connsiteX1" fmla="*/ 1756253 w 1803550"/>
                      <a:gd name="connsiteY1" fmla="*/ 0 h 355768"/>
                      <a:gd name="connsiteX2" fmla="*/ 1803550 w 1803550"/>
                      <a:gd name="connsiteY2" fmla="*/ 347884 h 355768"/>
                      <a:gd name="connsiteX3" fmla="*/ 0 w 1803550"/>
                      <a:gd name="connsiteY3" fmla="*/ 355768 h 355768"/>
                      <a:gd name="connsiteX4" fmla="*/ 15764 w 1803550"/>
                      <a:gd name="connsiteY4" fmla="*/ 1 h 355768"/>
                      <a:gd name="connsiteX0" fmla="*/ 15764 w 1756546"/>
                      <a:gd name="connsiteY0" fmla="*/ 1 h 355768"/>
                      <a:gd name="connsiteX1" fmla="*/ 1756253 w 1756546"/>
                      <a:gd name="connsiteY1" fmla="*/ 0 h 355768"/>
                      <a:gd name="connsiteX2" fmla="*/ 1163985 w 1756546"/>
                      <a:gd name="connsiteY2" fmla="*/ 169255 h 355768"/>
                      <a:gd name="connsiteX3" fmla="*/ 0 w 1756546"/>
                      <a:gd name="connsiteY3" fmla="*/ 355768 h 355768"/>
                      <a:gd name="connsiteX4" fmla="*/ 15764 w 1756546"/>
                      <a:gd name="connsiteY4" fmla="*/ 1 h 355768"/>
                      <a:gd name="connsiteX0" fmla="*/ 15764 w 1756546"/>
                      <a:gd name="connsiteY0" fmla="*/ 1 h 355768"/>
                      <a:gd name="connsiteX1" fmla="*/ 1756253 w 1756546"/>
                      <a:gd name="connsiteY1" fmla="*/ 0 h 355768"/>
                      <a:gd name="connsiteX2" fmla="*/ 1163985 w 1756546"/>
                      <a:gd name="connsiteY2" fmla="*/ 169255 h 355768"/>
                      <a:gd name="connsiteX3" fmla="*/ 0 w 1756546"/>
                      <a:gd name="connsiteY3" fmla="*/ 355768 h 355768"/>
                      <a:gd name="connsiteX4" fmla="*/ 15764 w 1756546"/>
                      <a:gd name="connsiteY4" fmla="*/ 1 h 355768"/>
                      <a:gd name="connsiteX0" fmla="*/ 15764 w 1163985"/>
                      <a:gd name="connsiteY0" fmla="*/ 0 h 355767"/>
                      <a:gd name="connsiteX1" fmla="*/ 1163985 w 1163985"/>
                      <a:gd name="connsiteY1" fmla="*/ 169254 h 355767"/>
                      <a:gd name="connsiteX2" fmla="*/ 0 w 1163985"/>
                      <a:gd name="connsiteY2" fmla="*/ 355767 h 355767"/>
                      <a:gd name="connsiteX3" fmla="*/ 15764 w 1163985"/>
                      <a:gd name="connsiteY3" fmla="*/ 0 h 355767"/>
                      <a:gd name="connsiteX0" fmla="*/ 15764 w 1163985"/>
                      <a:gd name="connsiteY0" fmla="*/ 0 h 355767"/>
                      <a:gd name="connsiteX1" fmla="*/ 1163985 w 1163985"/>
                      <a:gd name="connsiteY1" fmla="*/ 169254 h 355767"/>
                      <a:gd name="connsiteX2" fmla="*/ 0 w 1163985"/>
                      <a:gd name="connsiteY2" fmla="*/ 355767 h 355767"/>
                      <a:gd name="connsiteX3" fmla="*/ 15764 w 1163985"/>
                      <a:gd name="connsiteY3" fmla="*/ 0 h 355767"/>
                      <a:gd name="connsiteX0" fmla="*/ 15764 w 785056"/>
                      <a:gd name="connsiteY0" fmla="*/ 0 h 355767"/>
                      <a:gd name="connsiteX1" fmla="*/ 785056 w 785056"/>
                      <a:gd name="connsiteY1" fmla="*/ 198644 h 355767"/>
                      <a:gd name="connsiteX2" fmla="*/ 0 w 785056"/>
                      <a:gd name="connsiteY2" fmla="*/ 355767 h 355767"/>
                      <a:gd name="connsiteX3" fmla="*/ 15764 w 785056"/>
                      <a:gd name="connsiteY3" fmla="*/ 0 h 355767"/>
                      <a:gd name="connsiteX0" fmla="*/ 15764 w 785056"/>
                      <a:gd name="connsiteY0" fmla="*/ 0 h 355767"/>
                      <a:gd name="connsiteX1" fmla="*/ 785056 w 785056"/>
                      <a:gd name="connsiteY1" fmla="*/ 198644 h 355767"/>
                      <a:gd name="connsiteX2" fmla="*/ 0 w 785056"/>
                      <a:gd name="connsiteY2" fmla="*/ 355767 h 355767"/>
                      <a:gd name="connsiteX3" fmla="*/ 15764 w 785056"/>
                      <a:gd name="connsiteY3" fmla="*/ 0 h 355767"/>
                      <a:gd name="connsiteX0" fmla="*/ 15764 w 785056"/>
                      <a:gd name="connsiteY0" fmla="*/ 0 h 355767"/>
                      <a:gd name="connsiteX1" fmla="*/ 785056 w 785056"/>
                      <a:gd name="connsiteY1" fmla="*/ 198644 h 355767"/>
                      <a:gd name="connsiteX2" fmla="*/ 0 w 785056"/>
                      <a:gd name="connsiteY2" fmla="*/ 355767 h 355767"/>
                      <a:gd name="connsiteX3" fmla="*/ 15764 w 785056"/>
                      <a:gd name="connsiteY3" fmla="*/ 0 h 355767"/>
                      <a:gd name="connsiteX0" fmla="*/ 11692 w 785056"/>
                      <a:gd name="connsiteY0" fmla="*/ 2189 h 157123"/>
                      <a:gd name="connsiteX1" fmla="*/ 785056 w 785056"/>
                      <a:gd name="connsiteY1" fmla="*/ 0 h 157123"/>
                      <a:gd name="connsiteX2" fmla="*/ 0 w 785056"/>
                      <a:gd name="connsiteY2" fmla="*/ 157123 h 157123"/>
                      <a:gd name="connsiteX3" fmla="*/ 11692 w 785056"/>
                      <a:gd name="connsiteY3" fmla="*/ 2189 h 157123"/>
                      <a:gd name="connsiteX0" fmla="*/ 11692 w 785056"/>
                      <a:gd name="connsiteY0" fmla="*/ 2189 h 157123"/>
                      <a:gd name="connsiteX1" fmla="*/ 785056 w 785056"/>
                      <a:gd name="connsiteY1" fmla="*/ 0 h 157123"/>
                      <a:gd name="connsiteX2" fmla="*/ 0 w 785056"/>
                      <a:gd name="connsiteY2" fmla="*/ 157123 h 157123"/>
                      <a:gd name="connsiteX3" fmla="*/ 11692 w 785056"/>
                      <a:gd name="connsiteY3" fmla="*/ 2189 h 157123"/>
                      <a:gd name="connsiteX0" fmla="*/ 11692 w 785056"/>
                      <a:gd name="connsiteY0" fmla="*/ 2189 h 157123"/>
                      <a:gd name="connsiteX1" fmla="*/ 785056 w 785056"/>
                      <a:gd name="connsiteY1" fmla="*/ 0 h 157123"/>
                      <a:gd name="connsiteX2" fmla="*/ 0 w 785056"/>
                      <a:gd name="connsiteY2" fmla="*/ 157123 h 157123"/>
                      <a:gd name="connsiteX3" fmla="*/ 11692 w 785056"/>
                      <a:gd name="connsiteY3" fmla="*/ 2189 h 157123"/>
                      <a:gd name="connsiteX0" fmla="*/ 0 w 773364"/>
                      <a:gd name="connsiteY0" fmla="*/ 2189 h 149850"/>
                      <a:gd name="connsiteX1" fmla="*/ 773364 w 773364"/>
                      <a:gd name="connsiteY1" fmla="*/ 0 h 149850"/>
                      <a:gd name="connsiteX2" fmla="*/ 15178 w 773364"/>
                      <a:gd name="connsiteY2" fmla="*/ 149850 h 149850"/>
                      <a:gd name="connsiteX3" fmla="*/ 0 w 773364"/>
                      <a:gd name="connsiteY3" fmla="*/ 2189 h 149850"/>
                      <a:gd name="connsiteX0" fmla="*/ 0 w 773364"/>
                      <a:gd name="connsiteY0" fmla="*/ 2189 h 152277"/>
                      <a:gd name="connsiteX1" fmla="*/ 773364 w 773364"/>
                      <a:gd name="connsiteY1" fmla="*/ 0 h 152277"/>
                      <a:gd name="connsiteX2" fmla="*/ 9522 w 773364"/>
                      <a:gd name="connsiteY2" fmla="*/ 152277 h 152277"/>
                      <a:gd name="connsiteX3" fmla="*/ 0 w 773364"/>
                      <a:gd name="connsiteY3" fmla="*/ 2189 h 152277"/>
                    </a:gdLst>
                    <a:ahLst/>
                    <a:cxnLst>
                      <a:cxn ang="0">
                        <a:pos x="connsiteX0" y="connsiteY0"/>
                      </a:cxn>
                      <a:cxn ang="0">
                        <a:pos x="connsiteX1" y="connsiteY1"/>
                      </a:cxn>
                      <a:cxn ang="0">
                        <a:pos x="connsiteX2" y="connsiteY2"/>
                      </a:cxn>
                      <a:cxn ang="0">
                        <a:pos x="connsiteX3" y="connsiteY3"/>
                      </a:cxn>
                    </a:cxnLst>
                    <a:rect l="l" t="t" r="r" b="b"/>
                    <a:pathLst>
                      <a:path w="773364" h="152277">
                        <a:moveTo>
                          <a:pt x="0" y="2189"/>
                        </a:moveTo>
                        <a:lnTo>
                          <a:pt x="773364" y="0"/>
                        </a:lnTo>
                        <a:cubicBezTo>
                          <a:pt x="-104227" y="180890"/>
                          <a:pt x="564305" y="48731"/>
                          <a:pt x="9522" y="152277"/>
                        </a:cubicBezTo>
                        <a:lnTo>
                          <a:pt x="0" y="2189"/>
                        </a:lnTo>
                        <a:close/>
                      </a:path>
                    </a:pathLst>
                  </a:custGeom>
                  <a:solidFill>
                    <a:sysClr val="window" lastClr="FFFFFF">
                      <a:lumMod val="50000"/>
                      <a:alpha val="78000"/>
                    </a:sysClr>
                  </a:solidFill>
                  <a:ln w="25400" cap="flat" cmpd="sng" algn="ctr">
                    <a:noFill/>
                    <a:prstDash val="solid"/>
                  </a:ln>
                  <a:effectLst>
                    <a:outerShdw sx="1000" sy="1000" algn="tl" rotWithShape="0">
                      <a:sysClr val="windowText" lastClr="000000">
                        <a:lumMod val="50000"/>
                        <a:lumOff val="50000"/>
                      </a:sysClr>
                    </a:outerShdw>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104" name="Graphique 103"/>
                  <p:cNvGraphicFramePr/>
                  <p:nvPr>
                    <p:extLst>
                      <p:ext uri="{D42A27DB-BD31-4B8C-83A1-F6EECF244321}">
                        <p14:modId xmlns:p14="http://schemas.microsoft.com/office/powerpoint/2010/main" val="1255122860"/>
                      </p:ext>
                    </p:extLst>
                  </p:nvPr>
                </p:nvGraphicFramePr>
                <p:xfrm>
                  <a:off x="1510321" y="4565143"/>
                  <a:ext cx="2006684" cy="1945992"/>
                </p:xfrm>
                <a:graphic>
                  <a:graphicData uri="http://schemas.openxmlformats.org/drawingml/2006/chart">
                    <c:chart xmlns:c="http://schemas.openxmlformats.org/drawingml/2006/chart" xmlns:r="http://schemas.openxmlformats.org/officeDocument/2006/relationships" r:id="rId7"/>
                  </a:graphicData>
                </a:graphic>
              </p:graphicFrame>
              <p:sp>
                <p:nvSpPr>
                  <p:cNvPr id="105" name="Rectangle 104"/>
                  <p:cNvSpPr/>
                  <p:nvPr/>
                </p:nvSpPr>
                <p:spPr>
                  <a:xfrm>
                    <a:off x="2289704" y="4682216"/>
                    <a:ext cx="892108" cy="55418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fr-FR" sz="1600" b="0" kern="0" dirty="0">
                        <a:solidFill>
                          <a:schemeClr val="bg1"/>
                        </a:solidFill>
                      </a:rPr>
                      <a:t>13 %</a:t>
                    </a:r>
                  </a:p>
                </p:txBody>
              </p:sp>
            </p:grpSp>
            <p:sp>
              <p:nvSpPr>
                <p:cNvPr id="100" name="Légende sans bordure 2 99"/>
                <p:cNvSpPr>
                  <a:spLocks noChangeAspect="1"/>
                </p:cNvSpPr>
                <p:nvPr/>
              </p:nvSpPr>
              <p:spPr>
                <a:xfrm rot="5400000" flipH="1">
                  <a:off x="3201926" y="2288509"/>
                  <a:ext cx="187194" cy="1617772"/>
                </a:xfrm>
                <a:prstGeom prst="callout2">
                  <a:avLst>
                    <a:gd name="adj1" fmla="val 61522"/>
                    <a:gd name="adj2" fmla="val -54747"/>
                    <a:gd name="adj3" fmla="val 7452"/>
                    <a:gd name="adj4" fmla="val -58441"/>
                    <a:gd name="adj5" fmla="val 7539"/>
                    <a:gd name="adj6" fmla="val -298456"/>
                  </a:avLst>
                </a:prstGeom>
                <a:noFill/>
                <a:ln w="12700" cap="flat" cmpd="sng" algn="ctr">
                  <a:solidFill>
                    <a:schemeClr val="bg1">
                      <a:lumMod val="65000"/>
                    </a:scheme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sp>
          <p:nvSpPr>
            <p:cNvPr id="132" name="Rectangle 131"/>
            <p:cNvSpPr/>
            <p:nvPr/>
          </p:nvSpPr>
          <p:spPr>
            <a:xfrm>
              <a:off x="693014" y="3483471"/>
              <a:ext cx="2294810" cy="1200329"/>
            </a:xfrm>
            <a:prstGeom prst="rect">
              <a:avLst/>
            </a:prstGeom>
          </p:spPr>
          <p:txBody>
            <a:bodyPr wrap="square">
              <a:spAutoFit/>
            </a:bodyPr>
            <a:lstStyle/>
            <a:p>
              <a:r>
                <a:rPr lang="fr-FR" b="0" dirty="0">
                  <a:solidFill>
                    <a:srgbClr val="006699"/>
                  </a:solidFill>
                </a:rPr>
                <a:t>Pension mensuelle moyenne des conjoints survivants retraités</a:t>
              </a:r>
              <a:br>
                <a:rPr lang="fr-FR" b="0" dirty="0">
                  <a:solidFill>
                    <a:srgbClr val="006699"/>
                  </a:solidFill>
                </a:rPr>
              </a:br>
              <a:r>
                <a:rPr lang="fr-FR" dirty="0">
                  <a:solidFill>
                    <a:srgbClr val="006699"/>
                  </a:solidFill>
                </a:rPr>
                <a:t>Nouvelle Aquitaine</a:t>
              </a:r>
            </a:p>
          </p:txBody>
        </p:sp>
        <p:grpSp>
          <p:nvGrpSpPr>
            <p:cNvPr id="13" name="Groupe 12"/>
            <p:cNvGrpSpPr/>
            <p:nvPr/>
          </p:nvGrpSpPr>
          <p:grpSpPr>
            <a:xfrm>
              <a:off x="7380320" y="3291830"/>
              <a:ext cx="1326263" cy="1379403"/>
              <a:chOff x="7380320" y="3291830"/>
              <a:chExt cx="1326263" cy="1379403"/>
            </a:xfrm>
          </p:grpSpPr>
          <p:grpSp>
            <p:nvGrpSpPr>
              <p:cNvPr id="142" name="Groupe 141"/>
              <p:cNvGrpSpPr/>
              <p:nvPr/>
            </p:nvGrpSpPr>
            <p:grpSpPr>
              <a:xfrm>
                <a:off x="7410439" y="3291830"/>
                <a:ext cx="1296144" cy="1300872"/>
                <a:chOff x="7535376" y="1077764"/>
                <a:chExt cx="1296144" cy="1300872"/>
              </a:xfrm>
            </p:grpSpPr>
            <p:sp>
              <p:nvSpPr>
                <p:cNvPr id="144" name="Rectangle 143"/>
                <p:cNvSpPr/>
                <p:nvPr/>
              </p:nvSpPr>
              <p:spPr>
                <a:xfrm>
                  <a:off x="7535376" y="1778472"/>
                  <a:ext cx="1296144" cy="600164"/>
                </a:xfrm>
                <a:prstGeom prst="rect">
                  <a:avLst/>
                </a:prstGeom>
              </p:spPr>
              <p:txBody>
                <a:bodyPr wrap="square">
                  <a:spAutoFit/>
                </a:bodyPr>
                <a:lstStyle/>
                <a:p>
                  <a:pPr lvl="0" algn="ctr">
                    <a:spcBef>
                      <a:spcPct val="20000"/>
                    </a:spcBef>
                    <a:defRPr/>
                  </a:pPr>
                  <a:r>
                    <a:rPr lang="fr-FR" sz="1100" b="0" dirty="0"/>
                    <a:t>Avant prélèvements sociaux : CSG, CRDS, CASA </a:t>
                  </a:r>
                </a:p>
              </p:txBody>
            </p:sp>
            <p:sp>
              <p:nvSpPr>
                <p:cNvPr id="145" name="Rectangle 144"/>
                <p:cNvSpPr/>
                <p:nvPr/>
              </p:nvSpPr>
              <p:spPr>
                <a:xfrm>
                  <a:off x="7767984" y="1077764"/>
                  <a:ext cx="847512" cy="646331"/>
                </a:xfrm>
                <a:prstGeom prst="rect">
                  <a:avLst/>
                </a:prstGeom>
              </p:spPr>
              <p:txBody>
                <a:bodyPr wrap="square">
                  <a:spAutoFit/>
                </a:bodyPr>
                <a:lstStyle/>
                <a:p>
                  <a:pPr algn="ctr"/>
                  <a:r>
                    <a:rPr lang="fr-FR" b="0" dirty="0">
                      <a:solidFill>
                        <a:srgbClr val="006699"/>
                      </a:solidFill>
                    </a:rPr>
                    <a:t>Total</a:t>
                  </a:r>
                </a:p>
                <a:p>
                  <a:pPr lvl="0" algn="ctr"/>
                  <a:r>
                    <a:rPr lang="fr-FR" dirty="0">
                      <a:solidFill>
                        <a:schemeClr val="tx1">
                          <a:lumMod val="65000"/>
                          <a:lumOff val="35000"/>
                        </a:schemeClr>
                      </a:solidFill>
                    </a:rPr>
                    <a:t>1 170 €</a:t>
                  </a:r>
                </a:p>
              </p:txBody>
            </p:sp>
          </p:grpSp>
          <p:pic>
            <p:nvPicPr>
              <p:cNvPr id="149" name="Picture 2" descr="P:\COMMUNIC\DIAPOS &amp; TRANSPARENTS\2017\TEST\ombre.png"/>
              <p:cNvPicPr preferRelativeResize="0">
                <a:picLocks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380320" y="3339233"/>
                <a:ext cx="72000" cy="13320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78" name="Groupe 77"/>
          <p:cNvGrpSpPr/>
          <p:nvPr/>
        </p:nvGrpSpPr>
        <p:grpSpPr>
          <a:xfrm>
            <a:off x="467544" y="1025674"/>
            <a:ext cx="8013569" cy="1726205"/>
            <a:chOff x="693014" y="2976679"/>
            <a:chExt cx="8013569" cy="1726205"/>
          </a:xfrm>
        </p:grpSpPr>
        <p:grpSp>
          <p:nvGrpSpPr>
            <p:cNvPr id="79" name="Groupe 78"/>
            <p:cNvGrpSpPr/>
            <p:nvPr/>
          </p:nvGrpSpPr>
          <p:grpSpPr>
            <a:xfrm>
              <a:off x="3987398" y="2980956"/>
              <a:ext cx="1626027" cy="1656166"/>
              <a:chOff x="3987398" y="2980956"/>
              <a:chExt cx="1626027" cy="1656166"/>
            </a:xfrm>
          </p:grpSpPr>
          <p:pic>
            <p:nvPicPr>
              <p:cNvPr id="167" name="Picture 2" descr="P:\COMMUNIC\DIAPOS &amp; TRANSPARENTS\2017\TEST\ombre.png"/>
              <p:cNvPicPr preferRelativeResize="0">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921620" y="4223122"/>
                <a:ext cx="72000" cy="75600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grpSp>
            <p:nvGrpSpPr>
              <p:cNvPr id="168" name="Groupe 167"/>
              <p:cNvGrpSpPr>
                <a:grpSpLocks noChangeAspect="1"/>
              </p:cNvGrpSpPr>
              <p:nvPr/>
            </p:nvGrpSpPr>
            <p:grpSpPr>
              <a:xfrm>
                <a:off x="4393681" y="3491540"/>
                <a:ext cx="1219744" cy="1110956"/>
                <a:chOff x="3498083" y="3367043"/>
                <a:chExt cx="1921901" cy="1818523"/>
              </a:xfrm>
              <a:effectLst/>
            </p:grpSpPr>
            <p:sp>
              <p:nvSpPr>
                <p:cNvPr id="171" name="Ellipse 170"/>
                <p:cNvSpPr/>
                <p:nvPr/>
              </p:nvSpPr>
              <p:spPr>
                <a:xfrm>
                  <a:off x="3579040" y="3521782"/>
                  <a:ext cx="1620000" cy="1620000"/>
                </a:xfrm>
                <a:prstGeom prst="ellipse">
                  <a:avLst/>
                </a:prstGeom>
                <a:solidFill>
                  <a:srgbClr val="92D050"/>
                </a:solidFill>
                <a:ln>
                  <a:noFill/>
                </a:ln>
                <a:effectLst/>
              </p:spPr>
            </p:sp>
            <p:sp>
              <p:nvSpPr>
                <p:cNvPr id="172" name="Ellipse 171" descr="Agnatur aut vendebi tissitius et audis aut hicipis millaut volupta tibuscium liscia sequid quisto blab imodiorem. On pra dolorro maximpo rpore, sam endisquibus, quis utate inctemquis doloreicae nullect endam, nis evelia nullam endam acculla borrum&#10;"/>
                <p:cNvSpPr/>
                <p:nvPr/>
              </p:nvSpPr>
              <p:spPr>
                <a:xfrm>
                  <a:off x="3657398" y="3590212"/>
                  <a:ext cx="1476000" cy="1476000"/>
                </a:xfrm>
                <a:prstGeom prst="ellipse">
                  <a:avLst/>
                </a:prstGeom>
                <a:solidFill>
                  <a:sysClr val="window" lastClr="FFFFFF"/>
                </a:solidFill>
                <a:ln w="3175" cap="flat" cmpd="sng" algn="ctr">
                  <a:noFill/>
                  <a:prstDash val="solid"/>
                </a:ln>
                <a:effectLst>
                  <a:outerShdw blurRad="50800" dist="38100" dir="18900000" algn="bl" rotWithShape="0">
                    <a:prstClr val="black">
                      <a:alpha val="40000"/>
                    </a:prstClr>
                  </a:outerShdw>
                </a:effectLst>
              </p:spPr>
              <p:txBody>
                <a:bodyPr wrap="square" lIns="0" tIns="0" rIns="0" bIns="0"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graphicFrame>
              <p:nvGraphicFramePr>
                <p:cNvPr id="173" name="Graphique 172"/>
                <p:cNvGraphicFramePr/>
                <p:nvPr>
                  <p:extLst>
                    <p:ext uri="{D42A27DB-BD31-4B8C-83A1-F6EECF244321}">
                      <p14:modId xmlns:p14="http://schemas.microsoft.com/office/powerpoint/2010/main" val="452402681"/>
                    </p:ext>
                  </p:extLst>
                </p:nvPr>
              </p:nvGraphicFramePr>
              <p:xfrm>
                <a:off x="3498083" y="3367043"/>
                <a:ext cx="1921901" cy="1818523"/>
              </p:xfrm>
              <a:graphic>
                <a:graphicData uri="http://schemas.openxmlformats.org/drawingml/2006/chart">
                  <c:chart xmlns:c="http://schemas.openxmlformats.org/drawingml/2006/chart" xmlns:r="http://schemas.openxmlformats.org/officeDocument/2006/relationships" r:id="rId9"/>
                </a:graphicData>
              </a:graphic>
            </p:graphicFrame>
            <p:sp>
              <p:nvSpPr>
                <p:cNvPr id="174" name="Rectangle 173"/>
                <p:cNvSpPr/>
                <p:nvPr/>
              </p:nvSpPr>
              <p:spPr>
                <a:xfrm>
                  <a:off x="4112423" y="4401240"/>
                  <a:ext cx="892108" cy="554179"/>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R="0" lvl="0" defTabSz="914400" eaLnBrk="1" fontAlgn="auto" latinLnBrk="0" hangingPunct="1">
                    <a:lnSpc>
                      <a:spcPct val="100000"/>
                    </a:lnSpc>
                    <a:spcBef>
                      <a:spcPts val="0"/>
                    </a:spcBef>
                    <a:spcAft>
                      <a:spcPts val="0"/>
                    </a:spcAft>
                    <a:buClrTx/>
                    <a:buSzTx/>
                    <a:buFontTx/>
                    <a:buNone/>
                    <a:tabLst/>
                    <a:defRPr/>
                  </a:pPr>
                  <a:r>
                    <a:rPr lang="fr-FR" sz="1600" b="0" kern="0" dirty="0">
                      <a:solidFill>
                        <a:schemeClr val="accent4">
                          <a:lumMod val="85000"/>
                          <a:lumOff val="15000"/>
                        </a:schemeClr>
                      </a:solidFill>
                    </a:rPr>
                    <a:t>55 %</a:t>
                  </a:r>
                </a:p>
              </p:txBody>
            </p:sp>
          </p:grpSp>
          <p:sp>
            <p:nvSpPr>
              <p:cNvPr id="169" name="Rectangle 168"/>
              <p:cNvSpPr>
                <a:spLocks noChangeAspect="1"/>
              </p:cNvSpPr>
              <p:nvPr/>
            </p:nvSpPr>
            <p:spPr>
              <a:xfrm>
                <a:off x="4446652" y="2980956"/>
                <a:ext cx="1053610" cy="63094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fr-FR" sz="1600" i="0" u="none" strike="noStrike" kern="0" cap="none" spc="0" normalizeH="0" baseline="0" noProof="0" dirty="0">
                    <a:ln>
                      <a:noFill/>
                    </a:ln>
                    <a:solidFill>
                      <a:schemeClr val="tx1">
                        <a:lumMod val="75000"/>
                        <a:lumOff val="25000"/>
                      </a:schemeClr>
                    </a:solidFill>
                    <a:effectLst/>
                    <a:uLnTx/>
                    <a:uFillTx/>
                    <a:cs typeface="+mn-cs"/>
                  </a:rPr>
                  <a:t>RCV</a:t>
                </a:r>
                <a:endParaRPr kumimoji="0" lang="fr-FR" sz="2400" i="0" u="none" strike="noStrike" kern="0" cap="none" spc="0" normalizeH="0" baseline="0" noProof="0" dirty="0">
                  <a:ln>
                    <a:noFill/>
                  </a:ln>
                  <a:solidFill>
                    <a:schemeClr val="tx1">
                      <a:lumMod val="75000"/>
                      <a:lumOff val="25000"/>
                    </a:schemeClr>
                  </a:solidFill>
                  <a:effectLst/>
                  <a:uLnTx/>
                  <a:uFillTx/>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kern="0" cap="none" spc="0" normalizeH="0" baseline="0" noProof="0" dirty="0">
                    <a:ln>
                      <a:noFill/>
                    </a:ln>
                    <a:solidFill>
                      <a:schemeClr val="tx1">
                        <a:lumMod val="75000"/>
                        <a:lumOff val="25000"/>
                      </a:schemeClr>
                    </a:solidFill>
                    <a:effectLst/>
                    <a:uLnTx/>
                    <a:uFillTx/>
                    <a:cs typeface="+mn-cs"/>
                  </a:rPr>
                  <a:t>633 € </a:t>
                </a:r>
                <a:r>
                  <a:rPr kumimoji="0" lang="fr-FR" sz="1400" b="0" i="0" u="none" strike="noStrike" kern="0" cap="none" spc="0" normalizeH="0" baseline="0" noProof="0" dirty="0">
                    <a:ln>
                      <a:noFill/>
                    </a:ln>
                    <a:solidFill>
                      <a:schemeClr val="tx1">
                        <a:lumMod val="75000"/>
                        <a:lumOff val="25000"/>
                      </a:schemeClr>
                    </a:solidFill>
                    <a:effectLst/>
                    <a:uLnTx/>
                    <a:uFillTx/>
                    <a:cs typeface="+mn-cs"/>
                  </a:rPr>
                  <a:t>/ mois</a:t>
                </a:r>
                <a:endParaRPr kumimoji="0" lang="fr-FR" sz="1400" b="0" i="0" u="none" strike="noStrike" kern="0" cap="none" spc="0" normalizeH="0" baseline="0" noProof="0" dirty="0">
                  <a:ln>
                    <a:noFill/>
                  </a:ln>
                  <a:solidFill>
                    <a:schemeClr val="tx1">
                      <a:lumMod val="75000"/>
                      <a:lumOff val="25000"/>
                    </a:schemeClr>
                  </a:solidFill>
                  <a:effectLst/>
                  <a:uLnTx/>
                  <a:uFillTx/>
                  <a:latin typeface="Calibri"/>
                  <a:cs typeface="+mn-cs"/>
                </a:endParaRPr>
              </a:p>
            </p:txBody>
          </p:sp>
          <p:sp>
            <p:nvSpPr>
              <p:cNvPr id="170" name="Légende sans bordure 2 169"/>
              <p:cNvSpPr>
                <a:spLocks noChangeAspect="1"/>
              </p:cNvSpPr>
              <p:nvPr/>
            </p:nvSpPr>
            <p:spPr>
              <a:xfrm rot="5400000" flipH="1">
                <a:off x="4659769" y="2352324"/>
                <a:ext cx="175964" cy="1520705"/>
              </a:xfrm>
              <a:prstGeom prst="callout2">
                <a:avLst>
                  <a:gd name="adj1" fmla="val 61973"/>
                  <a:gd name="adj2" fmla="val -50417"/>
                  <a:gd name="adj3" fmla="val 7372"/>
                  <a:gd name="adj4" fmla="val -58441"/>
                  <a:gd name="adj5" fmla="val 8010"/>
                  <a:gd name="adj6" fmla="val -387058"/>
                </a:avLst>
              </a:prstGeom>
              <a:noFill/>
              <a:ln w="12700" cap="flat" cmpd="sng" algn="ctr">
                <a:solidFill>
                  <a:schemeClr val="bg1">
                    <a:lumMod val="65000"/>
                  </a:scheme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2" name="Groupe 81"/>
            <p:cNvGrpSpPr/>
            <p:nvPr/>
          </p:nvGrpSpPr>
          <p:grpSpPr>
            <a:xfrm>
              <a:off x="5833472" y="2976679"/>
              <a:ext cx="1520704" cy="1726205"/>
              <a:chOff x="5833472" y="2976679"/>
              <a:chExt cx="1520704" cy="1726205"/>
            </a:xfrm>
          </p:grpSpPr>
          <p:grpSp>
            <p:nvGrpSpPr>
              <p:cNvPr id="157" name="Groupe 156"/>
              <p:cNvGrpSpPr/>
              <p:nvPr/>
            </p:nvGrpSpPr>
            <p:grpSpPr>
              <a:xfrm>
                <a:off x="5849501" y="2976679"/>
                <a:ext cx="1273550" cy="1726205"/>
                <a:chOff x="5849501" y="2976679"/>
                <a:chExt cx="1273550" cy="1726205"/>
              </a:xfrm>
            </p:grpSpPr>
            <p:pic>
              <p:nvPicPr>
                <p:cNvPr id="159" name="Picture 2" descr="P:\COMMUNIC\DIAPOS &amp; TRANSPARENTS\2017\TEST\ombre.png"/>
                <p:cNvPicPr preferRelativeResize="0">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6318240" y="4223114"/>
                  <a:ext cx="72000" cy="75600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
              <p:nvSpPr>
                <p:cNvPr id="160" name="Rectangle 159"/>
                <p:cNvSpPr>
                  <a:spLocks noChangeAspect="1"/>
                </p:cNvSpPr>
                <p:nvPr/>
              </p:nvSpPr>
              <p:spPr>
                <a:xfrm>
                  <a:off x="5923269" y="2976679"/>
                  <a:ext cx="1047452" cy="63094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fr-FR" sz="1600" i="0" u="none" strike="noStrike" kern="0" cap="none" spc="0" normalizeH="0" baseline="0" noProof="0" dirty="0">
                      <a:ln>
                        <a:noFill/>
                      </a:ln>
                      <a:solidFill>
                        <a:schemeClr val="tx1">
                          <a:lumMod val="75000"/>
                          <a:lumOff val="25000"/>
                        </a:schemeClr>
                      </a:solidFill>
                      <a:effectLst/>
                      <a:uLnTx/>
                      <a:uFillTx/>
                      <a:cs typeface="+mn-cs"/>
                    </a:rPr>
                    <a:t>ASV</a:t>
                  </a:r>
                  <a:endParaRPr kumimoji="0" lang="fr-FR" sz="2400" i="0" u="none" strike="noStrike" kern="0" cap="none" spc="0" normalizeH="0" baseline="0" noProof="0" dirty="0">
                    <a:ln>
                      <a:noFill/>
                    </a:ln>
                    <a:solidFill>
                      <a:schemeClr val="tx1">
                        <a:lumMod val="75000"/>
                        <a:lumOff val="25000"/>
                      </a:schemeClr>
                    </a:solidFill>
                    <a:effectLst/>
                    <a:uLnTx/>
                    <a:uFillTx/>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kern="0" cap="none" spc="0" normalizeH="0" baseline="0" noProof="0" dirty="0">
                      <a:ln>
                        <a:noFill/>
                      </a:ln>
                      <a:solidFill>
                        <a:schemeClr val="tx1">
                          <a:lumMod val="75000"/>
                          <a:lumOff val="25000"/>
                        </a:schemeClr>
                      </a:solidFill>
                      <a:effectLst/>
                      <a:uLnTx/>
                      <a:uFillTx/>
                      <a:cs typeface="+mn-cs"/>
                    </a:rPr>
                    <a:t>375 € </a:t>
                  </a:r>
                  <a:r>
                    <a:rPr kumimoji="0" lang="fr-FR" sz="1400" b="0" i="0" u="none" strike="noStrike" kern="0" cap="none" spc="0" normalizeH="0" baseline="0" noProof="0" dirty="0">
                      <a:ln>
                        <a:noFill/>
                      </a:ln>
                      <a:solidFill>
                        <a:schemeClr val="tx1">
                          <a:lumMod val="75000"/>
                          <a:lumOff val="25000"/>
                        </a:schemeClr>
                      </a:solidFill>
                      <a:effectLst/>
                      <a:uLnTx/>
                      <a:uFillTx/>
                      <a:cs typeface="+mn-cs"/>
                    </a:rPr>
                    <a:t>/ mois</a:t>
                  </a:r>
                  <a:endParaRPr kumimoji="0" lang="fr-FR" sz="1400" b="0" i="0" u="none" strike="noStrike" kern="0" cap="none" spc="0" normalizeH="0" baseline="0" noProof="0" dirty="0">
                    <a:ln>
                      <a:noFill/>
                    </a:ln>
                    <a:solidFill>
                      <a:schemeClr val="tx1">
                        <a:lumMod val="75000"/>
                        <a:lumOff val="25000"/>
                      </a:schemeClr>
                    </a:solidFill>
                    <a:effectLst/>
                    <a:uLnTx/>
                    <a:uFillTx/>
                    <a:latin typeface="Calibri"/>
                    <a:cs typeface="+mn-cs"/>
                  </a:endParaRPr>
                </a:p>
              </p:txBody>
            </p:sp>
            <p:grpSp>
              <p:nvGrpSpPr>
                <p:cNvPr id="161" name="Groupe 160"/>
                <p:cNvGrpSpPr>
                  <a:grpSpLocks noChangeAspect="1"/>
                </p:cNvGrpSpPr>
                <p:nvPr/>
              </p:nvGrpSpPr>
              <p:grpSpPr>
                <a:xfrm>
                  <a:off x="5849501" y="3514058"/>
                  <a:ext cx="1273550" cy="1188826"/>
                  <a:chOff x="5805676" y="1700868"/>
                  <a:chExt cx="2006684" cy="1945992"/>
                </a:xfrm>
                <a:effectLst/>
              </p:grpSpPr>
              <p:sp>
                <p:nvSpPr>
                  <p:cNvPr id="162" name="Ellipse 161"/>
                  <p:cNvSpPr/>
                  <p:nvPr/>
                </p:nvSpPr>
                <p:spPr>
                  <a:xfrm>
                    <a:off x="5848589" y="1867434"/>
                    <a:ext cx="1620000" cy="1620000"/>
                  </a:xfrm>
                  <a:prstGeom prst="ellipse">
                    <a:avLst/>
                  </a:prstGeom>
                  <a:solidFill>
                    <a:srgbClr val="FF0000"/>
                  </a:solidFill>
                  <a:ln>
                    <a:noFill/>
                  </a:ln>
                  <a:effectLst/>
                </p:spPr>
              </p:sp>
              <p:sp>
                <p:nvSpPr>
                  <p:cNvPr id="163" name="Ellipse 162" descr="Agnatur aut vendebi tissitius et audis aut hicipis millaut volupta tibuscium liscia sequid quisto blab imodiorem. On pra dolorro maximpo rpore, sam endisquibus, quis utate inctemquis doloreicae nullect endam, nis evelia nullam endam acculla borrum&#10;"/>
                  <p:cNvSpPr/>
                  <p:nvPr/>
                </p:nvSpPr>
                <p:spPr>
                  <a:xfrm>
                    <a:off x="5926947" y="1935864"/>
                    <a:ext cx="1476000" cy="1476000"/>
                  </a:xfrm>
                  <a:prstGeom prst="ellipse">
                    <a:avLst/>
                  </a:prstGeom>
                  <a:solidFill>
                    <a:sysClr val="window" lastClr="FFFFFF"/>
                  </a:solidFill>
                  <a:ln w="3175" cap="flat" cmpd="sng" algn="ctr">
                    <a:noFill/>
                    <a:prstDash val="solid"/>
                  </a:ln>
                  <a:effectLst>
                    <a:outerShdw blurRad="50800" dist="38100" dir="18900000" algn="bl" rotWithShape="0">
                      <a:prstClr val="black">
                        <a:alpha val="40000"/>
                      </a:prstClr>
                    </a:outerShdw>
                  </a:effectLst>
                </p:spPr>
                <p:txBody>
                  <a:bodyPr wrap="square" lIns="0" tIns="0" rIns="0" bIns="0"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64" name="Rectangle 14"/>
                  <p:cNvSpPr/>
                  <p:nvPr/>
                </p:nvSpPr>
                <p:spPr>
                  <a:xfrm rot="5400000" flipV="1">
                    <a:off x="6096585" y="2430087"/>
                    <a:ext cx="1302176" cy="149575"/>
                  </a:xfrm>
                  <a:custGeom>
                    <a:avLst/>
                    <a:gdLst>
                      <a:gd name="connsiteX0" fmla="*/ 0 w 1764136"/>
                      <a:gd name="connsiteY0" fmla="*/ 0 h 4104456"/>
                      <a:gd name="connsiteX1" fmla="*/ 1764136 w 1764136"/>
                      <a:gd name="connsiteY1" fmla="*/ 0 h 4104456"/>
                      <a:gd name="connsiteX2" fmla="*/ 1764136 w 1764136"/>
                      <a:gd name="connsiteY2" fmla="*/ 4104456 h 4104456"/>
                      <a:gd name="connsiteX3" fmla="*/ 0 w 1764136"/>
                      <a:gd name="connsiteY3" fmla="*/ 4104456 h 4104456"/>
                      <a:gd name="connsiteX4" fmla="*/ 0 w 1764136"/>
                      <a:gd name="connsiteY4" fmla="*/ 0 h 4104456"/>
                      <a:gd name="connsiteX0" fmla="*/ 15765 w 1764136"/>
                      <a:gd name="connsiteY0" fmla="*/ 3602421 h 4104456"/>
                      <a:gd name="connsiteX1" fmla="*/ 1764136 w 1764136"/>
                      <a:gd name="connsiteY1" fmla="*/ 0 h 4104456"/>
                      <a:gd name="connsiteX2" fmla="*/ 1764136 w 1764136"/>
                      <a:gd name="connsiteY2" fmla="*/ 4104456 h 4104456"/>
                      <a:gd name="connsiteX3" fmla="*/ 0 w 1764136"/>
                      <a:gd name="connsiteY3" fmla="*/ 4104456 h 4104456"/>
                      <a:gd name="connsiteX4" fmla="*/ 15765 w 1764136"/>
                      <a:gd name="connsiteY4" fmla="*/ 3602421 h 4104456"/>
                      <a:gd name="connsiteX0" fmla="*/ 15765 w 1764136"/>
                      <a:gd name="connsiteY0" fmla="*/ 0 h 502035"/>
                      <a:gd name="connsiteX1" fmla="*/ 1708957 w 1764136"/>
                      <a:gd name="connsiteY1" fmla="*/ 94593 h 502035"/>
                      <a:gd name="connsiteX2" fmla="*/ 1764136 w 1764136"/>
                      <a:gd name="connsiteY2" fmla="*/ 502035 h 502035"/>
                      <a:gd name="connsiteX3" fmla="*/ 0 w 1764136"/>
                      <a:gd name="connsiteY3" fmla="*/ 502035 h 502035"/>
                      <a:gd name="connsiteX4" fmla="*/ 15765 w 1764136"/>
                      <a:gd name="connsiteY4" fmla="*/ 0 h 502035"/>
                      <a:gd name="connsiteX0" fmla="*/ 472965 w 2221336"/>
                      <a:gd name="connsiteY0" fmla="*/ 0 h 502035"/>
                      <a:gd name="connsiteX1" fmla="*/ 2166157 w 2221336"/>
                      <a:gd name="connsiteY1" fmla="*/ 94593 h 502035"/>
                      <a:gd name="connsiteX2" fmla="*/ 2221336 w 2221336"/>
                      <a:gd name="connsiteY2" fmla="*/ 502035 h 502035"/>
                      <a:gd name="connsiteX3" fmla="*/ 0 w 2221336"/>
                      <a:gd name="connsiteY3" fmla="*/ 431091 h 502035"/>
                      <a:gd name="connsiteX4" fmla="*/ 472965 w 2221336"/>
                      <a:gd name="connsiteY4" fmla="*/ 0 h 502035"/>
                      <a:gd name="connsiteX0" fmla="*/ 472965 w 2221336"/>
                      <a:gd name="connsiteY0" fmla="*/ 0 h 502035"/>
                      <a:gd name="connsiteX1" fmla="*/ 2166157 w 2221336"/>
                      <a:gd name="connsiteY1" fmla="*/ 94593 h 502035"/>
                      <a:gd name="connsiteX2" fmla="*/ 2221336 w 2221336"/>
                      <a:gd name="connsiteY2" fmla="*/ 502035 h 502035"/>
                      <a:gd name="connsiteX3" fmla="*/ 0 w 2221336"/>
                      <a:gd name="connsiteY3" fmla="*/ 431091 h 502035"/>
                      <a:gd name="connsiteX4" fmla="*/ 472965 w 2221336"/>
                      <a:gd name="connsiteY4" fmla="*/ 0 h 502035"/>
                      <a:gd name="connsiteX0" fmla="*/ 472965 w 2489350"/>
                      <a:gd name="connsiteY0" fmla="*/ 0 h 533566"/>
                      <a:gd name="connsiteX1" fmla="*/ 2166157 w 2489350"/>
                      <a:gd name="connsiteY1" fmla="*/ 94593 h 533566"/>
                      <a:gd name="connsiteX2" fmla="*/ 2489350 w 2489350"/>
                      <a:gd name="connsiteY2" fmla="*/ 533566 h 533566"/>
                      <a:gd name="connsiteX3" fmla="*/ 0 w 2489350"/>
                      <a:gd name="connsiteY3" fmla="*/ 431091 h 533566"/>
                      <a:gd name="connsiteX4" fmla="*/ 472965 w 2489350"/>
                      <a:gd name="connsiteY4" fmla="*/ 0 h 533566"/>
                      <a:gd name="connsiteX0" fmla="*/ 472965 w 2489350"/>
                      <a:gd name="connsiteY0" fmla="*/ 0 h 533566"/>
                      <a:gd name="connsiteX1" fmla="*/ 2166157 w 2489350"/>
                      <a:gd name="connsiteY1" fmla="*/ 94593 h 533566"/>
                      <a:gd name="connsiteX2" fmla="*/ 2489350 w 2489350"/>
                      <a:gd name="connsiteY2" fmla="*/ 533566 h 533566"/>
                      <a:gd name="connsiteX3" fmla="*/ 0 w 2489350"/>
                      <a:gd name="connsiteY3" fmla="*/ 431091 h 533566"/>
                      <a:gd name="connsiteX4" fmla="*/ 472965 w 2489350"/>
                      <a:gd name="connsiteY4" fmla="*/ 0 h 533566"/>
                      <a:gd name="connsiteX0" fmla="*/ 134006 w 2150391"/>
                      <a:gd name="connsiteY0" fmla="*/ 0 h 549333"/>
                      <a:gd name="connsiteX1" fmla="*/ 1827198 w 2150391"/>
                      <a:gd name="connsiteY1" fmla="*/ 94593 h 549333"/>
                      <a:gd name="connsiteX2" fmla="*/ 2150391 w 2150391"/>
                      <a:gd name="connsiteY2" fmla="*/ 533566 h 549333"/>
                      <a:gd name="connsiteX3" fmla="*/ 0 w 2150391"/>
                      <a:gd name="connsiteY3" fmla="*/ 549333 h 549333"/>
                      <a:gd name="connsiteX4" fmla="*/ 134006 w 2150391"/>
                      <a:gd name="connsiteY4" fmla="*/ 0 h 549333"/>
                      <a:gd name="connsiteX0" fmla="*/ 134006 w 1827198"/>
                      <a:gd name="connsiteY0" fmla="*/ 0 h 565097"/>
                      <a:gd name="connsiteX1" fmla="*/ 1827198 w 1827198"/>
                      <a:gd name="connsiteY1" fmla="*/ 94593 h 565097"/>
                      <a:gd name="connsiteX2" fmla="*/ 1756253 w 1827198"/>
                      <a:gd name="connsiteY2" fmla="*/ 565097 h 565097"/>
                      <a:gd name="connsiteX3" fmla="*/ 0 w 1827198"/>
                      <a:gd name="connsiteY3" fmla="*/ 549333 h 565097"/>
                      <a:gd name="connsiteX4" fmla="*/ 134006 w 1827198"/>
                      <a:gd name="connsiteY4" fmla="*/ 0 h 565097"/>
                      <a:gd name="connsiteX0" fmla="*/ 134006 w 1827198"/>
                      <a:gd name="connsiteY0" fmla="*/ 0 h 565097"/>
                      <a:gd name="connsiteX1" fmla="*/ 1827198 w 1827198"/>
                      <a:gd name="connsiteY1" fmla="*/ 94593 h 565097"/>
                      <a:gd name="connsiteX2" fmla="*/ 1756253 w 1827198"/>
                      <a:gd name="connsiteY2" fmla="*/ 565097 h 565097"/>
                      <a:gd name="connsiteX3" fmla="*/ 0 w 1827198"/>
                      <a:gd name="connsiteY3" fmla="*/ 549333 h 565097"/>
                      <a:gd name="connsiteX4" fmla="*/ 134006 w 1827198"/>
                      <a:gd name="connsiteY4" fmla="*/ 0 h 565097"/>
                      <a:gd name="connsiteX0" fmla="*/ 134006 w 1827198"/>
                      <a:gd name="connsiteY0" fmla="*/ 0 h 565097"/>
                      <a:gd name="connsiteX1" fmla="*/ 1827198 w 1827198"/>
                      <a:gd name="connsiteY1" fmla="*/ 94593 h 565097"/>
                      <a:gd name="connsiteX2" fmla="*/ 1756253 w 1827198"/>
                      <a:gd name="connsiteY2" fmla="*/ 565097 h 565097"/>
                      <a:gd name="connsiteX3" fmla="*/ 0 w 1827198"/>
                      <a:gd name="connsiteY3" fmla="*/ 549333 h 565097"/>
                      <a:gd name="connsiteX4" fmla="*/ 134006 w 1827198"/>
                      <a:gd name="connsiteY4" fmla="*/ 0 h 565097"/>
                      <a:gd name="connsiteX0" fmla="*/ 134006 w 1756253"/>
                      <a:gd name="connsiteY0" fmla="*/ 0 h 565097"/>
                      <a:gd name="connsiteX1" fmla="*/ 1724722 w 1756253"/>
                      <a:gd name="connsiteY1" fmla="*/ 94593 h 565097"/>
                      <a:gd name="connsiteX2" fmla="*/ 1756253 w 1756253"/>
                      <a:gd name="connsiteY2" fmla="*/ 565097 h 565097"/>
                      <a:gd name="connsiteX3" fmla="*/ 0 w 1756253"/>
                      <a:gd name="connsiteY3" fmla="*/ 549333 h 565097"/>
                      <a:gd name="connsiteX4" fmla="*/ 134006 w 1756253"/>
                      <a:gd name="connsiteY4" fmla="*/ 0 h 565097"/>
                      <a:gd name="connsiteX0" fmla="*/ 7882 w 1756253"/>
                      <a:gd name="connsiteY0" fmla="*/ 0 h 517800"/>
                      <a:gd name="connsiteX1" fmla="*/ 1724722 w 1756253"/>
                      <a:gd name="connsiteY1" fmla="*/ 47296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87785"/>
                      <a:gd name="connsiteY0" fmla="*/ 0 h 565097"/>
                      <a:gd name="connsiteX1" fmla="*/ 1724722 w 1787785"/>
                      <a:gd name="connsiteY1" fmla="*/ 23647 h 565097"/>
                      <a:gd name="connsiteX2" fmla="*/ 1787785 w 1787785"/>
                      <a:gd name="connsiteY2" fmla="*/ 565097 h 565097"/>
                      <a:gd name="connsiteX3" fmla="*/ 0 w 1787785"/>
                      <a:gd name="connsiteY3" fmla="*/ 502036 h 565097"/>
                      <a:gd name="connsiteX4" fmla="*/ 7882 w 1787785"/>
                      <a:gd name="connsiteY4" fmla="*/ 0 h 565097"/>
                      <a:gd name="connsiteX0" fmla="*/ 15764 w 1795667"/>
                      <a:gd name="connsiteY0" fmla="*/ 0 h 565097"/>
                      <a:gd name="connsiteX1" fmla="*/ 1732604 w 1795667"/>
                      <a:gd name="connsiteY1" fmla="*/ 23647 h 565097"/>
                      <a:gd name="connsiteX2" fmla="*/ 1795667 w 1795667"/>
                      <a:gd name="connsiteY2" fmla="*/ 565097 h 565097"/>
                      <a:gd name="connsiteX3" fmla="*/ 0 w 1795667"/>
                      <a:gd name="connsiteY3" fmla="*/ 557215 h 565097"/>
                      <a:gd name="connsiteX4" fmla="*/ 15764 w 1795667"/>
                      <a:gd name="connsiteY4" fmla="*/ 0 h 565097"/>
                      <a:gd name="connsiteX0" fmla="*/ 7881 w 1795667"/>
                      <a:gd name="connsiteY0" fmla="*/ 204953 h 541450"/>
                      <a:gd name="connsiteX1" fmla="*/ 1732604 w 1795667"/>
                      <a:gd name="connsiteY1" fmla="*/ 0 h 541450"/>
                      <a:gd name="connsiteX2" fmla="*/ 1795667 w 1795667"/>
                      <a:gd name="connsiteY2" fmla="*/ 541450 h 541450"/>
                      <a:gd name="connsiteX3" fmla="*/ 0 w 1795667"/>
                      <a:gd name="connsiteY3" fmla="*/ 533568 h 541450"/>
                      <a:gd name="connsiteX4" fmla="*/ 7881 w 1795667"/>
                      <a:gd name="connsiteY4" fmla="*/ 204953 h 541450"/>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31529 w 1819315"/>
                      <a:gd name="connsiteY0" fmla="*/ 1 h 368030"/>
                      <a:gd name="connsiteX1" fmla="*/ 1772018 w 1819315"/>
                      <a:gd name="connsiteY1" fmla="*/ 0 h 368030"/>
                      <a:gd name="connsiteX2" fmla="*/ 1819315 w 1819315"/>
                      <a:gd name="connsiteY2" fmla="*/ 336498 h 368030"/>
                      <a:gd name="connsiteX3" fmla="*/ 0 w 1819315"/>
                      <a:gd name="connsiteY3" fmla="*/ 368030 h 368030"/>
                      <a:gd name="connsiteX4" fmla="*/ 31529 w 1819315"/>
                      <a:gd name="connsiteY4" fmla="*/ 1 h 368030"/>
                      <a:gd name="connsiteX0" fmla="*/ 15764 w 1803550"/>
                      <a:gd name="connsiteY0" fmla="*/ 1 h 336498"/>
                      <a:gd name="connsiteX1" fmla="*/ 1756253 w 1803550"/>
                      <a:gd name="connsiteY1" fmla="*/ 0 h 336498"/>
                      <a:gd name="connsiteX2" fmla="*/ 1803550 w 1803550"/>
                      <a:gd name="connsiteY2" fmla="*/ 336498 h 336498"/>
                      <a:gd name="connsiteX3" fmla="*/ 0 w 1803550"/>
                      <a:gd name="connsiteY3" fmla="*/ 304968 h 336498"/>
                      <a:gd name="connsiteX4" fmla="*/ 15764 w 1803550"/>
                      <a:gd name="connsiteY4" fmla="*/ 1 h 336498"/>
                      <a:gd name="connsiteX0" fmla="*/ 15764 w 1803550"/>
                      <a:gd name="connsiteY0" fmla="*/ 1 h 304968"/>
                      <a:gd name="connsiteX1" fmla="*/ 1756253 w 1803550"/>
                      <a:gd name="connsiteY1" fmla="*/ 0 h 304968"/>
                      <a:gd name="connsiteX2" fmla="*/ 1803550 w 1803550"/>
                      <a:gd name="connsiteY2" fmla="*/ 297084 h 304968"/>
                      <a:gd name="connsiteX3" fmla="*/ 0 w 1803550"/>
                      <a:gd name="connsiteY3" fmla="*/ 304968 h 304968"/>
                      <a:gd name="connsiteX4" fmla="*/ 15764 w 1803550"/>
                      <a:gd name="connsiteY4" fmla="*/ 1 h 304968"/>
                      <a:gd name="connsiteX0" fmla="*/ 15764 w 1803550"/>
                      <a:gd name="connsiteY0" fmla="*/ 1 h 355768"/>
                      <a:gd name="connsiteX1" fmla="*/ 1756253 w 1803550"/>
                      <a:gd name="connsiteY1" fmla="*/ 0 h 355768"/>
                      <a:gd name="connsiteX2" fmla="*/ 1803550 w 1803550"/>
                      <a:gd name="connsiteY2" fmla="*/ 297084 h 355768"/>
                      <a:gd name="connsiteX3" fmla="*/ 0 w 1803550"/>
                      <a:gd name="connsiteY3" fmla="*/ 355768 h 355768"/>
                      <a:gd name="connsiteX4" fmla="*/ 15764 w 1803550"/>
                      <a:gd name="connsiteY4" fmla="*/ 1 h 355768"/>
                      <a:gd name="connsiteX0" fmla="*/ 15764 w 1803550"/>
                      <a:gd name="connsiteY0" fmla="*/ 1 h 355768"/>
                      <a:gd name="connsiteX1" fmla="*/ 1756253 w 1803550"/>
                      <a:gd name="connsiteY1" fmla="*/ 0 h 355768"/>
                      <a:gd name="connsiteX2" fmla="*/ 1803550 w 1803550"/>
                      <a:gd name="connsiteY2" fmla="*/ 347884 h 355768"/>
                      <a:gd name="connsiteX3" fmla="*/ 0 w 1803550"/>
                      <a:gd name="connsiteY3" fmla="*/ 355768 h 355768"/>
                      <a:gd name="connsiteX4" fmla="*/ 15764 w 1803550"/>
                      <a:gd name="connsiteY4" fmla="*/ 1 h 355768"/>
                      <a:gd name="connsiteX0" fmla="*/ 15764 w 1756546"/>
                      <a:gd name="connsiteY0" fmla="*/ 1 h 355768"/>
                      <a:gd name="connsiteX1" fmla="*/ 1756253 w 1756546"/>
                      <a:gd name="connsiteY1" fmla="*/ 0 h 355768"/>
                      <a:gd name="connsiteX2" fmla="*/ 1163985 w 1756546"/>
                      <a:gd name="connsiteY2" fmla="*/ 169255 h 355768"/>
                      <a:gd name="connsiteX3" fmla="*/ 0 w 1756546"/>
                      <a:gd name="connsiteY3" fmla="*/ 355768 h 355768"/>
                      <a:gd name="connsiteX4" fmla="*/ 15764 w 1756546"/>
                      <a:gd name="connsiteY4" fmla="*/ 1 h 355768"/>
                      <a:gd name="connsiteX0" fmla="*/ 15764 w 1756546"/>
                      <a:gd name="connsiteY0" fmla="*/ 1 h 355768"/>
                      <a:gd name="connsiteX1" fmla="*/ 1756253 w 1756546"/>
                      <a:gd name="connsiteY1" fmla="*/ 0 h 355768"/>
                      <a:gd name="connsiteX2" fmla="*/ 1163985 w 1756546"/>
                      <a:gd name="connsiteY2" fmla="*/ 169255 h 355768"/>
                      <a:gd name="connsiteX3" fmla="*/ 0 w 1756546"/>
                      <a:gd name="connsiteY3" fmla="*/ 355768 h 355768"/>
                      <a:gd name="connsiteX4" fmla="*/ 15764 w 1756546"/>
                      <a:gd name="connsiteY4" fmla="*/ 1 h 355768"/>
                      <a:gd name="connsiteX0" fmla="*/ 15764 w 1163985"/>
                      <a:gd name="connsiteY0" fmla="*/ 0 h 355767"/>
                      <a:gd name="connsiteX1" fmla="*/ 1163985 w 1163985"/>
                      <a:gd name="connsiteY1" fmla="*/ 169254 h 355767"/>
                      <a:gd name="connsiteX2" fmla="*/ 0 w 1163985"/>
                      <a:gd name="connsiteY2" fmla="*/ 355767 h 355767"/>
                      <a:gd name="connsiteX3" fmla="*/ 15764 w 1163985"/>
                      <a:gd name="connsiteY3" fmla="*/ 0 h 355767"/>
                      <a:gd name="connsiteX0" fmla="*/ 15764 w 1163985"/>
                      <a:gd name="connsiteY0" fmla="*/ 0 h 355767"/>
                      <a:gd name="connsiteX1" fmla="*/ 1163985 w 1163985"/>
                      <a:gd name="connsiteY1" fmla="*/ 169254 h 355767"/>
                      <a:gd name="connsiteX2" fmla="*/ 0 w 1163985"/>
                      <a:gd name="connsiteY2" fmla="*/ 355767 h 355767"/>
                      <a:gd name="connsiteX3" fmla="*/ 15764 w 1163985"/>
                      <a:gd name="connsiteY3" fmla="*/ 0 h 355767"/>
                      <a:gd name="connsiteX0" fmla="*/ 15764 w 785056"/>
                      <a:gd name="connsiteY0" fmla="*/ 0 h 355767"/>
                      <a:gd name="connsiteX1" fmla="*/ 785056 w 785056"/>
                      <a:gd name="connsiteY1" fmla="*/ 198644 h 355767"/>
                      <a:gd name="connsiteX2" fmla="*/ 0 w 785056"/>
                      <a:gd name="connsiteY2" fmla="*/ 355767 h 355767"/>
                      <a:gd name="connsiteX3" fmla="*/ 15764 w 785056"/>
                      <a:gd name="connsiteY3" fmla="*/ 0 h 355767"/>
                      <a:gd name="connsiteX0" fmla="*/ 15764 w 785056"/>
                      <a:gd name="connsiteY0" fmla="*/ 0 h 355767"/>
                      <a:gd name="connsiteX1" fmla="*/ 785056 w 785056"/>
                      <a:gd name="connsiteY1" fmla="*/ 198644 h 355767"/>
                      <a:gd name="connsiteX2" fmla="*/ 0 w 785056"/>
                      <a:gd name="connsiteY2" fmla="*/ 355767 h 355767"/>
                      <a:gd name="connsiteX3" fmla="*/ 15764 w 785056"/>
                      <a:gd name="connsiteY3" fmla="*/ 0 h 355767"/>
                      <a:gd name="connsiteX0" fmla="*/ 15764 w 785056"/>
                      <a:gd name="connsiteY0" fmla="*/ 0 h 355767"/>
                      <a:gd name="connsiteX1" fmla="*/ 785056 w 785056"/>
                      <a:gd name="connsiteY1" fmla="*/ 198644 h 355767"/>
                      <a:gd name="connsiteX2" fmla="*/ 0 w 785056"/>
                      <a:gd name="connsiteY2" fmla="*/ 355767 h 355767"/>
                      <a:gd name="connsiteX3" fmla="*/ 15764 w 785056"/>
                      <a:gd name="connsiteY3" fmla="*/ 0 h 355767"/>
                      <a:gd name="connsiteX0" fmla="*/ 11692 w 785056"/>
                      <a:gd name="connsiteY0" fmla="*/ 2189 h 157123"/>
                      <a:gd name="connsiteX1" fmla="*/ 785056 w 785056"/>
                      <a:gd name="connsiteY1" fmla="*/ 0 h 157123"/>
                      <a:gd name="connsiteX2" fmla="*/ 0 w 785056"/>
                      <a:gd name="connsiteY2" fmla="*/ 157123 h 157123"/>
                      <a:gd name="connsiteX3" fmla="*/ 11692 w 785056"/>
                      <a:gd name="connsiteY3" fmla="*/ 2189 h 157123"/>
                      <a:gd name="connsiteX0" fmla="*/ 11692 w 785056"/>
                      <a:gd name="connsiteY0" fmla="*/ 2189 h 157123"/>
                      <a:gd name="connsiteX1" fmla="*/ 785056 w 785056"/>
                      <a:gd name="connsiteY1" fmla="*/ 0 h 157123"/>
                      <a:gd name="connsiteX2" fmla="*/ 0 w 785056"/>
                      <a:gd name="connsiteY2" fmla="*/ 157123 h 157123"/>
                      <a:gd name="connsiteX3" fmla="*/ 11692 w 785056"/>
                      <a:gd name="connsiteY3" fmla="*/ 2189 h 157123"/>
                      <a:gd name="connsiteX0" fmla="*/ 11692 w 785056"/>
                      <a:gd name="connsiteY0" fmla="*/ 2189 h 157123"/>
                      <a:gd name="connsiteX1" fmla="*/ 785056 w 785056"/>
                      <a:gd name="connsiteY1" fmla="*/ 0 h 157123"/>
                      <a:gd name="connsiteX2" fmla="*/ 0 w 785056"/>
                      <a:gd name="connsiteY2" fmla="*/ 157123 h 157123"/>
                      <a:gd name="connsiteX3" fmla="*/ 11692 w 785056"/>
                      <a:gd name="connsiteY3" fmla="*/ 2189 h 157123"/>
                      <a:gd name="connsiteX0" fmla="*/ 0 w 773364"/>
                      <a:gd name="connsiteY0" fmla="*/ 2189 h 149850"/>
                      <a:gd name="connsiteX1" fmla="*/ 773364 w 773364"/>
                      <a:gd name="connsiteY1" fmla="*/ 0 h 149850"/>
                      <a:gd name="connsiteX2" fmla="*/ 15178 w 773364"/>
                      <a:gd name="connsiteY2" fmla="*/ 149850 h 149850"/>
                      <a:gd name="connsiteX3" fmla="*/ 0 w 773364"/>
                      <a:gd name="connsiteY3" fmla="*/ 2189 h 149850"/>
                      <a:gd name="connsiteX0" fmla="*/ 0 w 773364"/>
                      <a:gd name="connsiteY0" fmla="*/ 2189 h 152277"/>
                      <a:gd name="connsiteX1" fmla="*/ 773364 w 773364"/>
                      <a:gd name="connsiteY1" fmla="*/ 0 h 152277"/>
                      <a:gd name="connsiteX2" fmla="*/ 9522 w 773364"/>
                      <a:gd name="connsiteY2" fmla="*/ 152277 h 152277"/>
                      <a:gd name="connsiteX3" fmla="*/ 0 w 773364"/>
                      <a:gd name="connsiteY3" fmla="*/ 2189 h 152277"/>
                    </a:gdLst>
                    <a:ahLst/>
                    <a:cxnLst>
                      <a:cxn ang="0">
                        <a:pos x="connsiteX0" y="connsiteY0"/>
                      </a:cxn>
                      <a:cxn ang="0">
                        <a:pos x="connsiteX1" y="connsiteY1"/>
                      </a:cxn>
                      <a:cxn ang="0">
                        <a:pos x="connsiteX2" y="connsiteY2"/>
                      </a:cxn>
                      <a:cxn ang="0">
                        <a:pos x="connsiteX3" y="connsiteY3"/>
                      </a:cxn>
                    </a:cxnLst>
                    <a:rect l="l" t="t" r="r" b="b"/>
                    <a:pathLst>
                      <a:path w="773364" h="152277">
                        <a:moveTo>
                          <a:pt x="0" y="2189"/>
                        </a:moveTo>
                        <a:lnTo>
                          <a:pt x="773364" y="0"/>
                        </a:lnTo>
                        <a:cubicBezTo>
                          <a:pt x="-104227" y="180890"/>
                          <a:pt x="564305" y="48731"/>
                          <a:pt x="9522" y="152277"/>
                        </a:cubicBezTo>
                        <a:lnTo>
                          <a:pt x="0" y="2189"/>
                        </a:lnTo>
                        <a:close/>
                      </a:path>
                    </a:pathLst>
                  </a:custGeom>
                  <a:solidFill>
                    <a:sysClr val="window" lastClr="FFFFFF">
                      <a:lumMod val="50000"/>
                      <a:alpha val="78000"/>
                    </a:sysClr>
                  </a:solidFill>
                  <a:ln w="25400" cap="flat" cmpd="sng" algn="ctr">
                    <a:noFill/>
                    <a:prstDash val="solid"/>
                  </a:ln>
                  <a:effectLst>
                    <a:outerShdw sx="1000" sy="1000" algn="tl" rotWithShape="0">
                      <a:sysClr val="windowText" lastClr="000000">
                        <a:lumMod val="50000"/>
                        <a:lumOff val="50000"/>
                      </a:sysClr>
                    </a:outerShdw>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165" name="Graphique 164"/>
                  <p:cNvGraphicFramePr/>
                  <p:nvPr>
                    <p:extLst>
                      <p:ext uri="{D42A27DB-BD31-4B8C-83A1-F6EECF244321}">
                        <p14:modId xmlns:p14="http://schemas.microsoft.com/office/powerpoint/2010/main" val="900797392"/>
                      </p:ext>
                    </p:extLst>
                  </p:nvPr>
                </p:nvGraphicFramePr>
                <p:xfrm>
                  <a:off x="5805676" y="1700868"/>
                  <a:ext cx="2006684" cy="1945992"/>
                </p:xfrm>
                <a:graphic>
                  <a:graphicData uri="http://schemas.openxmlformats.org/drawingml/2006/chart">
                    <c:chart xmlns:c="http://schemas.openxmlformats.org/drawingml/2006/chart" xmlns:r="http://schemas.openxmlformats.org/officeDocument/2006/relationships" r:id="rId10"/>
                  </a:graphicData>
                </a:graphic>
              </p:graphicFrame>
              <p:sp>
                <p:nvSpPr>
                  <p:cNvPr id="166" name="Rectangle 165"/>
                  <p:cNvSpPr/>
                  <p:nvPr/>
                </p:nvSpPr>
                <p:spPr>
                  <a:xfrm>
                    <a:off x="5837405" y="2227784"/>
                    <a:ext cx="892110" cy="55418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R="0" lvl="0" defTabSz="914400" eaLnBrk="1" fontAlgn="auto" latinLnBrk="0" hangingPunct="1">
                      <a:lnSpc>
                        <a:spcPct val="100000"/>
                      </a:lnSpc>
                      <a:spcBef>
                        <a:spcPts val="0"/>
                      </a:spcBef>
                      <a:spcAft>
                        <a:spcPts val="0"/>
                      </a:spcAft>
                      <a:buClrTx/>
                      <a:buSzTx/>
                      <a:buFontTx/>
                      <a:buNone/>
                      <a:tabLst/>
                      <a:defRPr/>
                    </a:pPr>
                    <a:r>
                      <a:rPr lang="fr-FR" sz="1600" b="0" kern="0" dirty="0">
                        <a:solidFill>
                          <a:schemeClr val="bg1"/>
                        </a:solidFill>
                      </a:rPr>
                      <a:t>33 %</a:t>
                    </a:r>
                  </a:p>
                </p:txBody>
              </p:sp>
            </p:grpSp>
          </p:grpSp>
          <p:sp>
            <p:nvSpPr>
              <p:cNvPr id="158" name="Légende sans bordure 2 157"/>
              <p:cNvSpPr>
                <a:spLocks noChangeAspect="1"/>
              </p:cNvSpPr>
              <p:nvPr/>
            </p:nvSpPr>
            <p:spPr>
              <a:xfrm rot="16200000">
                <a:off x="6505842" y="2350607"/>
                <a:ext cx="175964" cy="1520704"/>
              </a:xfrm>
              <a:prstGeom prst="callout2">
                <a:avLst>
                  <a:gd name="adj1" fmla="val 54457"/>
                  <a:gd name="adj2" fmla="val -54747"/>
                  <a:gd name="adj3" fmla="val 7372"/>
                  <a:gd name="adj4" fmla="val -58442"/>
                  <a:gd name="adj5" fmla="val 7008"/>
                  <a:gd name="adj6" fmla="val -304779"/>
                </a:avLst>
              </a:prstGeom>
              <a:noFill/>
              <a:ln w="12700" cap="flat" cmpd="sng" algn="ctr">
                <a:solidFill>
                  <a:schemeClr val="bg1">
                    <a:lumMod val="65000"/>
                  </a:scheme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5" name="Groupe 84"/>
            <p:cNvGrpSpPr/>
            <p:nvPr/>
          </p:nvGrpSpPr>
          <p:grpSpPr>
            <a:xfrm>
              <a:off x="2486637" y="2976761"/>
              <a:ext cx="2123463" cy="1719918"/>
              <a:chOff x="2486637" y="2976761"/>
              <a:chExt cx="2123463" cy="1719918"/>
            </a:xfrm>
          </p:grpSpPr>
          <p:sp>
            <p:nvSpPr>
              <p:cNvPr id="146" name="Rectangle 145"/>
              <p:cNvSpPr>
                <a:spLocks noChangeAspect="1"/>
              </p:cNvSpPr>
              <p:nvPr/>
            </p:nvSpPr>
            <p:spPr>
              <a:xfrm>
                <a:off x="3012477" y="2976761"/>
                <a:ext cx="1597623" cy="63093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fr-FR" sz="1600" i="0" u="none" strike="noStrike" kern="0" cap="none" spc="0" normalizeH="0" baseline="0" noProof="0" dirty="0">
                    <a:ln>
                      <a:noFill/>
                    </a:ln>
                    <a:solidFill>
                      <a:schemeClr val="tx1">
                        <a:lumMod val="75000"/>
                        <a:lumOff val="25000"/>
                      </a:schemeClr>
                    </a:solidFill>
                    <a:effectLst/>
                    <a:uLnTx/>
                    <a:uFillTx/>
                    <a:cs typeface="+mn-cs"/>
                  </a:rPr>
                  <a:t>Base</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kern="0" cap="none" spc="0" normalizeH="0" baseline="0" noProof="0" dirty="0">
                    <a:ln>
                      <a:noFill/>
                    </a:ln>
                    <a:solidFill>
                      <a:schemeClr val="tx1">
                        <a:lumMod val="75000"/>
                        <a:lumOff val="25000"/>
                      </a:schemeClr>
                    </a:solidFill>
                    <a:effectLst/>
                    <a:uLnTx/>
                    <a:uFillTx/>
                    <a:cs typeface="+mn-cs"/>
                  </a:rPr>
                  <a:t>144 € </a:t>
                </a:r>
                <a:r>
                  <a:rPr kumimoji="0" lang="fr-FR" sz="1400" b="0" i="0" u="none" strike="noStrike" kern="0" cap="none" spc="0" normalizeH="0" baseline="0" noProof="0" dirty="0">
                    <a:ln>
                      <a:noFill/>
                    </a:ln>
                    <a:solidFill>
                      <a:schemeClr val="tx1">
                        <a:lumMod val="75000"/>
                        <a:lumOff val="25000"/>
                      </a:schemeClr>
                    </a:solidFill>
                    <a:effectLst/>
                    <a:uLnTx/>
                    <a:uFillTx/>
                    <a:cs typeface="+mn-cs"/>
                  </a:rPr>
                  <a:t>/ mois</a:t>
                </a:r>
                <a:endParaRPr kumimoji="0" lang="fr-FR" sz="1400" b="0" i="0" u="none" strike="noStrike" kern="0" cap="none" spc="0" normalizeH="0" baseline="0" noProof="0" dirty="0">
                  <a:ln>
                    <a:noFill/>
                  </a:ln>
                  <a:solidFill>
                    <a:schemeClr val="tx1">
                      <a:lumMod val="75000"/>
                      <a:lumOff val="25000"/>
                    </a:schemeClr>
                  </a:solidFill>
                  <a:effectLst/>
                  <a:uLnTx/>
                  <a:uFillTx/>
                  <a:latin typeface="Calibri"/>
                  <a:cs typeface="+mn-cs"/>
                </a:endParaRPr>
              </a:p>
            </p:txBody>
          </p:sp>
          <p:grpSp>
            <p:nvGrpSpPr>
              <p:cNvPr id="147" name="Groupe 146"/>
              <p:cNvGrpSpPr/>
              <p:nvPr/>
            </p:nvGrpSpPr>
            <p:grpSpPr>
              <a:xfrm>
                <a:off x="2486637" y="3003798"/>
                <a:ext cx="1773317" cy="1692881"/>
                <a:chOff x="2486637" y="3003798"/>
                <a:chExt cx="1773317" cy="1692881"/>
              </a:xfrm>
            </p:grpSpPr>
            <p:pic>
              <p:nvPicPr>
                <p:cNvPr id="148" name="Picture 2" descr="P:\COMMUNIC\DIAPOS &amp; TRANSPARENTS\2017\TEST\ombre.png"/>
                <p:cNvPicPr preferRelativeResize="0">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3602616" y="4223122"/>
                  <a:ext cx="72000" cy="75600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grpSp>
              <p:nvGrpSpPr>
                <p:cNvPr id="150" name="Groupe 149"/>
                <p:cNvGrpSpPr>
                  <a:grpSpLocks noChangeAspect="1"/>
                </p:cNvGrpSpPr>
                <p:nvPr/>
              </p:nvGrpSpPr>
              <p:grpSpPr>
                <a:xfrm>
                  <a:off x="2986402" y="3507854"/>
                  <a:ext cx="1273552" cy="1188825"/>
                  <a:chOff x="1510321" y="4565143"/>
                  <a:chExt cx="2006684" cy="1945992"/>
                </a:xfrm>
                <a:effectLst/>
              </p:grpSpPr>
              <p:sp>
                <p:nvSpPr>
                  <p:cNvPr id="152" name="Ellipse 151"/>
                  <p:cNvSpPr/>
                  <p:nvPr/>
                </p:nvSpPr>
                <p:spPr>
                  <a:xfrm>
                    <a:off x="1627454" y="4718064"/>
                    <a:ext cx="1620000" cy="1620000"/>
                  </a:xfrm>
                  <a:prstGeom prst="ellipse">
                    <a:avLst/>
                  </a:prstGeom>
                  <a:solidFill>
                    <a:srgbClr val="00B0F0"/>
                  </a:solidFill>
                  <a:ln>
                    <a:noFill/>
                  </a:ln>
                  <a:effectLst/>
                </p:spPr>
              </p:sp>
              <p:sp>
                <p:nvSpPr>
                  <p:cNvPr id="153" name="Ellipse 152" descr="Agnatur aut vendebi tissitius et audis aut hicipis millaut volupta tibuscium liscia sequid quisto blab imodiorem. On pra dolorro maximpo rpore, sam endisquibus, quis utate inctemquis doloreicae nullect endam, nis evelia nullam endam acculla borrum&#10;"/>
                  <p:cNvSpPr/>
                  <p:nvPr/>
                </p:nvSpPr>
                <p:spPr>
                  <a:xfrm>
                    <a:off x="1705812" y="4786494"/>
                    <a:ext cx="1476000" cy="1476000"/>
                  </a:xfrm>
                  <a:prstGeom prst="ellipse">
                    <a:avLst/>
                  </a:prstGeom>
                  <a:solidFill>
                    <a:sysClr val="window" lastClr="FFFFFF"/>
                  </a:solidFill>
                  <a:ln w="3175" cap="flat" cmpd="sng" algn="ctr">
                    <a:noFill/>
                    <a:prstDash val="solid"/>
                  </a:ln>
                  <a:effectLst>
                    <a:outerShdw blurRad="50800" dist="38100" dir="18900000" algn="bl" rotWithShape="0">
                      <a:prstClr val="black">
                        <a:alpha val="40000"/>
                      </a:prstClr>
                    </a:outerShdw>
                  </a:effectLst>
                </p:spPr>
                <p:txBody>
                  <a:bodyPr wrap="square" lIns="0" tIns="0" rIns="0" bIns="0"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54" name="Rectangle 14"/>
                  <p:cNvSpPr/>
                  <p:nvPr/>
                </p:nvSpPr>
                <p:spPr>
                  <a:xfrm rot="5400000" flipV="1">
                    <a:off x="1835460" y="5280717"/>
                    <a:ext cx="1302176" cy="149575"/>
                  </a:xfrm>
                  <a:custGeom>
                    <a:avLst/>
                    <a:gdLst>
                      <a:gd name="connsiteX0" fmla="*/ 0 w 1764136"/>
                      <a:gd name="connsiteY0" fmla="*/ 0 h 4104456"/>
                      <a:gd name="connsiteX1" fmla="*/ 1764136 w 1764136"/>
                      <a:gd name="connsiteY1" fmla="*/ 0 h 4104456"/>
                      <a:gd name="connsiteX2" fmla="*/ 1764136 w 1764136"/>
                      <a:gd name="connsiteY2" fmla="*/ 4104456 h 4104456"/>
                      <a:gd name="connsiteX3" fmla="*/ 0 w 1764136"/>
                      <a:gd name="connsiteY3" fmla="*/ 4104456 h 4104456"/>
                      <a:gd name="connsiteX4" fmla="*/ 0 w 1764136"/>
                      <a:gd name="connsiteY4" fmla="*/ 0 h 4104456"/>
                      <a:gd name="connsiteX0" fmla="*/ 15765 w 1764136"/>
                      <a:gd name="connsiteY0" fmla="*/ 3602421 h 4104456"/>
                      <a:gd name="connsiteX1" fmla="*/ 1764136 w 1764136"/>
                      <a:gd name="connsiteY1" fmla="*/ 0 h 4104456"/>
                      <a:gd name="connsiteX2" fmla="*/ 1764136 w 1764136"/>
                      <a:gd name="connsiteY2" fmla="*/ 4104456 h 4104456"/>
                      <a:gd name="connsiteX3" fmla="*/ 0 w 1764136"/>
                      <a:gd name="connsiteY3" fmla="*/ 4104456 h 4104456"/>
                      <a:gd name="connsiteX4" fmla="*/ 15765 w 1764136"/>
                      <a:gd name="connsiteY4" fmla="*/ 3602421 h 4104456"/>
                      <a:gd name="connsiteX0" fmla="*/ 15765 w 1764136"/>
                      <a:gd name="connsiteY0" fmla="*/ 0 h 502035"/>
                      <a:gd name="connsiteX1" fmla="*/ 1708957 w 1764136"/>
                      <a:gd name="connsiteY1" fmla="*/ 94593 h 502035"/>
                      <a:gd name="connsiteX2" fmla="*/ 1764136 w 1764136"/>
                      <a:gd name="connsiteY2" fmla="*/ 502035 h 502035"/>
                      <a:gd name="connsiteX3" fmla="*/ 0 w 1764136"/>
                      <a:gd name="connsiteY3" fmla="*/ 502035 h 502035"/>
                      <a:gd name="connsiteX4" fmla="*/ 15765 w 1764136"/>
                      <a:gd name="connsiteY4" fmla="*/ 0 h 502035"/>
                      <a:gd name="connsiteX0" fmla="*/ 472965 w 2221336"/>
                      <a:gd name="connsiteY0" fmla="*/ 0 h 502035"/>
                      <a:gd name="connsiteX1" fmla="*/ 2166157 w 2221336"/>
                      <a:gd name="connsiteY1" fmla="*/ 94593 h 502035"/>
                      <a:gd name="connsiteX2" fmla="*/ 2221336 w 2221336"/>
                      <a:gd name="connsiteY2" fmla="*/ 502035 h 502035"/>
                      <a:gd name="connsiteX3" fmla="*/ 0 w 2221336"/>
                      <a:gd name="connsiteY3" fmla="*/ 431091 h 502035"/>
                      <a:gd name="connsiteX4" fmla="*/ 472965 w 2221336"/>
                      <a:gd name="connsiteY4" fmla="*/ 0 h 502035"/>
                      <a:gd name="connsiteX0" fmla="*/ 472965 w 2221336"/>
                      <a:gd name="connsiteY0" fmla="*/ 0 h 502035"/>
                      <a:gd name="connsiteX1" fmla="*/ 2166157 w 2221336"/>
                      <a:gd name="connsiteY1" fmla="*/ 94593 h 502035"/>
                      <a:gd name="connsiteX2" fmla="*/ 2221336 w 2221336"/>
                      <a:gd name="connsiteY2" fmla="*/ 502035 h 502035"/>
                      <a:gd name="connsiteX3" fmla="*/ 0 w 2221336"/>
                      <a:gd name="connsiteY3" fmla="*/ 431091 h 502035"/>
                      <a:gd name="connsiteX4" fmla="*/ 472965 w 2221336"/>
                      <a:gd name="connsiteY4" fmla="*/ 0 h 502035"/>
                      <a:gd name="connsiteX0" fmla="*/ 472965 w 2489350"/>
                      <a:gd name="connsiteY0" fmla="*/ 0 h 533566"/>
                      <a:gd name="connsiteX1" fmla="*/ 2166157 w 2489350"/>
                      <a:gd name="connsiteY1" fmla="*/ 94593 h 533566"/>
                      <a:gd name="connsiteX2" fmla="*/ 2489350 w 2489350"/>
                      <a:gd name="connsiteY2" fmla="*/ 533566 h 533566"/>
                      <a:gd name="connsiteX3" fmla="*/ 0 w 2489350"/>
                      <a:gd name="connsiteY3" fmla="*/ 431091 h 533566"/>
                      <a:gd name="connsiteX4" fmla="*/ 472965 w 2489350"/>
                      <a:gd name="connsiteY4" fmla="*/ 0 h 533566"/>
                      <a:gd name="connsiteX0" fmla="*/ 472965 w 2489350"/>
                      <a:gd name="connsiteY0" fmla="*/ 0 h 533566"/>
                      <a:gd name="connsiteX1" fmla="*/ 2166157 w 2489350"/>
                      <a:gd name="connsiteY1" fmla="*/ 94593 h 533566"/>
                      <a:gd name="connsiteX2" fmla="*/ 2489350 w 2489350"/>
                      <a:gd name="connsiteY2" fmla="*/ 533566 h 533566"/>
                      <a:gd name="connsiteX3" fmla="*/ 0 w 2489350"/>
                      <a:gd name="connsiteY3" fmla="*/ 431091 h 533566"/>
                      <a:gd name="connsiteX4" fmla="*/ 472965 w 2489350"/>
                      <a:gd name="connsiteY4" fmla="*/ 0 h 533566"/>
                      <a:gd name="connsiteX0" fmla="*/ 134006 w 2150391"/>
                      <a:gd name="connsiteY0" fmla="*/ 0 h 549333"/>
                      <a:gd name="connsiteX1" fmla="*/ 1827198 w 2150391"/>
                      <a:gd name="connsiteY1" fmla="*/ 94593 h 549333"/>
                      <a:gd name="connsiteX2" fmla="*/ 2150391 w 2150391"/>
                      <a:gd name="connsiteY2" fmla="*/ 533566 h 549333"/>
                      <a:gd name="connsiteX3" fmla="*/ 0 w 2150391"/>
                      <a:gd name="connsiteY3" fmla="*/ 549333 h 549333"/>
                      <a:gd name="connsiteX4" fmla="*/ 134006 w 2150391"/>
                      <a:gd name="connsiteY4" fmla="*/ 0 h 549333"/>
                      <a:gd name="connsiteX0" fmla="*/ 134006 w 1827198"/>
                      <a:gd name="connsiteY0" fmla="*/ 0 h 565097"/>
                      <a:gd name="connsiteX1" fmla="*/ 1827198 w 1827198"/>
                      <a:gd name="connsiteY1" fmla="*/ 94593 h 565097"/>
                      <a:gd name="connsiteX2" fmla="*/ 1756253 w 1827198"/>
                      <a:gd name="connsiteY2" fmla="*/ 565097 h 565097"/>
                      <a:gd name="connsiteX3" fmla="*/ 0 w 1827198"/>
                      <a:gd name="connsiteY3" fmla="*/ 549333 h 565097"/>
                      <a:gd name="connsiteX4" fmla="*/ 134006 w 1827198"/>
                      <a:gd name="connsiteY4" fmla="*/ 0 h 565097"/>
                      <a:gd name="connsiteX0" fmla="*/ 134006 w 1827198"/>
                      <a:gd name="connsiteY0" fmla="*/ 0 h 565097"/>
                      <a:gd name="connsiteX1" fmla="*/ 1827198 w 1827198"/>
                      <a:gd name="connsiteY1" fmla="*/ 94593 h 565097"/>
                      <a:gd name="connsiteX2" fmla="*/ 1756253 w 1827198"/>
                      <a:gd name="connsiteY2" fmla="*/ 565097 h 565097"/>
                      <a:gd name="connsiteX3" fmla="*/ 0 w 1827198"/>
                      <a:gd name="connsiteY3" fmla="*/ 549333 h 565097"/>
                      <a:gd name="connsiteX4" fmla="*/ 134006 w 1827198"/>
                      <a:gd name="connsiteY4" fmla="*/ 0 h 565097"/>
                      <a:gd name="connsiteX0" fmla="*/ 134006 w 1827198"/>
                      <a:gd name="connsiteY0" fmla="*/ 0 h 565097"/>
                      <a:gd name="connsiteX1" fmla="*/ 1827198 w 1827198"/>
                      <a:gd name="connsiteY1" fmla="*/ 94593 h 565097"/>
                      <a:gd name="connsiteX2" fmla="*/ 1756253 w 1827198"/>
                      <a:gd name="connsiteY2" fmla="*/ 565097 h 565097"/>
                      <a:gd name="connsiteX3" fmla="*/ 0 w 1827198"/>
                      <a:gd name="connsiteY3" fmla="*/ 549333 h 565097"/>
                      <a:gd name="connsiteX4" fmla="*/ 134006 w 1827198"/>
                      <a:gd name="connsiteY4" fmla="*/ 0 h 565097"/>
                      <a:gd name="connsiteX0" fmla="*/ 134006 w 1756253"/>
                      <a:gd name="connsiteY0" fmla="*/ 0 h 565097"/>
                      <a:gd name="connsiteX1" fmla="*/ 1724722 w 1756253"/>
                      <a:gd name="connsiteY1" fmla="*/ 94593 h 565097"/>
                      <a:gd name="connsiteX2" fmla="*/ 1756253 w 1756253"/>
                      <a:gd name="connsiteY2" fmla="*/ 565097 h 565097"/>
                      <a:gd name="connsiteX3" fmla="*/ 0 w 1756253"/>
                      <a:gd name="connsiteY3" fmla="*/ 549333 h 565097"/>
                      <a:gd name="connsiteX4" fmla="*/ 134006 w 1756253"/>
                      <a:gd name="connsiteY4" fmla="*/ 0 h 565097"/>
                      <a:gd name="connsiteX0" fmla="*/ 7882 w 1756253"/>
                      <a:gd name="connsiteY0" fmla="*/ 0 h 517800"/>
                      <a:gd name="connsiteX1" fmla="*/ 1724722 w 1756253"/>
                      <a:gd name="connsiteY1" fmla="*/ 47296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56253"/>
                      <a:gd name="connsiteY0" fmla="*/ 0 h 517800"/>
                      <a:gd name="connsiteX1" fmla="*/ 1724722 w 1756253"/>
                      <a:gd name="connsiteY1" fmla="*/ 23647 h 517800"/>
                      <a:gd name="connsiteX2" fmla="*/ 1756253 w 1756253"/>
                      <a:gd name="connsiteY2" fmla="*/ 517800 h 517800"/>
                      <a:gd name="connsiteX3" fmla="*/ 0 w 1756253"/>
                      <a:gd name="connsiteY3" fmla="*/ 502036 h 517800"/>
                      <a:gd name="connsiteX4" fmla="*/ 7882 w 1756253"/>
                      <a:gd name="connsiteY4" fmla="*/ 0 h 517800"/>
                      <a:gd name="connsiteX0" fmla="*/ 7882 w 1787785"/>
                      <a:gd name="connsiteY0" fmla="*/ 0 h 565097"/>
                      <a:gd name="connsiteX1" fmla="*/ 1724722 w 1787785"/>
                      <a:gd name="connsiteY1" fmla="*/ 23647 h 565097"/>
                      <a:gd name="connsiteX2" fmla="*/ 1787785 w 1787785"/>
                      <a:gd name="connsiteY2" fmla="*/ 565097 h 565097"/>
                      <a:gd name="connsiteX3" fmla="*/ 0 w 1787785"/>
                      <a:gd name="connsiteY3" fmla="*/ 502036 h 565097"/>
                      <a:gd name="connsiteX4" fmla="*/ 7882 w 1787785"/>
                      <a:gd name="connsiteY4" fmla="*/ 0 h 565097"/>
                      <a:gd name="connsiteX0" fmla="*/ 15764 w 1795667"/>
                      <a:gd name="connsiteY0" fmla="*/ 0 h 565097"/>
                      <a:gd name="connsiteX1" fmla="*/ 1732604 w 1795667"/>
                      <a:gd name="connsiteY1" fmla="*/ 23647 h 565097"/>
                      <a:gd name="connsiteX2" fmla="*/ 1795667 w 1795667"/>
                      <a:gd name="connsiteY2" fmla="*/ 565097 h 565097"/>
                      <a:gd name="connsiteX3" fmla="*/ 0 w 1795667"/>
                      <a:gd name="connsiteY3" fmla="*/ 557215 h 565097"/>
                      <a:gd name="connsiteX4" fmla="*/ 15764 w 1795667"/>
                      <a:gd name="connsiteY4" fmla="*/ 0 h 565097"/>
                      <a:gd name="connsiteX0" fmla="*/ 7881 w 1795667"/>
                      <a:gd name="connsiteY0" fmla="*/ 204953 h 541450"/>
                      <a:gd name="connsiteX1" fmla="*/ 1732604 w 1795667"/>
                      <a:gd name="connsiteY1" fmla="*/ 0 h 541450"/>
                      <a:gd name="connsiteX2" fmla="*/ 1795667 w 1795667"/>
                      <a:gd name="connsiteY2" fmla="*/ 541450 h 541450"/>
                      <a:gd name="connsiteX3" fmla="*/ 0 w 1795667"/>
                      <a:gd name="connsiteY3" fmla="*/ 533568 h 541450"/>
                      <a:gd name="connsiteX4" fmla="*/ 7881 w 1795667"/>
                      <a:gd name="connsiteY4" fmla="*/ 204953 h 541450"/>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7881 w 1795667"/>
                      <a:gd name="connsiteY0" fmla="*/ 1 h 336498"/>
                      <a:gd name="connsiteX1" fmla="*/ 1748370 w 1795667"/>
                      <a:gd name="connsiteY1" fmla="*/ 0 h 336498"/>
                      <a:gd name="connsiteX2" fmla="*/ 1795667 w 1795667"/>
                      <a:gd name="connsiteY2" fmla="*/ 336498 h 336498"/>
                      <a:gd name="connsiteX3" fmla="*/ 0 w 1795667"/>
                      <a:gd name="connsiteY3" fmla="*/ 328616 h 336498"/>
                      <a:gd name="connsiteX4" fmla="*/ 7881 w 1795667"/>
                      <a:gd name="connsiteY4" fmla="*/ 1 h 336498"/>
                      <a:gd name="connsiteX0" fmla="*/ 31529 w 1819315"/>
                      <a:gd name="connsiteY0" fmla="*/ 1 h 368030"/>
                      <a:gd name="connsiteX1" fmla="*/ 1772018 w 1819315"/>
                      <a:gd name="connsiteY1" fmla="*/ 0 h 368030"/>
                      <a:gd name="connsiteX2" fmla="*/ 1819315 w 1819315"/>
                      <a:gd name="connsiteY2" fmla="*/ 336498 h 368030"/>
                      <a:gd name="connsiteX3" fmla="*/ 0 w 1819315"/>
                      <a:gd name="connsiteY3" fmla="*/ 368030 h 368030"/>
                      <a:gd name="connsiteX4" fmla="*/ 31529 w 1819315"/>
                      <a:gd name="connsiteY4" fmla="*/ 1 h 368030"/>
                      <a:gd name="connsiteX0" fmla="*/ 15764 w 1803550"/>
                      <a:gd name="connsiteY0" fmla="*/ 1 h 336498"/>
                      <a:gd name="connsiteX1" fmla="*/ 1756253 w 1803550"/>
                      <a:gd name="connsiteY1" fmla="*/ 0 h 336498"/>
                      <a:gd name="connsiteX2" fmla="*/ 1803550 w 1803550"/>
                      <a:gd name="connsiteY2" fmla="*/ 336498 h 336498"/>
                      <a:gd name="connsiteX3" fmla="*/ 0 w 1803550"/>
                      <a:gd name="connsiteY3" fmla="*/ 304968 h 336498"/>
                      <a:gd name="connsiteX4" fmla="*/ 15764 w 1803550"/>
                      <a:gd name="connsiteY4" fmla="*/ 1 h 336498"/>
                      <a:gd name="connsiteX0" fmla="*/ 15764 w 1803550"/>
                      <a:gd name="connsiteY0" fmla="*/ 1 h 304968"/>
                      <a:gd name="connsiteX1" fmla="*/ 1756253 w 1803550"/>
                      <a:gd name="connsiteY1" fmla="*/ 0 h 304968"/>
                      <a:gd name="connsiteX2" fmla="*/ 1803550 w 1803550"/>
                      <a:gd name="connsiteY2" fmla="*/ 297084 h 304968"/>
                      <a:gd name="connsiteX3" fmla="*/ 0 w 1803550"/>
                      <a:gd name="connsiteY3" fmla="*/ 304968 h 304968"/>
                      <a:gd name="connsiteX4" fmla="*/ 15764 w 1803550"/>
                      <a:gd name="connsiteY4" fmla="*/ 1 h 304968"/>
                      <a:gd name="connsiteX0" fmla="*/ 15764 w 1803550"/>
                      <a:gd name="connsiteY0" fmla="*/ 1 h 355768"/>
                      <a:gd name="connsiteX1" fmla="*/ 1756253 w 1803550"/>
                      <a:gd name="connsiteY1" fmla="*/ 0 h 355768"/>
                      <a:gd name="connsiteX2" fmla="*/ 1803550 w 1803550"/>
                      <a:gd name="connsiteY2" fmla="*/ 297084 h 355768"/>
                      <a:gd name="connsiteX3" fmla="*/ 0 w 1803550"/>
                      <a:gd name="connsiteY3" fmla="*/ 355768 h 355768"/>
                      <a:gd name="connsiteX4" fmla="*/ 15764 w 1803550"/>
                      <a:gd name="connsiteY4" fmla="*/ 1 h 355768"/>
                      <a:gd name="connsiteX0" fmla="*/ 15764 w 1803550"/>
                      <a:gd name="connsiteY0" fmla="*/ 1 h 355768"/>
                      <a:gd name="connsiteX1" fmla="*/ 1756253 w 1803550"/>
                      <a:gd name="connsiteY1" fmla="*/ 0 h 355768"/>
                      <a:gd name="connsiteX2" fmla="*/ 1803550 w 1803550"/>
                      <a:gd name="connsiteY2" fmla="*/ 347884 h 355768"/>
                      <a:gd name="connsiteX3" fmla="*/ 0 w 1803550"/>
                      <a:gd name="connsiteY3" fmla="*/ 355768 h 355768"/>
                      <a:gd name="connsiteX4" fmla="*/ 15764 w 1803550"/>
                      <a:gd name="connsiteY4" fmla="*/ 1 h 355768"/>
                      <a:gd name="connsiteX0" fmla="*/ 15764 w 1756546"/>
                      <a:gd name="connsiteY0" fmla="*/ 1 h 355768"/>
                      <a:gd name="connsiteX1" fmla="*/ 1756253 w 1756546"/>
                      <a:gd name="connsiteY1" fmla="*/ 0 h 355768"/>
                      <a:gd name="connsiteX2" fmla="*/ 1163985 w 1756546"/>
                      <a:gd name="connsiteY2" fmla="*/ 169255 h 355768"/>
                      <a:gd name="connsiteX3" fmla="*/ 0 w 1756546"/>
                      <a:gd name="connsiteY3" fmla="*/ 355768 h 355768"/>
                      <a:gd name="connsiteX4" fmla="*/ 15764 w 1756546"/>
                      <a:gd name="connsiteY4" fmla="*/ 1 h 355768"/>
                      <a:gd name="connsiteX0" fmla="*/ 15764 w 1756546"/>
                      <a:gd name="connsiteY0" fmla="*/ 1 h 355768"/>
                      <a:gd name="connsiteX1" fmla="*/ 1756253 w 1756546"/>
                      <a:gd name="connsiteY1" fmla="*/ 0 h 355768"/>
                      <a:gd name="connsiteX2" fmla="*/ 1163985 w 1756546"/>
                      <a:gd name="connsiteY2" fmla="*/ 169255 h 355768"/>
                      <a:gd name="connsiteX3" fmla="*/ 0 w 1756546"/>
                      <a:gd name="connsiteY3" fmla="*/ 355768 h 355768"/>
                      <a:gd name="connsiteX4" fmla="*/ 15764 w 1756546"/>
                      <a:gd name="connsiteY4" fmla="*/ 1 h 355768"/>
                      <a:gd name="connsiteX0" fmla="*/ 15764 w 1163985"/>
                      <a:gd name="connsiteY0" fmla="*/ 0 h 355767"/>
                      <a:gd name="connsiteX1" fmla="*/ 1163985 w 1163985"/>
                      <a:gd name="connsiteY1" fmla="*/ 169254 h 355767"/>
                      <a:gd name="connsiteX2" fmla="*/ 0 w 1163985"/>
                      <a:gd name="connsiteY2" fmla="*/ 355767 h 355767"/>
                      <a:gd name="connsiteX3" fmla="*/ 15764 w 1163985"/>
                      <a:gd name="connsiteY3" fmla="*/ 0 h 355767"/>
                      <a:gd name="connsiteX0" fmla="*/ 15764 w 1163985"/>
                      <a:gd name="connsiteY0" fmla="*/ 0 h 355767"/>
                      <a:gd name="connsiteX1" fmla="*/ 1163985 w 1163985"/>
                      <a:gd name="connsiteY1" fmla="*/ 169254 h 355767"/>
                      <a:gd name="connsiteX2" fmla="*/ 0 w 1163985"/>
                      <a:gd name="connsiteY2" fmla="*/ 355767 h 355767"/>
                      <a:gd name="connsiteX3" fmla="*/ 15764 w 1163985"/>
                      <a:gd name="connsiteY3" fmla="*/ 0 h 355767"/>
                      <a:gd name="connsiteX0" fmla="*/ 15764 w 785056"/>
                      <a:gd name="connsiteY0" fmla="*/ 0 h 355767"/>
                      <a:gd name="connsiteX1" fmla="*/ 785056 w 785056"/>
                      <a:gd name="connsiteY1" fmla="*/ 198644 h 355767"/>
                      <a:gd name="connsiteX2" fmla="*/ 0 w 785056"/>
                      <a:gd name="connsiteY2" fmla="*/ 355767 h 355767"/>
                      <a:gd name="connsiteX3" fmla="*/ 15764 w 785056"/>
                      <a:gd name="connsiteY3" fmla="*/ 0 h 355767"/>
                      <a:gd name="connsiteX0" fmla="*/ 15764 w 785056"/>
                      <a:gd name="connsiteY0" fmla="*/ 0 h 355767"/>
                      <a:gd name="connsiteX1" fmla="*/ 785056 w 785056"/>
                      <a:gd name="connsiteY1" fmla="*/ 198644 h 355767"/>
                      <a:gd name="connsiteX2" fmla="*/ 0 w 785056"/>
                      <a:gd name="connsiteY2" fmla="*/ 355767 h 355767"/>
                      <a:gd name="connsiteX3" fmla="*/ 15764 w 785056"/>
                      <a:gd name="connsiteY3" fmla="*/ 0 h 355767"/>
                      <a:gd name="connsiteX0" fmla="*/ 15764 w 785056"/>
                      <a:gd name="connsiteY0" fmla="*/ 0 h 355767"/>
                      <a:gd name="connsiteX1" fmla="*/ 785056 w 785056"/>
                      <a:gd name="connsiteY1" fmla="*/ 198644 h 355767"/>
                      <a:gd name="connsiteX2" fmla="*/ 0 w 785056"/>
                      <a:gd name="connsiteY2" fmla="*/ 355767 h 355767"/>
                      <a:gd name="connsiteX3" fmla="*/ 15764 w 785056"/>
                      <a:gd name="connsiteY3" fmla="*/ 0 h 355767"/>
                      <a:gd name="connsiteX0" fmla="*/ 11692 w 785056"/>
                      <a:gd name="connsiteY0" fmla="*/ 2189 h 157123"/>
                      <a:gd name="connsiteX1" fmla="*/ 785056 w 785056"/>
                      <a:gd name="connsiteY1" fmla="*/ 0 h 157123"/>
                      <a:gd name="connsiteX2" fmla="*/ 0 w 785056"/>
                      <a:gd name="connsiteY2" fmla="*/ 157123 h 157123"/>
                      <a:gd name="connsiteX3" fmla="*/ 11692 w 785056"/>
                      <a:gd name="connsiteY3" fmla="*/ 2189 h 157123"/>
                      <a:gd name="connsiteX0" fmla="*/ 11692 w 785056"/>
                      <a:gd name="connsiteY0" fmla="*/ 2189 h 157123"/>
                      <a:gd name="connsiteX1" fmla="*/ 785056 w 785056"/>
                      <a:gd name="connsiteY1" fmla="*/ 0 h 157123"/>
                      <a:gd name="connsiteX2" fmla="*/ 0 w 785056"/>
                      <a:gd name="connsiteY2" fmla="*/ 157123 h 157123"/>
                      <a:gd name="connsiteX3" fmla="*/ 11692 w 785056"/>
                      <a:gd name="connsiteY3" fmla="*/ 2189 h 157123"/>
                      <a:gd name="connsiteX0" fmla="*/ 11692 w 785056"/>
                      <a:gd name="connsiteY0" fmla="*/ 2189 h 157123"/>
                      <a:gd name="connsiteX1" fmla="*/ 785056 w 785056"/>
                      <a:gd name="connsiteY1" fmla="*/ 0 h 157123"/>
                      <a:gd name="connsiteX2" fmla="*/ 0 w 785056"/>
                      <a:gd name="connsiteY2" fmla="*/ 157123 h 157123"/>
                      <a:gd name="connsiteX3" fmla="*/ 11692 w 785056"/>
                      <a:gd name="connsiteY3" fmla="*/ 2189 h 157123"/>
                      <a:gd name="connsiteX0" fmla="*/ 0 w 773364"/>
                      <a:gd name="connsiteY0" fmla="*/ 2189 h 149850"/>
                      <a:gd name="connsiteX1" fmla="*/ 773364 w 773364"/>
                      <a:gd name="connsiteY1" fmla="*/ 0 h 149850"/>
                      <a:gd name="connsiteX2" fmla="*/ 15178 w 773364"/>
                      <a:gd name="connsiteY2" fmla="*/ 149850 h 149850"/>
                      <a:gd name="connsiteX3" fmla="*/ 0 w 773364"/>
                      <a:gd name="connsiteY3" fmla="*/ 2189 h 149850"/>
                      <a:gd name="connsiteX0" fmla="*/ 0 w 773364"/>
                      <a:gd name="connsiteY0" fmla="*/ 2189 h 152277"/>
                      <a:gd name="connsiteX1" fmla="*/ 773364 w 773364"/>
                      <a:gd name="connsiteY1" fmla="*/ 0 h 152277"/>
                      <a:gd name="connsiteX2" fmla="*/ 9522 w 773364"/>
                      <a:gd name="connsiteY2" fmla="*/ 152277 h 152277"/>
                      <a:gd name="connsiteX3" fmla="*/ 0 w 773364"/>
                      <a:gd name="connsiteY3" fmla="*/ 2189 h 152277"/>
                    </a:gdLst>
                    <a:ahLst/>
                    <a:cxnLst>
                      <a:cxn ang="0">
                        <a:pos x="connsiteX0" y="connsiteY0"/>
                      </a:cxn>
                      <a:cxn ang="0">
                        <a:pos x="connsiteX1" y="connsiteY1"/>
                      </a:cxn>
                      <a:cxn ang="0">
                        <a:pos x="connsiteX2" y="connsiteY2"/>
                      </a:cxn>
                      <a:cxn ang="0">
                        <a:pos x="connsiteX3" y="connsiteY3"/>
                      </a:cxn>
                    </a:cxnLst>
                    <a:rect l="l" t="t" r="r" b="b"/>
                    <a:pathLst>
                      <a:path w="773364" h="152277">
                        <a:moveTo>
                          <a:pt x="0" y="2189"/>
                        </a:moveTo>
                        <a:lnTo>
                          <a:pt x="773364" y="0"/>
                        </a:lnTo>
                        <a:cubicBezTo>
                          <a:pt x="-104227" y="180890"/>
                          <a:pt x="564305" y="48731"/>
                          <a:pt x="9522" y="152277"/>
                        </a:cubicBezTo>
                        <a:lnTo>
                          <a:pt x="0" y="2189"/>
                        </a:lnTo>
                        <a:close/>
                      </a:path>
                    </a:pathLst>
                  </a:custGeom>
                  <a:solidFill>
                    <a:sysClr val="window" lastClr="FFFFFF">
                      <a:lumMod val="50000"/>
                      <a:alpha val="78000"/>
                    </a:sysClr>
                  </a:solidFill>
                  <a:ln w="25400" cap="flat" cmpd="sng" algn="ctr">
                    <a:noFill/>
                    <a:prstDash val="solid"/>
                  </a:ln>
                  <a:effectLst>
                    <a:outerShdw sx="1000" sy="1000" algn="tl" rotWithShape="0">
                      <a:sysClr val="windowText" lastClr="000000">
                        <a:lumMod val="50000"/>
                        <a:lumOff val="50000"/>
                      </a:sysClr>
                    </a:outerShdw>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155" name="Graphique 154"/>
                  <p:cNvGraphicFramePr/>
                  <p:nvPr>
                    <p:extLst>
                      <p:ext uri="{D42A27DB-BD31-4B8C-83A1-F6EECF244321}">
                        <p14:modId xmlns:p14="http://schemas.microsoft.com/office/powerpoint/2010/main" val="1941464405"/>
                      </p:ext>
                    </p:extLst>
                  </p:nvPr>
                </p:nvGraphicFramePr>
                <p:xfrm>
                  <a:off x="1510321" y="4565143"/>
                  <a:ext cx="2006684" cy="1945992"/>
                </p:xfrm>
                <a:graphic>
                  <a:graphicData uri="http://schemas.openxmlformats.org/drawingml/2006/chart">
                    <c:chart xmlns:c="http://schemas.openxmlformats.org/drawingml/2006/chart" xmlns:r="http://schemas.openxmlformats.org/officeDocument/2006/relationships" r:id="rId11"/>
                  </a:graphicData>
                </a:graphic>
              </p:graphicFrame>
              <p:sp>
                <p:nvSpPr>
                  <p:cNvPr id="156" name="Rectangle 155"/>
                  <p:cNvSpPr/>
                  <p:nvPr/>
                </p:nvSpPr>
                <p:spPr>
                  <a:xfrm>
                    <a:off x="2289704" y="4682216"/>
                    <a:ext cx="892108" cy="55418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fr-FR" sz="1600" b="0" kern="0" dirty="0">
                        <a:solidFill>
                          <a:schemeClr val="bg1"/>
                        </a:solidFill>
                      </a:rPr>
                      <a:t>12 %</a:t>
                    </a:r>
                  </a:p>
                </p:txBody>
              </p:sp>
            </p:grpSp>
            <p:sp>
              <p:nvSpPr>
                <p:cNvPr id="151" name="Légende sans bordure 2 150"/>
                <p:cNvSpPr>
                  <a:spLocks noChangeAspect="1"/>
                </p:cNvSpPr>
                <p:nvPr/>
              </p:nvSpPr>
              <p:spPr>
                <a:xfrm rot="5400000" flipH="1">
                  <a:off x="3201926" y="2288509"/>
                  <a:ext cx="187194" cy="1617772"/>
                </a:xfrm>
                <a:prstGeom prst="callout2">
                  <a:avLst>
                    <a:gd name="adj1" fmla="val 61522"/>
                    <a:gd name="adj2" fmla="val -54747"/>
                    <a:gd name="adj3" fmla="val 7452"/>
                    <a:gd name="adj4" fmla="val -58441"/>
                    <a:gd name="adj5" fmla="val 7539"/>
                    <a:gd name="adj6" fmla="val -298456"/>
                  </a:avLst>
                </a:prstGeom>
                <a:noFill/>
                <a:ln w="12700" cap="flat" cmpd="sng" algn="ctr">
                  <a:solidFill>
                    <a:schemeClr val="bg1">
                      <a:lumMod val="65000"/>
                    </a:scheme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sp>
          <p:nvSpPr>
            <p:cNvPr id="86" name="Rectangle 85"/>
            <p:cNvSpPr/>
            <p:nvPr/>
          </p:nvSpPr>
          <p:spPr>
            <a:xfrm>
              <a:off x="693014" y="3495017"/>
              <a:ext cx="2294810" cy="1200329"/>
            </a:xfrm>
            <a:prstGeom prst="rect">
              <a:avLst/>
            </a:prstGeom>
          </p:spPr>
          <p:txBody>
            <a:bodyPr wrap="square">
              <a:spAutoFit/>
            </a:bodyPr>
            <a:lstStyle/>
            <a:p>
              <a:r>
                <a:rPr lang="fr-FR" b="0" dirty="0">
                  <a:solidFill>
                    <a:srgbClr val="006699"/>
                  </a:solidFill>
                </a:rPr>
                <a:t>Pension mensuelle moyenne des conjoints survivants retraités</a:t>
              </a:r>
              <a:br>
                <a:rPr lang="fr-FR" b="0" dirty="0">
                  <a:solidFill>
                    <a:srgbClr val="006699"/>
                  </a:solidFill>
                </a:rPr>
              </a:br>
              <a:r>
                <a:rPr lang="fr-FR" dirty="0">
                  <a:solidFill>
                    <a:srgbClr val="006699"/>
                  </a:solidFill>
                </a:rPr>
                <a:t>France entière</a:t>
              </a:r>
            </a:p>
          </p:txBody>
        </p:sp>
        <p:grpSp>
          <p:nvGrpSpPr>
            <p:cNvPr id="89" name="Groupe 88"/>
            <p:cNvGrpSpPr/>
            <p:nvPr/>
          </p:nvGrpSpPr>
          <p:grpSpPr>
            <a:xfrm>
              <a:off x="7380320" y="3291830"/>
              <a:ext cx="1326263" cy="1379403"/>
              <a:chOff x="7380320" y="3291830"/>
              <a:chExt cx="1326263" cy="1379403"/>
            </a:xfrm>
          </p:grpSpPr>
          <p:grpSp>
            <p:nvGrpSpPr>
              <p:cNvPr id="92" name="Groupe 91"/>
              <p:cNvGrpSpPr/>
              <p:nvPr/>
            </p:nvGrpSpPr>
            <p:grpSpPr>
              <a:xfrm>
                <a:off x="7410439" y="3291830"/>
                <a:ext cx="1296144" cy="1300872"/>
                <a:chOff x="7535376" y="1077764"/>
                <a:chExt cx="1296144" cy="1300872"/>
              </a:xfrm>
            </p:grpSpPr>
            <p:sp>
              <p:nvSpPr>
                <p:cNvPr id="131" name="Rectangle 130"/>
                <p:cNvSpPr/>
                <p:nvPr/>
              </p:nvSpPr>
              <p:spPr>
                <a:xfrm>
                  <a:off x="7535376" y="1778472"/>
                  <a:ext cx="1296144" cy="600164"/>
                </a:xfrm>
                <a:prstGeom prst="rect">
                  <a:avLst/>
                </a:prstGeom>
              </p:spPr>
              <p:txBody>
                <a:bodyPr wrap="square">
                  <a:spAutoFit/>
                </a:bodyPr>
                <a:lstStyle/>
                <a:p>
                  <a:pPr lvl="0" algn="ctr">
                    <a:spcBef>
                      <a:spcPct val="20000"/>
                    </a:spcBef>
                    <a:defRPr/>
                  </a:pPr>
                  <a:r>
                    <a:rPr lang="fr-FR" sz="1100" b="0" dirty="0"/>
                    <a:t>Avant prélèvements sociaux : CSG, CRDS, CASA </a:t>
                  </a:r>
                </a:p>
              </p:txBody>
            </p:sp>
            <p:sp>
              <p:nvSpPr>
                <p:cNvPr id="134" name="Rectangle 133"/>
                <p:cNvSpPr/>
                <p:nvPr/>
              </p:nvSpPr>
              <p:spPr>
                <a:xfrm>
                  <a:off x="7767984" y="1077764"/>
                  <a:ext cx="847512" cy="646331"/>
                </a:xfrm>
                <a:prstGeom prst="rect">
                  <a:avLst/>
                </a:prstGeom>
              </p:spPr>
              <p:txBody>
                <a:bodyPr wrap="square">
                  <a:spAutoFit/>
                </a:bodyPr>
                <a:lstStyle/>
                <a:p>
                  <a:pPr algn="ctr"/>
                  <a:r>
                    <a:rPr lang="fr-FR" b="0" dirty="0">
                      <a:solidFill>
                        <a:srgbClr val="006699"/>
                      </a:solidFill>
                    </a:rPr>
                    <a:t>Total</a:t>
                  </a:r>
                </a:p>
                <a:p>
                  <a:pPr lvl="0" algn="ctr"/>
                  <a:r>
                    <a:rPr lang="fr-FR" dirty="0">
                      <a:solidFill>
                        <a:schemeClr val="tx1">
                          <a:lumMod val="65000"/>
                          <a:lumOff val="35000"/>
                        </a:schemeClr>
                      </a:solidFill>
                    </a:rPr>
                    <a:t>1 152 €</a:t>
                  </a:r>
                </a:p>
              </p:txBody>
            </p:sp>
          </p:grpSp>
          <p:pic>
            <p:nvPicPr>
              <p:cNvPr id="96" name="Picture 2" descr="P:\COMMUNIC\DIAPOS &amp; TRANSPARENTS\2017\TEST\ombre.png"/>
              <p:cNvPicPr preferRelativeResize="0">
                <a:picLocks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380320" y="3339233"/>
                <a:ext cx="72000" cy="1332000"/>
              </a:xfrm>
              <a:prstGeom prst="rect">
                <a:avLst/>
              </a:prstGeom>
              <a:noFill/>
              <a:extLst>
                <a:ext uri="{909E8E84-426E-40DD-AFC4-6F175D3DCCD1}">
                  <a14:hiddenFill xmlns:a14="http://schemas.microsoft.com/office/drawing/2010/main">
                    <a:solidFill>
                      <a:srgbClr val="FFFFFF"/>
                    </a:solidFill>
                  </a14:hiddenFill>
                </a:ext>
              </a:extLst>
            </p:spPr>
          </p:pic>
        </p:grpSp>
      </p:grpSp>
    </p:spTree>
    <p:custDataLst>
      <p:tags r:id="rId1"/>
    </p:custDataLst>
    <p:extLst>
      <p:ext uri="{BB962C8B-B14F-4D97-AF65-F5344CB8AC3E}">
        <p14:creationId xmlns:p14="http://schemas.microsoft.com/office/powerpoint/2010/main" val="39981560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nSpc>
                <a:spcPts val="2800"/>
              </a:lnSpc>
            </a:pPr>
            <a:r>
              <a:rPr lang="fr-FR" dirty="0"/>
              <a:t>Le prélèvement à la source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9660" y="850052"/>
            <a:ext cx="7831979" cy="4241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658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noFill/>
          <a:ln>
            <a:noFill/>
          </a:ln>
        </p:spPr>
        <p:txBody>
          <a:bodyPr vert="horz" lIns="91440" tIns="45720" rIns="91440" bIns="45720" rtlCol="0" anchor="ctr" anchorCtr="0">
            <a:noAutofit/>
          </a:bodyPr>
          <a:lstStyle/>
          <a:p>
            <a:pPr>
              <a:lnSpc>
                <a:spcPts val="2800"/>
              </a:lnSpc>
            </a:pPr>
            <a:r>
              <a:rPr lang="fr-FR" dirty="0"/>
              <a:t>Le prélèvement à la source</a:t>
            </a:r>
          </a:p>
        </p:txBody>
      </p:sp>
      <p:grpSp>
        <p:nvGrpSpPr>
          <p:cNvPr id="2" name="Groupe 1"/>
          <p:cNvGrpSpPr/>
          <p:nvPr/>
        </p:nvGrpSpPr>
        <p:grpSpPr>
          <a:xfrm>
            <a:off x="683568" y="844768"/>
            <a:ext cx="7416824" cy="3790295"/>
            <a:chOff x="683568" y="844768"/>
            <a:chExt cx="7416824" cy="3790295"/>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83568" y="844768"/>
              <a:ext cx="7416824" cy="3790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83568" y="3219823"/>
              <a:ext cx="3692608" cy="1415240"/>
            </a:xfrm>
            <a:prstGeom prst="rect">
              <a:avLst/>
            </a:prstGeom>
            <a:blipFill>
              <a:blip r:embed="rId4">
                <a:extLst>
                  <a:ext uri="{28A0092B-C50C-407E-A947-70E740481C1C}">
                    <a14:useLocalDpi xmlns:a14="http://schemas.microsoft.com/office/drawing/2010/main"/>
                  </a:ext>
                </a:extLst>
              </a:blip>
              <a:tile tx="0" ty="0" sx="100000" sy="100000" flip="none" algn="tl"/>
            </a:blipFill>
            <a:ln>
              <a:noFill/>
            </a:ln>
          </p:spPr>
        </p:pic>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355976" y="3219822"/>
              <a:ext cx="2736304" cy="1415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42451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ENDDATAS" val="0"/>
  <p:tag name="SENDMETHODE" val="1"/>
  <p:tag name="SENDTO" val="demo@e-powervote.com"/>
  <p:tag name="PROGRAMID" val="0"/>
  <p:tag name="GROUPID" val="0"/>
  <p:tag name="USEQIDPERSO" val="-1"/>
  <p:tag name="PVXVOTES" val="4.9.99o"/>
  <p:tag name="SENDID" val="AT#1878787B6A2D7DD"/>
  <p:tag name="SENDPASS" val="AT#1CECECECECED7D9D2C3"/>
  <p:tag name="PXID" val="9"/>
  <p:tag name="NBSLIDES" val="103"/>
  <p:tag name="FILEPATH" val="P:\COMMUNIC\DIAPOS &amp; TRANSPARENTS\2012"/>
  <p:tag name="BOXDEFS" val="nb=30;b1=00001;n1=¤Name 1¤First name 1¤Service 1¤e-mail 1¤Comments 1;c1=0;w1=1;b2=00002;n2=¤Name 2¤First name 2¤Service 2¤e-mail 2¤Comments 2;c2=0;w2=1;b3=00003;n3=¤Name 3¤First name 3¤Service 3¤e-mail 3¤Comments 3;c3=0;w3=1;b4=00004;n4=¤Name 4¤First name 4¤Service 4¤e-mail 4¤Comments 4;c4=0;w4=1;b5=00005;n5=¤Name 5¤First name 5¤Service 5¤e-mail 5¤Comments 5;c5=0;w5=1;b6=00006;n6=¤Name 6¤First name 6¤Service 6¤e-mail 6¤Comments 6;c6=0;w6=1;b7=00007;n7=¤Name 7¤First name 7¤Service 7¤e-mail 7¤Comments 7;c7=0;w7=1;b8=00008;n8=¤Name 8¤First name 8¤Service 8¤e-mail 8¤Comments 8;c8=0;w8=1;b9=00009;n9=¤Name 9¤First name 9¤Service 9¤e-mail 9¤Comments 9;c9=0;w9=1;b10=00010;n10=¤Name 10¤First name 10¤Service 10¤e-mail 10¤Comments 10;c10=0;w10=1;b11=00011;n11=¤Europe¤Angela¤Merkel¤a.merkel@deutschland.de¤No comments....;c11=0;w11=1;b12=00012;n12=¤Name 12¤First name 12¤Service 12¤e-mail 12¤Comments 12;c12=0;w12=1;b13=00013;n13=¤Name 13¤First name 13¤Service 13¤e-mail 13¤Comments 13;c13=0;w13=1;b14=00014;n14=¤Name 14¤First name 14¤Service 14¤e-mail 14¤Comments 14;c14=0;w14=1;b15=00015;n15=¤Name 15¤First name 15¤Service 15¤e-mail 15¤Comments 15;c15=0;w15=1;b16=00016;n16=¤Name 16¤First name 16¤Service 16¤e-mail 16¤Comments 16;c16=0;w16=1;b17=00017;n17=¤Name 17¤First name 17¤Service 17¤e-mail 17¤Comments 17;c17=0;w17=1;b18=00018;n18=¤Name 18¤First name 18¤Service 18¤e-mail 18¤Comments 18;c18=0;w18=1;b19=00019;n19=¤Name 19¤First name 19¤Service 19¤e-mail 19¤Comments 19;c19=0;w19=1;b20=00020;n20=¤Name 20¤First name 20¤Service 20¤e-mail 20¤Comments 20;c20=0;w20=1;b21=00021;n21=¤Name 21¤First name 21¤Service 21¤e-mail 21¤Comments 21;c21=0;w21=1;b22=00022;n22=¤Name 22¤First name 22¤Service 22¤e-mail 22¤Comments 22;c22=0;w22=1;b23=00023;n23=¤Name 23¤First name 23¤Service 23¤e-mail 23¤Comments 23;c23=0;w23=1;b24=00024;n24=¤Name 24¤First name 24¤Service 24¤e-mail 24¤Comments 24;c24=0;w24=1;b25=00025;n25=¤Name 25¤First name 25¤Service 25¤e-mail 25¤Comments 25;c25=0;w25=1;b26=00026;n26=¤Name 26¤First name 26¤Service 26¤e-mail 26¤Comments 26;c26=0;w26=1;b27=00027;n27=¤Name 27¤First name 27¤Service 27¤e-mail 27¤Comments 27;c27=0;w27=1;b28=00028;n28=¤Name 28¤First name 28¤Service 28¤e-mail 28¤Comments 28;c28=0;w28=1;b29=00029;n29=¤Name 29¤First name 29¤Service 29¤e-mail 29¤Comments 29;c29=0;w29=1;b30=00030;n30=¤Name 30¤First name 30¤Service 30¤e-mail 30¤Comments 30;c30=0;w30=1;"/>
  <p:tag name="BOXFILE" val="c:\powervote\Sessions\box.ini"/>
  <p:tag name="BOXCOLSHEADS" val="SyncPart=1¤SyncOrder=1¤T1=#¤W1=480,189¤Cb1=¤Ct1=¤T2=*¤W2=750,0473¤Cb2=¤Ct2=¤T3=Team¤W3=1440¤Cb3=¤Ct3=¤T4=Name¤W4=1440¤Cb4=¤Ct4=¤T5=First name¤W5=1440¤Cb5=¤Ct5=¤T6=Service¤W6=1440¤Cb6=¤Ct6=¤T7=e-mail¤W7=1440¤Cb7=¤Ct7=¤T8=Comments¤W8=1440¤Cb8=¤Ct8=¤"/>
</p:tagLst>
</file>

<file path=ppt/tags/tag10.xml><?xml version="1.0" encoding="utf-8"?>
<p:tagLst xmlns:a="http://schemas.openxmlformats.org/drawingml/2006/main" xmlns:r="http://schemas.openxmlformats.org/officeDocument/2006/relationships" xmlns:p="http://schemas.openxmlformats.org/presentationml/2006/main">
  <p:tag name="PXID" val="9"/>
  <p:tag name="SID" val="335"/>
  <p:tag name="NAME" val=""/>
</p:tagLst>
</file>

<file path=ppt/tags/tag11.xml><?xml version="1.0" encoding="utf-8"?>
<p:tagLst xmlns:a="http://schemas.openxmlformats.org/drawingml/2006/main" xmlns:r="http://schemas.openxmlformats.org/officeDocument/2006/relationships" xmlns:p="http://schemas.openxmlformats.org/presentationml/2006/main">
  <p:tag name="PXID" val="9"/>
  <p:tag name="SID" val="312"/>
  <p:tag name="NAME" val=""/>
</p:tagLst>
</file>

<file path=ppt/tags/tag12.xml><?xml version="1.0" encoding="utf-8"?>
<p:tagLst xmlns:a="http://schemas.openxmlformats.org/drawingml/2006/main" xmlns:r="http://schemas.openxmlformats.org/officeDocument/2006/relationships" xmlns:p="http://schemas.openxmlformats.org/presentationml/2006/main">
  <p:tag name="PXID" val="9"/>
  <p:tag name="SID" val="334"/>
  <p:tag name="NAME" val=""/>
</p:tagLst>
</file>

<file path=ppt/tags/tag13.xml><?xml version="1.0" encoding="utf-8"?>
<p:tagLst xmlns:a="http://schemas.openxmlformats.org/drawingml/2006/main" xmlns:r="http://schemas.openxmlformats.org/officeDocument/2006/relationships" xmlns:p="http://schemas.openxmlformats.org/presentationml/2006/main">
  <p:tag name="NAME" val="Réversion du régime de base"/>
  <p:tag name="PXID" val="9"/>
  <p:tag name="SID" val="328"/>
</p:tagLst>
</file>

<file path=ppt/tags/tag14.xml><?xml version="1.0" encoding="utf-8"?>
<p:tagLst xmlns:a="http://schemas.openxmlformats.org/drawingml/2006/main" xmlns:r="http://schemas.openxmlformats.org/officeDocument/2006/relationships" xmlns:p="http://schemas.openxmlformats.org/presentationml/2006/main">
  <p:tag name="PXID" val="9"/>
  <p:tag name="SID" val="329"/>
  <p:tag name="NAME" val=""/>
</p:tagLst>
</file>

<file path=ppt/tags/tag15.xml><?xml version="1.0" encoding="utf-8"?>
<p:tagLst xmlns:a="http://schemas.openxmlformats.org/drawingml/2006/main" xmlns:r="http://schemas.openxmlformats.org/officeDocument/2006/relationships" xmlns:p="http://schemas.openxmlformats.org/presentationml/2006/main">
  <p:tag name="PXID" val="9"/>
  <p:tag name="SID" val="330"/>
  <p:tag name="NAME" val=""/>
</p:tagLst>
</file>

<file path=ppt/tags/tag16.xml><?xml version="1.0" encoding="utf-8"?>
<p:tagLst xmlns:a="http://schemas.openxmlformats.org/drawingml/2006/main" xmlns:r="http://schemas.openxmlformats.org/officeDocument/2006/relationships" xmlns:p="http://schemas.openxmlformats.org/presentationml/2006/main">
  <p:tag name="PXID" val="9"/>
  <p:tag name="SID" val="331"/>
  <p:tag name="NAME" val=""/>
</p:tagLst>
</file>

<file path=ppt/tags/tag17.xml><?xml version="1.0" encoding="utf-8"?>
<p:tagLst xmlns:a="http://schemas.openxmlformats.org/drawingml/2006/main" xmlns:r="http://schemas.openxmlformats.org/officeDocument/2006/relationships" xmlns:p="http://schemas.openxmlformats.org/presentationml/2006/main">
  <p:tag name="PXID" val="9"/>
  <p:tag name="SID" val="332"/>
  <p:tag name="NAME" val=""/>
</p:tagLst>
</file>

<file path=ppt/tags/tag18.xml><?xml version="1.0" encoding="utf-8"?>
<p:tagLst xmlns:a="http://schemas.openxmlformats.org/drawingml/2006/main" xmlns:r="http://schemas.openxmlformats.org/officeDocument/2006/relationships" xmlns:p="http://schemas.openxmlformats.org/presentationml/2006/main">
  <p:tag name="PXID" val="9"/>
  <p:tag name="SID" val="333"/>
  <p:tag name="NAME" val=""/>
</p:tagLst>
</file>

<file path=ppt/tags/tag19.xml><?xml version="1.0" encoding="utf-8"?>
<p:tagLst xmlns:a="http://schemas.openxmlformats.org/drawingml/2006/main" xmlns:r="http://schemas.openxmlformats.org/officeDocument/2006/relationships" xmlns:p="http://schemas.openxmlformats.org/presentationml/2006/main">
  <p:tag name="PXID" val="9"/>
  <p:tag name="SID" val="334"/>
  <p:tag name="NAME" val=""/>
</p:tagLst>
</file>

<file path=ppt/tags/tag2.xml><?xml version="1.0" encoding="utf-8"?>
<p:tagLst xmlns:a="http://schemas.openxmlformats.org/drawingml/2006/main" xmlns:r="http://schemas.openxmlformats.org/officeDocument/2006/relationships" xmlns:p="http://schemas.openxmlformats.org/presentationml/2006/main">
  <p:tag name="PXID" val="9"/>
  <p:tag name="SID" val="365"/>
  <p:tag name="NAME" val=""/>
</p:tagLst>
</file>

<file path=ppt/tags/tag20.xml><?xml version="1.0" encoding="utf-8"?>
<p:tagLst xmlns:a="http://schemas.openxmlformats.org/drawingml/2006/main" xmlns:r="http://schemas.openxmlformats.org/officeDocument/2006/relationships" xmlns:p="http://schemas.openxmlformats.org/presentationml/2006/main">
  <p:tag name="PXID" val="9"/>
  <p:tag name="SID" val="375"/>
  <p:tag name="NAME" val=""/>
</p:tagLst>
</file>

<file path=ppt/tags/tag21.xml><?xml version="1.0" encoding="utf-8"?>
<p:tagLst xmlns:a="http://schemas.openxmlformats.org/drawingml/2006/main" xmlns:r="http://schemas.openxmlformats.org/officeDocument/2006/relationships" xmlns:p="http://schemas.openxmlformats.org/presentationml/2006/main">
  <p:tag name="PXID" val="9"/>
  <p:tag name="SID" val="335"/>
  <p:tag name="NAME" val=""/>
</p:tagLst>
</file>

<file path=ppt/tags/tag22.xml><?xml version="1.0" encoding="utf-8"?>
<p:tagLst xmlns:a="http://schemas.openxmlformats.org/drawingml/2006/main" xmlns:r="http://schemas.openxmlformats.org/officeDocument/2006/relationships" xmlns:p="http://schemas.openxmlformats.org/presentationml/2006/main">
  <p:tag name="PXID" val="9"/>
  <p:tag name="SID" val="327"/>
  <p:tag name="NAME" val=""/>
</p:tagLst>
</file>

<file path=ppt/tags/tag23.xml><?xml version="1.0" encoding="utf-8"?>
<p:tagLst xmlns:a="http://schemas.openxmlformats.org/drawingml/2006/main" xmlns:r="http://schemas.openxmlformats.org/officeDocument/2006/relationships" xmlns:p="http://schemas.openxmlformats.org/presentationml/2006/main">
  <p:tag name="PXID" val="9"/>
  <p:tag name="SID" val="362"/>
  <p:tag name="NAME" val="Le Fonds d’action sociale"/>
</p:tagLst>
</file>

<file path=ppt/tags/tag24.xml><?xml version="1.0" encoding="utf-8"?>
<p:tagLst xmlns:a="http://schemas.openxmlformats.org/drawingml/2006/main" xmlns:r="http://schemas.openxmlformats.org/officeDocument/2006/relationships" xmlns:p="http://schemas.openxmlformats.org/presentationml/2006/main">
  <p:tag name="NAME" val=""/>
  <p:tag name="PXID" val="1"/>
  <p:tag name="SID" val="339"/>
</p:tagLst>
</file>

<file path=ppt/tags/tag25.xml><?xml version="1.0" encoding="utf-8"?>
<p:tagLst xmlns:a="http://schemas.openxmlformats.org/drawingml/2006/main" xmlns:r="http://schemas.openxmlformats.org/officeDocument/2006/relationships" xmlns:p="http://schemas.openxmlformats.org/presentationml/2006/main">
  <p:tag name="PXID" val="9"/>
  <p:tag name="SID" val="395"/>
  <p:tag name="NAME" val=""/>
</p:tagLst>
</file>

<file path=ppt/tags/tag26.xml><?xml version="1.0" encoding="utf-8"?>
<p:tagLst xmlns:a="http://schemas.openxmlformats.org/drawingml/2006/main" xmlns:r="http://schemas.openxmlformats.org/officeDocument/2006/relationships" xmlns:p="http://schemas.openxmlformats.org/presentationml/2006/main">
  <p:tag name="PXID" val="9"/>
  <p:tag name="SID" val="396"/>
  <p:tag name="NAME" val=""/>
</p:tagLst>
</file>

<file path=ppt/tags/tag3.xml><?xml version="1.0" encoding="utf-8"?>
<p:tagLst xmlns:a="http://schemas.openxmlformats.org/drawingml/2006/main" xmlns:r="http://schemas.openxmlformats.org/officeDocument/2006/relationships" xmlns:p="http://schemas.openxmlformats.org/presentationml/2006/main">
  <p:tag name="PXID" val="9"/>
  <p:tag name="SID" val="268"/>
</p:tagLst>
</file>

<file path=ppt/tags/tag4.xml><?xml version="1.0" encoding="utf-8"?>
<p:tagLst xmlns:a="http://schemas.openxmlformats.org/drawingml/2006/main" xmlns:r="http://schemas.openxmlformats.org/officeDocument/2006/relationships" xmlns:p="http://schemas.openxmlformats.org/presentationml/2006/main">
  <p:tag name="PXID" val="9"/>
  <p:tag name="SID" val="268"/>
</p:tagLst>
</file>

<file path=ppt/tags/tag5.xml><?xml version="1.0" encoding="utf-8"?>
<p:tagLst xmlns:a="http://schemas.openxmlformats.org/drawingml/2006/main" xmlns:r="http://schemas.openxmlformats.org/officeDocument/2006/relationships" xmlns:p="http://schemas.openxmlformats.org/presentationml/2006/main">
  <p:tag name="NAME" val="Pyramide des âges des cotisants"/>
  <p:tag name="PXID" val="9"/>
  <p:tag name="SID" val="341"/>
</p:tagLst>
</file>

<file path=ppt/tags/tag6.xml><?xml version="1.0" encoding="utf-8"?>
<p:tagLst xmlns:a="http://schemas.openxmlformats.org/drawingml/2006/main" xmlns:r="http://schemas.openxmlformats.org/officeDocument/2006/relationships" xmlns:p="http://schemas.openxmlformats.org/presentationml/2006/main">
  <p:tag name="NAME" val="Pyramide des âges des cotisants"/>
  <p:tag name="PXID" val="9"/>
  <p:tag name="SID" val="341"/>
</p:tagLst>
</file>

<file path=ppt/tags/tag7.xml><?xml version="1.0" encoding="utf-8"?>
<p:tagLst xmlns:a="http://schemas.openxmlformats.org/drawingml/2006/main" xmlns:r="http://schemas.openxmlformats.org/officeDocument/2006/relationships" xmlns:p="http://schemas.openxmlformats.org/presentationml/2006/main">
  <p:tag name="NAME" val="Allocations moyennes versées Montant mensuel – base 1e trimestre 2012 "/>
  <p:tag name="PXID" val="9"/>
  <p:tag name="SID" val="271"/>
</p:tagLst>
</file>

<file path=ppt/tags/tag8.xml><?xml version="1.0" encoding="utf-8"?>
<p:tagLst xmlns:a="http://schemas.openxmlformats.org/drawingml/2006/main" xmlns:r="http://schemas.openxmlformats.org/officeDocument/2006/relationships" xmlns:p="http://schemas.openxmlformats.org/presentationml/2006/main">
  <p:tag name="NAME" val="Allocations moyennes versées Montant mensuel – base 1e trimestre 2012 "/>
  <p:tag name="PXID" val="9"/>
  <p:tag name="SID" val="271"/>
</p:tagLst>
</file>

<file path=ppt/tags/tag9.xml><?xml version="1.0" encoding="utf-8"?>
<p:tagLst xmlns:a="http://schemas.openxmlformats.org/drawingml/2006/main" xmlns:r="http://schemas.openxmlformats.org/officeDocument/2006/relationships" xmlns:p="http://schemas.openxmlformats.org/presentationml/2006/main">
  <p:tag name="PXID" val="9"/>
  <p:tag name="SID" val="335"/>
  <p:tag name="NAME" val=""/>
</p:tagLst>
</file>

<file path=ppt/theme/theme1.xml><?xml version="1.0" encoding="utf-8"?>
<a:theme xmlns:a="http://schemas.openxmlformats.org/drawingml/2006/main" name="13_Conception personnalisée">
  <a:themeElements>
    <a:clrScheme name="3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onception personnalisée">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hade val="85000"/>
          </a:srgbClr>
        </a:solidFill>
        <a:ln w="127000" cap="sq">
          <a:noFill/>
          <a:miter lim="800000"/>
        </a:ln>
        <a:effectLst>
          <a:outerShdw blurRad="65000" dist="50800" dir="10800000" kx="195000" ky="145000" algn="tl" rotWithShape="0">
            <a:srgbClr val="000000">
              <a:alpha val="30000"/>
            </a:srgbClr>
          </a:outerShdw>
        </a:effectLs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1" i="0" u="none" strike="noStrike" cap="none" normalizeH="0" baseline="0" smtClean="0">
            <a:ln>
              <a:noFill/>
            </a:ln>
            <a:solidFill>
              <a:schemeClr val="tx1"/>
            </a:solidFill>
            <a:effectLst/>
            <a:latin typeface="Arial Narrow"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Narrow" pitchFamily="34" charset="0"/>
            <a:cs typeface="Arial" pitchFamily="34" charset="0"/>
          </a:defRPr>
        </a:defPPr>
      </a:lstStyle>
    </a:lnDef>
  </a:objectDefaults>
  <a:extraClrSchemeLst>
    <a:extraClrScheme>
      <a:clrScheme name="3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Conception personnalisée">
  <a:themeElements>
    <a:clrScheme name="3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onception personnalisée">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Narrow"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Narrow" pitchFamily="34" charset="0"/>
            <a:cs typeface="Arial" pitchFamily="34" charset="0"/>
          </a:defRPr>
        </a:defPPr>
      </a:lstStyle>
    </a:lnDef>
  </a:objectDefaults>
  <a:extraClrSchemeLst>
    <a:extraClrScheme>
      <a:clrScheme name="3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Conception personnalisée">
  <a:themeElements>
    <a:clrScheme name="3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onception personnalisée">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Narrow"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Narrow" pitchFamily="34" charset="0"/>
            <a:cs typeface="Arial" pitchFamily="34" charset="0"/>
          </a:defRPr>
        </a:defPPr>
      </a:lstStyle>
    </a:lnDef>
  </a:objectDefaults>
  <a:extraClrSchemeLst>
    <a:extraClrScheme>
      <a:clrScheme name="3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4_Conception personnalisée">
  <a:themeElements>
    <a:clrScheme name="3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onception personnalisée">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Narrow"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Narrow" pitchFamily="34" charset="0"/>
            <a:cs typeface="Arial" pitchFamily="34" charset="0"/>
          </a:defRPr>
        </a:defPPr>
      </a:lstStyle>
    </a:lnDef>
  </a:objectDefaults>
  <a:extraClrSchemeLst>
    <a:extraClrScheme>
      <a:clrScheme name="3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6_Conception personnalisée">
  <a:themeElements>
    <a:clrScheme name="3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onception personnalisée">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Narrow"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Narrow" pitchFamily="34" charset="0"/>
            <a:cs typeface="Arial" pitchFamily="34" charset="0"/>
          </a:defRPr>
        </a:defPPr>
      </a:lstStyle>
    </a:lnDef>
  </a:objectDefaults>
  <a:extraClrSchemeLst>
    <a:extraClrScheme>
      <a:clrScheme name="3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30047</TotalTime>
  <Words>1521</Words>
  <Application>Microsoft Macintosh PowerPoint</Application>
  <PresentationFormat>Affichage à l'écran (16:9)</PresentationFormat>
  <Paragraphs>438</Paragraphs>
  <Slides>31</Slides>
  <Notes>24</Notes>
  <HiddenSlides>0</HiddenSlides>
  <MMClips>0</MMClips>
  <ScaleCrop>false</ScaleCrop>
  <HeadingPairs>
    <vt:vector size="6" baseType="variant">
      <vt:variant>
        <vt:lpstr>Polices utilisées</vt:lpstr>
      </vt:variant>
      <vt:variant>
        <vt:i4>7</vt:i4>
      </vt:variant>
      <vt:variant>
        <vt:lpstr>Thème</vt:lpstr>
      </vt:variant>
      <vt:variant>
        <vt:i4>5</vt:i4>
      </vt:variant>
      <vt:variant>
        <vt:lpstr>Titres des diapositives</vt:lpstr>
      </vt:variant>
      <vt:variant>
        <vt:i4>31</vt:i4>
      </vt:variant>
    </vt:vector>
  </HeadingPairs>
  <TitlesOfParts>
    <vt:vector size="43" baseType="lpstr">
      <vt:lpstr>Aller</vt:lpstr>
      <vt:lpstr>Arial</vt:lpstr>
      <vt:lpstr>Arial Narrow</vt:lpstr>
      <vt:lpstr>Calibri</vt:lpstr>
      <vt:lpstr>Monotype Sorts</vt:lpstr>
      <vt:lpstr>Myriad Pro</vt:lpstr>
      <vt:lpstr>Wingdings</vt:lpstr>
      <vt:lpstr>13_Conception personnalisée</vt:lpstr>
      <vt:lpstr>5_Conception personnalisée</vt:lpstr>
      <vt:lpstr>10_Conception personnalisée</vt:lpstr>
      <vt:lpstr>14_Conception personnalisée</vt:lpstr>
      <vt:lpstr>16_Conception personnalisée</vt:lpstr>
      <vt:lpstr>Présentation PowerPoint</vt:lpstr>
      <vt:lpstr>Affiliés de la CARMF au 1er juillet 2018</vt:lpstr>
      <vt:lpstr>Démographie</vt:lpstr>
      <vt:lpstr>Pyramide des âges des médecins cotisants</vt:lpstr>
      <vt:lpstr>Pyramide des âges des médecins retraités</vt:lpstr>
      <vt:lpstr>Allocations moyennes versées par régime (base juin 2018)</vt:lpstr>
      <vt:lpstr>Allocations moyennes versées par régime (base juin 2018)</vt:lpstr>
      <vt:lpstr>Le prélèvement à la source</vt:lpstr>
      <vt:lpstr>Le prélèvement à la source</vt:lpstr>
      <vt:lpstr>Le prélèvement à la source</vt:lpstr>
      <vt:lpstr>Bulletin de pension</vt:lpstr>
      <vt:lpstr>Allocataires : hausse de la CSG  au 1er janvier 2018 sur les pensions versées </vt:lpstr>
      <vt:lpstr>Exonération CSG, CRDS, CASA et secours forfaitaires </vt:lpstr>
      <vt:lpstr>Assujettissement à la CSG au taux réduit  de 3,80 % et la CRDS à 0,50 %</vt:lpstr>
      <vt:lpstr>Assujettissement à la CSG au taux  intermédiaire de 6,60 % , CRDS et CASA</vt:lpstr>
      <vt:lpstr>Présentation PowerPoint</vt:lpstr>
      <vt:lpstr>La pension de réversion CARMF</vt:lpstr>
      <vt:lpstr>Régime de base</vt:lpstr>
      <vt:lpstr>Régime de base</vt:lpstr>
      <vt:lpstr>Régime de base</vt:lpstr>
      <vt:lpstr>Régime de base</vt:lpstr>
      <vt:lpstr>Régime de base</vt:lpstr>
      <vt:lpstr>Régimes complémentaire et ASV</vt:lpstr>
      <vt:lpstr>Régime complémentaire</vt:lpstr>
      <vt:lpstr>Régime complémentaire</vt:lpstr>
      <vt:lpstr>Régime complémentaire</vt:lpstr>
      <vt:lpstr>Présentation PowerPoint</vt:lpstr>
      <vt:lpstr>Domaines d’intervention</vt:lpstr>
      <vt:lpstr>Commission du Fonds d’action sociale</vt:lpstr>
      <vt:lpstr>Aides accordées</vt:lpstr>
      <vt:lpstr>Dossiers traités</vt:lpstr>
    </vt:vector>
  </TitlesOfParts>
  <Company>CARMF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Qabbal Elkbira</dc:creator>
  <cp:lastModifiedBy>roselyne oph33</cp:lastModifiedBy>
  <cp:revision>5241</cp:revision>
  <cp:lastPrinted>2019-02-20T09:24:10Z</cp:lastPrinted>
  <dcterms:created xsi:type="dcterms:W3CDTF">2011-01-11T09:56:06Z</dcterms:created>
  <dcterms:modified xsi:type="dcterms:W3CDTF">2019-03-12T10:06:39Z</dcterms:modified>
</cp:coreProperties>
</file>